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46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47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98"/>
  </p:notesMasterIdLst>
  <p:sldIdLst>
    <p:sldId id="384" r:id="rId2"/>
    <p:sldId id="473" r:id="rId3"/>
    <p:sldId id="363" r:id="rId4"/>
    <p:sldId id="472" r:id="rId5"/>
    <p:sldId id="485" r:id="rId6"/>
    <p:sldId id="344" r:id="rId7"/>
    <p:sldId id="476" r:id="rId8"/>
    <p:sldId id="478" r:id="rId9"/>
    <p:sldId id="477" r:id="rId10"/>
    <p:sldId id="479" r:id="rId11"/>
    <p:sldId id="422" r:id="rId12"/>
    <p:sldId id="420" r:id="rId13"/>
    <p:sldId id="421" r:id="rId14"/>
    <p:sldId id="403" r:id="rId15"/>
    <p:sldId id="419" r:id="rId16"/>
    <p:sldId id="418" r:id="rId17"/>
    <p:sldId id="407" r:id="rId18"/>
    <p:sldId id="409" r:id="rId19"/>
    <p:sldId id="410" r:id="rId20"/>
    <p:sldId id="411" r:id="rId21"/>
    <p:sldId id="412" r:id="rId22"/>
    <p:sldId id="413" r:id="rId23"/>
    <p:sldId id="372" r:id="rId24"/>
    <p:sldId id="433" r:id="rId25"/>
    <p:sldId id="368" r:id="rId26"/>
    <p:sldId id="365" r:id="rId27"/>
    <p:sldId id="474" r:id="rId28"/>
    <p:sldId id="389" r:id="rId29"/>
    <p:sldId id="434" r:id="rId30"/>
    <p:sldId id="349" r:id="rId31"/>
    <p:sldId id="350" r:id="rId32"/>
    <p:sldId id="438" r:id="rId33"/>
    <p:sldId id="353" r:id="rId34"/>
    <p:sldId id="454" r:id="rId35"/>
    <p:sldId id="351" r:id="rId36"/>
    <p:sldId id="354" r:id="rId37"/>
    <p:sldId id="355" r:id="rId38"/>
    <p:sldId id="356" r:id="rId39"/>
    <p:sldId id="439" r:id="rId40"/>
    <p:sldId id="352" r:id="rId41"/>
    <p:sldId id="440" r:id="rId42"/>
    <p:sldId id="480" r:id="rId43"/>
    <p:sldId id="481" r:id="rId44"/>
    <p:sldId id="364" r:id="rId45"/>
    <p:sldId id="442" r:id="rId46"/>
    <p:sldId id="456" r:id="rId47"/>
    <p:sldId id="457" r:id="rId48"/>
    <p:sldId id="444" r:id="rId49"/>
    <p:sldId id="447" r:id="rId50"/>
    <p:sldId id="448" r:id="rId51"/>
    <p:sldId id="449" r:id="rId52"/>
    <p:sldId id="461" r:id="rId53"/>
    <p:sldId id="462" r:id="rId54"/>
    <p:sldId id="450" r:id="rId55"/>
    <p:sldId id="451" r:id="rId56"/>
    <p:sldId id="452" r:id="rId57"/>
    <p:sldId id="458" r:id="rId58"/>
    <p:sldId id="460" r:id="rId59"/>
    <p:sldId id="459" r:id="rId60"/>
    <p:sldId id="370" r:id="rId61"/>
    <p:sldId id="483" r:id="rId62"/>
    <p:sldId id="482" r:id="rId63"/>
    <p:sldId id="463" r:id="rId64"/>
    <p:sldId id="464" r:id="rId65"/>
    <p:sldId id="465" r:id="rId66"/>
    <p:sldId id="466" r:id="rId67"/>
    <p:sldId id="469" r:id="rId68"/>
    <p:sldId id="467" r:id="rId69"/>
    <p:sldId id="381" r:id="rId70"/>
    <p:sldId id="417" r:id="rId71"/>
    <p:sldId id="470" r:id="rId72"/>
    <p:sldId id="371" r:id="rId73"/>
    <p:sldId id="471" r:id="rId74"/>
    <p:sldId id="484" r:id="rId75"/>
    <p:sldId id="382" r:id="rId76"/>
    <p:sldId id="333" r:id="rId77"/>
    <p:sldId id="385" r:id="rId78"/>
    <p:sldId id="357" r:id="rId79"/>
    <p:sldId id="358" r:id="rId80"/>
    <p:sldId id="359" r:id="rId81"/>
    <p:sldId id="360" r:id="rId82"/>
    <p:sldId id="361" r:id="rId83"/>
    <p:sldId id="346" r:id="rId84"/>
    <p:sldId id="390" r:id="rId85"/>
    <p:sldId id="391" r:id="rId86"/>
    <p:sldId id="392" r:id="rId87"/>
    <p:sldId id="393" r:id="rId88"/>
    <p:sldId id="394" r:id="rId89"/>
    <p:sldId id="395" r:id="rId90"/>
    <p:sldId id="396" r:id="rId91"/>
    <p:sldId id="425" r:id="rId92"/>
    <p:sldId id="426" r:id="rId93"/>
    <p:sldId id="366" r:id="rId94"/>
    <p:sldId id="369" r:id="rId95"/>
    <p:sldId id="432" r:id="rId96"/>
    <p:sldId id="468" r:id="rId97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1874E512-BCFB-42ED-949F-B9D5CD2E2D88}">
          <p14:sldIdLst>
            <p14:sldId id="384"/>
            <p14:sldId id="473"/>
            <p14:sldId id="363"/>
            <p14:sldId id="472"/>
            <p14:sldId id="485"/>
            <p14:sldId id="344"/>
            <p14:sldId id="476"/>
            <p14:sldId id="478"/>
            <p14:sldId id="477"/>
            <p14:sldId id="479"/>
            <p14:sldId id="422"/>
            <p14:sldId id="420"/>
            <p14:sldId id="421"/>
            <p14:sldId id="403"/>
            <p14:sldId id="419"/>
            <p14:sldId id="418"/>
            <p14:sldId id="407"/>
            <p14:sldId id="409"/>
            <p14:sldId id="410"/>
            <p14:sldId id="411"/>
            <p14:sldId id="412"/>
            <p14:sldId id="413"/>
            <p14:sldId id="372"/>
            <p14:sldId id="433"/>
            <p14:sldId id="368"/>
            <p14:sldId id="365"/>
            <p14:sldId id="474"/>
            <p14:sldId id="389"/>
            <p14:sldId id="434"/>
            <p14:sldId id="349"/>
            <p14:sldId id="350"/>
            <p14:sldId id="438"/>
            <p14:sldId id="353"/>
            <p14:sldId id="454"/>
            <p14:sldId id="351"/>
            <p14:sldId id="354"/>
            <p14:sldId id="355"/>
            <p14:sldId id="356"/>
            <p14:sldId id="439"/>
            <p14:sldId id="352"/>
            <p14:sldId id="440"/>
            <p14:sldId id="480"/>
            <p14:sldId id="481"/>
            <p14:sldId id="364"/>
            <p14:sldId id="442"/>
            <p14:sldId id="456"/>
            <p14:sldId id="457"/>
            <p14:sldId id="444"/>
            <p14:sldId id="447"/>
            <p14:sldId id="448"/>
            <p14:sldId id="449"/>
            <p14:sldId id="461"/>
            <p14:sldId id="462"/>
            <p14:sldId id="450"/>
            <p14:sldId id="451"/>
            <p14:sldId id="452"/>
            <p14:sldId id="458"/>
            <p14:sldId id="460"/>
            <p14:sldId id="459"/>
            <p14:sldId id="370"/>
            <p14:sldId id="483"/>
            <p14:sldId id="482"/>
            <p14:sldId id="463"/>
            <p14:sldId id="464"/>
            <p14:sldId id="465"/>
            <p14:sldId id="466"/>
            <p14:sldId id="469"/>
            <p14:sldId id="467"/>
            <p14:sldId id="381"/>
            <p14:sldId id="417"/>
            <p14:sldId id="470"/>
            <p14:sldId id="371"/>
            <p14:sldId id="471"/>
            <p14:sldId id="484"/>
            <p14:sldId id="382"/>
            <p14:sldId id="333"/>
          </p14:sldIdLst>
        </p14:section>
        <p14:section name="Appendix" id="{4AEB7449-AD4C-4F5E-BCFA-D147538D9473}">
          <p14:sldIdLst>
            <p14:sldId id="385"/>
            <p14:sldId id="357"/>
            <p14:sldId id="358"/>
            <p14:sldId id="359"/>
            <p14:sldId id="360"/>
            <p14:sldId id="361"/>
            <p14:sldId id="346"/>
            <p14:sldId id="390"/>
            <p14:sldId id="391"/>
            <p14:sldId id="392"/>
            <p14:sldId id="393"/>
            <p14:sldId id="394"/>
            <p14:sldId id="395"/>
            <p14:sldId id="396"/>
            <p14:sldId id="425"/>
            <p14:sldId id="426"/>
            <p14:sldId id="366"/>
            <p14:sldId id="369"/>
            <p14:sldId id="432"/>
            <p14:sldId id="46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667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50A0"/>
    <a:srgbClr val="FFFFFF"/>
    <a:srgbClr val="FF0000"/>
    <a:srgbClr val="A66BD3"/>
    <a:srgbClr val="70AD47"/>
    <a:srgbClr val="D08BD5"/>
    <a:srgbClr val="C00000"/>
    <a:srgbClr val="F6F8FC"/>
    <a:srgbClr val="4472C4"/>
    <a:srgbClr val="5B9B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790" autoAdjust="0"/>
    <p:restoredTop sz="56732" autoAdjust="0"/>
  </p:normalViewPr>
  <p:slideViewPr>
    <p:cSldViewPr snapToGrid="0">
      <p:cViewPr>
        <p:scale>
          <a:sx n="50" d="100"/>
          <a:sy n="50" d="100"/>
        </p:scale>
        <p:origin x="2730" y="318"/>
      </p:cViewPr>
      <p:guideLst>
        <p:guide orient="horz" pos="2137"/>
        <p:guide pos="667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97" Type="http://schemas.openxmlformats.org/officeDocument/2006/relationships/slide" Target="slides/slide9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presProps" Target="presProps.xml"/><Relationship Id="rId10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Datenreihe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Tabelle1!$A$2:$A$7</c:f>
              <c:strCache>
                <c:ptCount val="6"/>
                <c:pt idx="0">
                  <c:v>Kategorie 1</c:v>
                </c:pt>
                <c:pt idx="1">
                  <c:v>Kategorie 2</c:v>
                </c:pt>
                <c:pt idx="2">
                  <c:v>Kategorie 3</c:v>
                </c:pt>
                <c:pt idx="3">
                  <c:v>Kategorie 4</c:v>
                </c:pt>
                <c:pt idx="4">
                  <c:v>Kategorie 5</c:v>
                </c:pt>
                <c:pt idx="5">
                  <c:v>Kategorie 6</c:v>
                </c:pt>
              </c:strCache>
            </c:strRef>
          </c:cat>
          <c:val>
            <c:numRef>
              <c:f>Tabelle1!$B$2:$B$7</c:f>
              <c:numCache>
                <c:formatCode>General</c:formatCode>
                <c:ptCount val="6"/>
                <c:pt idx="0">
                  <c:v>3.1087477833982557</c:v>
                </c:pt>
                <c:pt idx="1">
                  <c:v>2.9110227285106793</c:v>
                </c:pt>
                <c:pt idx="2">
                  <c:v>0.54341652720248712</c:v>
                </c:pt>
                <c:pt idx="3">
                  <c:v>2.5762278569807853</c:v>
                </c:pt>
                <c:pt idx="4">
                  <c:v>2.7218899931101865</c:v>
                </c:pt>
                <c:pt idx="5">
                  <c:v>0.8993838068288007</c:v>
                </c:pt>
              </c:numCache>
            </c:numRef>
          </c:val>
        </c:ser>
        <c:ser>
          <c:idx val="1"/>
          <c:order val="1"/>
          <c:tx>
            <c:strRef>
              <c:f>Tabelle1!$C$1</c:f>
              <c:strCache>
                <c:ptCount val="1"/>
                <c:pt idx="0">
                  <c:v>Datenreihe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Tabelle1!$A$2:$A$7</c:f>
              <c:strCache>
                <c:ptCount val="6"/>
                <c:pt idx="0">
                  <c:v>Kategorie 1</c:v>
                </c:pt>
                <c:pt idx="1">
                  <c:v>Kategorie 2</c:v>
                </c:pt>
                <c:pt idx="2">
                  <c:v>Kategorie 3</c:v>
                </c:pt>
                <c:pt idx="3">
                  <c:v>Kategorie 4</c:v>
                </c:pt>
                <c:pt idx="4">
                  <c:v>Kategorie 5</c:v>
                </c:pt>
                <c:pt idx="5">
                  <c:v>Kategorie 6</c:v>
                </c:pt>
              </c:strCache>
            </c:strRef>
          </c:cat>
          <c:val>
            <c:numRef>
              <c:f>Tabelle1!$C$2:$C$7</c:f>
              <c:numCache>
                <c:formatCode>General</c:formatCode>
                <c:ptCount val="6"/>
                <c:pt idx="0">
                  <c:v>4.9931644155134558</c:v>
                </c:pt>
                <c:pt idx="1">
                  <c:v>4.3024517529574968</c:v>
                </c:pt>
                <c:pt idx="2">
                  <c:v>4.0398729473936159</c:v>
                </c:pt>
                <c:pt idx="3">
                  <c:v>4.8287423656951356</c:v>
                </c:pt>
                <c:pt idx="4">
                  <c:v>1.8128833592631306</c:v>
                </c:pt>
                <c:pt idx="5">
                  <c:v>0.35079959294128382</c:v>
                </c:pt>
              </c:numCache>
            </c:numRef>
          </c:val>
        </c:ser>
        <c:ser>
          <c:idx val="2"/>
          <c:order val="2"/>
          <c:tx>
            <c:strRef>
              <c:f>Tabelle1!$D$1</c:f>
              <c:strCache>
                <c:ptCount val="1"/>
                <c:pt idx="0">
                  <c:v>Datenreihe 23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Tabelle1!$A$2:$A$7</c:f>
              <c:strCache>
                <c:ptCount val="6"/>
                <c:pt idx="0">
                  <c:v>Kategorie 1</c:v>
                </c:pt>
                <c:pt idx="1">
                  <c:v>Kategorie 2</c:v>
                </c:pt>
                <c:pt idx="2">
                  <c:v>Kategorie 3</c:v>
                </c:pt>
                <c:pt idx="3">
                  <c:v>Kategorie 4</c:v>
                </c:pt>
                <c:pt idx="4">
                  <c:v>Kategorie 5</c:v>
                </c:pt>
                <c:pt idx="5">
                  <c:v>Kategorie 6</c:v>
                </c:pt>
              </c:strCache>
            </c:strRef>
          </c:cat>
          <c:val>
            <c:numRef>
              <c:f>Tabelle1!$D$2:$D$7</c:f>
              <c:numCache>
                <c:formatCode>General</c:formatCode>
                <c:ptCount val="6"/>
                <c:pt idx="0">
                  <c:v>2.6692988002405449</c:v>
                </c:pt>
                <c:pt idx="1">
                  <c:v>4.9119736095552122</c:v>
                </c:pt>
                <c:pt idx="2">
                  <c:v>2.461579556726448</c:v>
                </c:pt>
                <c:pt idx="3">
                  <c:v>0.17481111063607391</c:v>
                </c:pt>
                <c:pt idx="4">
                  <c:v>3.4812563025668131</c:v>
                </c:pt>
                <c:pt idx="5">
                  <c:v>2.2051917420221594</c:v>
                </c:pt>
              </c:numCache>
            </c:numRef>
          </c:val>
        </c:ser>
        <c:ser>
          <c:idx val="3"/>
          <c:order val="3"/>
          <c:tx>
            <c:strRef>
              <c:f>Tabelle1!$E$1</c:f>
              <c:strCache>
                <c:ptCount val="1"/>
                <c:pt idx="0">
                  <c:v>Datenreihe 232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Tabelle1!$A$2:$A$7</c:f>
              <c:strCache>
                <c:ptCount val="6"/>
                <c:pt idx="0">
                  <c:v>Kategorie 1</c:v>
                </c:pt>
                <c:pt idx="1">
                  <c:v>Kategorie 2</c:v>
                </c:pt>
                <c:pt idx="2">
                  <c:v>Kategorie 3</c:v>
                </c:pt>
                <c:pt idx="3">
                  <c:v>Kategorie 4</c:v>
                </c:pt>
                <c:pt idx="4">
                  <c:v>Kategorie 5</c:v>
                </c:pt>
                <c:pt idx="5">
                  <c:v>Kategorie 6</c:v>
                </c:pt>
              </c:strCache>
            </c:strRef>
          </c:cat>
          <c:val>
            <c:numRef>
              <c:f>Tabelle1!$E$2:$E$7</c:f>
              <c:numCache>
                <c:formatCode>General</c:formatCode>
                <c:ptCount val="6"/>
                <c:pt idx="0">
                  <c:v>2.437479301459625</c:v>
                </c:pt>
                <c:pt idx="1">
                  <c:v>3.3341684262298537</c:v>
                </c:pt>
                <c:pt idx="2">
                  <c:v>2.6560694543303134</c:v>
                </c:pt>
                <c:pt idx="3">
                  <c:v>0.61660468955647918</c:v>
                </c:pt>
                <c:pt idx="4">
                  <c:v>1.8758592760824784</c:v>
                </c:pt>
                <c:pt idx="5">
                  <c:v>2.5017852601076997</c:v>
                </c:pt>
              </c:numCache>
            </c:numRef>
          </c:val>
        </c:ser>
        <c:ser>
          <c:idx val="4"/>
          <c:order val="4"/>
          <c:tx>
            <c:strRef>
              <c:f>Tabelle1!$F$1</c:f>
              <c:strCache>
                <c:ptCount val="1"/>
                <c:pt idx="0">
                  <c:v>Datenreihe 24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Tabelle1!$A$2:$A$7</c:f>
              <c:strCache>
                <c:ptCount val="6"/>
                <c:pt idx="0">
                  <c:v>Kategorie 1</c:v>
                </c:pt>
                <c:pt idx="1">
                  <c:v>Kategorie 2</c:v>
                </c:pt>
                <c:pt idx="2">
                  <c:v>Kategorie 3</c:v>
                </c:pt>
                <c:pt idx="3">
                  <c:v>Kategorie 4</c:v>
                </c:pt>
                <c:pt idx="4">
                  <c:v>Kategorie 5</c:v>
                </c:pt>
                <c:pt idx="5">
                  <c:v>Kategorie 6</c:v>
                </c:pt>
              </c:strCache>
            </c:strRef>
          </c:cat>
          <c:val>
            <c:numRef>
              <c:f>Tabelle1!$F$2:$F$7</c:f>
              <c:numCache>
                <c:formatCode>General</c:formatCode>
                <c:ptCount val="6"/>
                <c:pt idx="0">
                  <c:v>1.8859891216854163</c:v>
                </c:pt>
                <c:pt idx="1">
                  <c:v>0.80599582302023465</c:v>
                </c:pt>
                <c:pt idx="2">
                  <c:v>4.3509102328046154</c:v>
                </c:pt>
                <c:pt idx="3">
                  <c:v>1.5836079594504049</c:v>
                </c:pt>
                <c:pt idx="4">
                  <c:v>2.3778459176731719</c:v>
                </c:pt>
                <c:pt idx="5">
                  <c:v>2.0130134014306926</c:v>
                </c:pt>
              </c:numCache>
            </c:numRef>
          </c:val>
        </c:ser>
        <c:ser>
          <c:idx val="5"/>
          <c:order val="5"/>
          <c:tx>
            <c:strRef>
              <c:f>Tabelle1!$G$1</c:f>
              <c:strCache>
                <c:ptCount val="1"/>
                <c:pt idx="0">
                  <c:v>Datenreihe 22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Tabelle1!$A$2:$A$7</c:f>
              <c:strCache>
                <c:ptCount val="6"/>
                <c:pt idx="0">
                  <c:v>Kategorie 1</c:v>
                </c:pt>
                <c:pt idx="1">
                  <c:v>Kategorie 2</c:v>
                </c:pt>
                <c:pt idx="2">
                  <c:v>Kategorie 3</c:v>
                </c:pt>
                <c:pt idx="3">
                  <c:v>Kategorie 4</c:v>
                </c:pt>
                <c:pt idx="4">
                  <c:v>Kategorie 5</c:v>
                </c:pt>
                <c:pt idx="5">
                  <c:v>Kategorie 6</c:v>
                </c:pt>
              </c:strCache>
            </c:strRef>
          </c:cat>
          <c:val>
            <c:numRef>
              <c:f>Tabelle1!$G$2:$G$7</c:f>
              <c:numCache>
                <c:formatCode>General</c:formatCode>
                <c:ptCount val="6"/>
                <c:pt idx="0">
                  <c:v>1.9720450535807683</c:v>
                </c:pt>
                <c:pt idx="1">
                  <c:v>2.8520593022831449</c:v>
                </c:pt>
                <c:pt idx="2">
                  <c:v>2.5683347228197158</c:v>
                </c:pt>
                <c:pt idx="3">
                  <c:v>4.9351558218041429</c:v>
                </c:pt>
                <c:pt idx="4">
                  <c:v>1.6190631121894294</c:v>
                </c:pt>
                <c:pt idx="5">
                  <c:v>2.5920591388923837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100"/>
        <c:axId val="506810640"/>
        <c:axId val="506808288"/>
      </c:barChart>
      <c:catAx>
        <c:axId val="50681064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506808288"/>
        <c:crosses val="autoZero"/>
        <c:auto val="1"/>
        <c:lblAlgn val="ctr"/>
        <c:lblOffset val="100"/>
        <c:noMultiLvlLbl val="0"/>
      </c:catAx>
      <c:valAx>
        <c:axId val="506808288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50681064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Datenreihe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Tabelle1!$A$2:$A$7</c:f>
              <c:strCache>
                <c:ptCount val="6"/>
                <c:pt idx="0">
                  <c:v>Kategorie 1</c:v>
                </c:pt>
                <c:pt idx="1">
                  <c:v>Kategorie 2</c:v>
                </c:pt>
                <c:pt idx="2">
                  <c:v>Kategorie 3</c:v>
                </c:pt>
                <c:pt idx="3">
                  <c:v>Kategorie 4</c:v>
                </c:pt>
                <c:pt idx="4">
                  <c:v>Kategorie 5</c:v>
                </c:pt>
                <c:pt idx="5">
                  <c:v>Kategorie 6</c:v>
                </c:pt>
              </c:strCache>
            </c:strRef>
          </c:cat>
          <c:val>
            <c:numRef>
              <c:f>Tabelle1!$B$2:$B$7</c:f>
              <c:numCache>
                <c:formatCode>General</c:formatCode>
                <c:ptCount val="6"/>
                <c:pt idx="0">
                  <c:v>12.760688696031197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</c:numCache>
            </c:numRef>
          </c:val>
        </c:ser>
        <c:ser>
          <c:idx val="1"/>
          <c:order val="1"/>
          <c:tx>
            <c:strRef>
              <c:f>Tabelle1!$C$1</c:f>
              <c:strCache>
                <c:ptCount val="1"/>
                <c:pt idx="0">
                  <c:v>Datenreihe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Tabelle1!$A$2:$A$7</c:f>
              <c:strCache>
                <c:ptCount val="6"/>
                <c:pt idx="0">
                  <c:v>Kategorie 1</c:v>
                </c:pt>
                <c:pt idx="1">
                  <c:v>Kategorie 2</c:v>
                </c:pt>
                <c:pt idx="2">
                  <c:v>Kategorie 3</c:v>
                </c:pt>
                <c:pt idx="3">
                  <c:v>Kategorie 4</c:v>
                </c:pt>
                <c:pt idx="4">
                  <c:v>Kategorie 5</c:v>
                </c:pt>
                <c:pt idx="5">
                  <c:v>Kategorie 6</c:v>
                </c:pt>
              </c:strCache>
            </c:strRef>
          </c:cat>
          <c:val>
            <c:numRef>
              <c:f>Tabelle1!$C$2:$C$7</c:f>
              <c:numCache>
                <c:formatCode>General</c:formatCode>
                <c:ptCount val="6"/>
                <c:pt idx="0">
                  <c:v>0</c:v>
                </c:pt>
                <c:pt idx="1">
                  <c:v>20.327914433764118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</c:numCache>
            </c:numRef>
          </c:val>
        </c:ser>
        <c:ser>
          <c:idx val="2"/>
          <c:order val="2"/>
          <c:tx>
            <c:strRef>
              <c:f>Tabelle1!$D$1</c:f>
              <c:strCache>
                <c:ptCount val="1"/>
                <c:pt idx="0">
                  <c:v>Datenreihe 23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Tabelle1!$A$2:$A$7</c:f>
              <c:strCache>
                <c:ptCount val="6"/>
                <c:pt idx="0">
                  <c:v>Kategorie 1</c:v>
                </c:pt>
                <c:pt idx="1">
                  <c:v>Kategorie 2</c:v>
                </c:pt>
                <c:pt idx="2">
                  <c:v>Kategorie 3</c:v>
                </c:pt>
                <c:pt idx="3">
                  <c:v>Kategorie 4</c:v>
                </c:pt>
                <c:pt idx="4">
                  <c:v>Kategorie 5</c:v>
                </c:pt>
                <c:pt idx="5">
                  <c:v>Kategorie 6</c:v>
                </c:pt>
              </c:strCache>
            </c:strRef>
          </c:cat>
          <c:val>
            <c:numRef>
              <c:f>Tabelle1!$D$2:$D$7</c:f>
              <c:numCache>
                <c:formatCode>General</c:formatCode>
                <c:ptCount val="6"/>
                <c:pt idx="0">
                  <c:v>0</c:v>
                </c:pt>
                <c:pt idx="1">
                  <c:v>0</c:v>
                </c:pt>
                <c:pt idx="2">
                  <c:v>15.904111121747253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</c:numCache>
            </c:numRef>
          </c:val>
        </c:ser>
        <c:ser>
          <c:idx val="3"/>
          <c:order val="3"/>
          <c:tx>
            <c:strRef>
              <c:f>Tabelle1!$E$1</c:f>
              <c:strCache>
                <c:ptCount val="1"/>
                <c:pt idx="0">
                  <c:v>Datenreihe 232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Tabelle1!$A$2:$A$7</c:f>
              <c:strCache>
                <c:ptCount val="6"/>
                <c:pt idx="0">
                  <c:v>Kategorie 1</c:v>
                </c:pt>
                <c:pt idx="1">
                  <c:v>Kategorie 2</c:v>
                </c:pt>
                <c:pt idx="2">
                  <c:v>Kategorie 3</c:v>
                </c:pt>
                <c:pt idx="3">
                  <c:v>Kategorie 4</c:v>
                </c:pt>
                <c:pt idx="4">
                  <c:v>Kategorie 5</c:v>
                </c:pt>
                <c:pt idx="5">
                  <c:v>Kategorie 6</c:v>
                </c:pt>
              </c:strCache>
            </c:strRef>
          </c:cat>
          <c:val>
            <c:numRef>
              <c:f>Tabelle1!$E$2:$E$7</c:f>
              <c:numCache>
                <c:formatCode>General</c:formatCode>
                <c:ptCount val="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13.421966407766448</c:v>
                </c:pt>
                <c:pt idx="4">
                  <c:v>0</c:v>
                </c:pt>
                <c:pt idx="5">
                  <c:v>0</c:v>
                </c:pt>
              </c:numCache>
            </c:numRef>
          </c:val>
        </c:ser>
        <c:ser>
          <c:idx val="4"/>
          <c:order val="4"/>
          <c:tx>
            <c:strRef>
              <c:f>Tabelle1!$F$1</c:f>
              <c:strCache>
                <c:ptCount val="1"/>
                <c:pt idx="0">
                  <c:v>Datenreihe 24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Tabelle1!$A$2:$A$7</c:f>
              <c:strCache>
                <c:ptCount val="6"/>
                <c:pt idx="0">
                  <c:v>Kategorie 1</c:v>
                </c:pt>
                <c:pt idx="1">
                  <c:v>Kategorie 2</c:v>
                </c:pt>
                <c:pt idx="2">
                  <c:v>Kategorie 3</c:v>
                </c:pt>
                <c:pt idx="3">
                  <c:v>Kategorie 4</c:v>
                </c:pt>
                <c:pt idx="4">
                  <c:v>Kategorie 5</c:v>
                </c:pt>
                <c:pt idx="5">
                  <c:v>Kategorie 6</c:v>
                </c:pt>
              </c:strCache>
            </c:strRef>
          </c:cat>
          <c:val>
            <c:numRef>
              <c:f>Tabelle1!$F$2:$F$7</c:f>
              <c:numCache>
                <c:formatCode>General</c:formatCode>
                <c:ptCount val="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13.017362456064536</c:v>
                </c:pt>
                <c:pt idx="5">
                  <c:v>0</c:v>
                </c:pt>
              </c:numCache>
            </c:numRef>
          </c:val>
        </c:ser>
        <c:ser>
          <c:idx val="5"/>
          <c:order val="5"/>
          <c:tx>
            <c:strRef>
              <c:f>Tabelle1!$G$1</c:f>
              <c:strCache>
                <c:ptCount val="1"/>
                <c:pt idx="0">
                  <c:v>Datenreihe 22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Tabelle1!$A$2:$A$7</c:f>
              <c:strCache>
                <c:ptCount val="6"/>
                <c:pt idx="0">
                  <c:v>Kategorie 1</c:v>
                </c:pt>
                <c:pt idx="1">
                  <c:v>Kategorie 2</c:v>
                </c:pt>
                <c:pt idx="2">
                  <c:v>Kategorie 3</c:v>
                </c:pt>
                <c:pt idx="3">
                  <c:v>Kategorie 4</c:v>
                </c:pt>
                <c:pt idx="4">
                  <c:v>Kategorie 5</c:v>
                </c:pt>
                <c:pt idx="5">
                  <c:v>Kategorie 6</c:v>
                </c:pt>
              </c:strCache>
            </c:strRef>
          </c:cat>
          <c:val>
            <c:numRef>
              <c:f>Tabelle1!$G$2:$G$7</c:f>
              <c:numCache>
                <c:formatCode>General</c:formatCode>
                <c:ptCount val="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16.538717151569585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100"/>
        <c:axId val="506809072"/>
        <c:axId val="506812600"/>
      </c:barChart>
      <c:catAx>
        <c:axId val="50680907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506812600"/>
        <c:crosses val="autoZero"/>
        <c:auto val="1"/>
        <c:lblAlgn val="ctr"/>
        <c:lblOffset val="100"/>
        <c:noMultiLvlLbl val="0"/>
      </c:catAx>
      <c:valAx>
        <c:axId val="50681260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50680907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u="sng"/>
      </a:pPr>
      <a:endParaRPr lang="de-DE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Datenreihe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Tabelle1!$A$2:$A$7</c:f>
              <c:strCache>
                <c:ptCount val="6"/>
                <c:pt idx="0">
                  <c:v>Kategorie 1</c:v>
                </c:pt>
                <c:pt idx="1">
                  <c:v>Kategorie 2</c:v>
                </c:pt>
                <c:pt idx="2">
                  <c:v>Kategorie 3</c:v>
                </c:pt>
                <c:pt idx="3">
                  <c:v>Kategorie 4</c:v>
                </c:pt>
                <c:pt idx="4">
                  <c:v>Kategorie 5</c:v>
                </c:pt>
                <c:pt idx="5">
                  <c:v>Kategorie 6</c:v>
                </c:pt>
              </c:strCache>
            </c:strRef>
          </c:cat>
          <c:val>
            <c:numRef>
              <c:f>Tabelle1!$B$2:$B$7</c:f>
              <c:numCache>
                <c:formatCode>General</c:formatCode>
                <c:ptCount val="6"/>
                <c:pt idx="0">
                  <c:v>12.760688696031197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</c:numCache>
            </c:numRef>
          </c:val>
        </c:ser>
        <c:ser>
          <c:idx val="1"/>
          <c:order val="1"/>
          <c:tx>
            <c:strRef>
              <c:f>Tabelle1!$C$1</c:f>
              <c:strCache>
                <c:ptCount val="1"/>
                <c:pt idx="0">
                  <c:v>Datenreihe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Tabelle1!$A$2:$A$7</c:f>
              <c:strCache>
                <c:ptCount val="6"/>
                <c:pt idx="0">
                  <c:v>Kategorie 1</c:v>
                </c:pt>
                <c:pt idx="1">
                  <c:v>Kategorie 2</c:v>
                </c:pt>
                <c:pt idx="2">
                  <c:v>Kategorie 3</c:v>
                </c:pt>
                <c:pt idx="3">
                  <c:v>Kategorie 4</c:v>
                </c:pt>
                <c:pt idx="4">
                  <c:v>Kategorie 5</c:v>
                </c:pt>
                <c:pt idx="5">
                  <c:v>Kategorie 6</c:v>
                </c:pt>
              </c:strCache>
            </c:strRef>
          </c:cat>
          <c:val>
            <c:numRef>
              <c:f>Tabelle1!$C$2:$C$7</c:f>
              <c:numCache>
                <c:formatCode>General</c:formatCode>
                <c:ptCount val="6"/>
                <c:pt idx="0">
                  <c:v>1.2102427937641167</c:v>
                </c:pt>
                <c:pt idx="1">
                  <c:v>19.117671640000001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</c:numCache>
            </c:numRef>
          </c:val>
        </c:ser>
        <c:ser>
          <c:idx val="2"/>
          <c:order val="2"/>
          <c:tx>
            <c:strRef>
              <c:f>Tabelle1!$D$1</c:f>
              <c:strCache>
                <c:ptCount val="1"/>
                <c:pt idx="0">
                  <c:v>Datenreihe 23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Tabelle1!$A$2:$A$7</c:f>
              <c:strCache>
                <c:ptCount val="6"/>
                <c:pt idx="0">
                  <c:v>Kategorie 1</c:v>
                </c:pt>
                <c:pt idx="1">
                  <c:v>Kategorie 2</c:v>
                </c:pt>
                <c:pt idx="2">
                  <c:v>Kategorie 3</c:v>
                </c:pt>
                <c:pt idx="3">
                  <c:v>Kategorie 4</c:v>
                </c:pt>
                <c:pt idx="4">
                  <c:v>Kategorie 5</c:v>
                </c:pt>
                <c:pt idx="5">
                  <c:v>Kategorie 6</c:v>
                </c:pt>
              </c:strCache>
            </c:strRef>
          </c:cat>
          <c:val>
            <c:numRef>
              <c:f>Tabelle1!$D$2:$D$7</c:f>
              <c:numCache>
                <c:formatCode>General</c:formatCode>
                <c:ptCount val="6"/>
                <c:pt idx="0">
                  <c:v>0</c:v>
                </c:pt>
                <c:pt idx="1">
                  <c:v>0</c:v>
                </c:pt>
                <c:pt idx="2">
                  <c:v>15.904111121747253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</c:numCache>
            </c:numRef>
          </c:val>
        </c:ser>
        <c:ser>
          <c:idx val="3"/>
          <c:order val="3"/>
          <c:tx>
            <c:strRef>
              <c:f>Tabelle1!$E$1</c:f>
              <c:strCache>
                <c:ptCount val="1"/>
                <c:pt idx="0">
                  <c:v>Datenreihe 232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Tabelle1!$A$2:$A$7</c:f>
              <c:strCache>
                <c:ptCount val="6"/>
                <c:pt idx="0">
                  <c:v>Kategorie 1</c:v>
                </c:pt>
                <c:pt idx="1">
                  <c:v>Kategorie 2</c:v>
                </c:pt>
                <c:pt idx="2">
                  <c:v>Kategorie 3</c:v>
                </c:pt>
                <c:pt idx="3">
                  <c:v>Kategorie 4</c:v>
                </c:pt>
                <c:pt idx="4">
                  <c:v>Kategorie 5</c:v>
                </c:pt>
                <c:pt idx="5">
                  <c:v>Kategorie 6</c:v>
                </c:pt>
              </c:strCache>
            </c:strRef>
          </c:cat>
          <c:val>
            <c:numRef>
              <c:f>Tabelle1!$E$2:$E$7</c:f>
              <c:numCache>
                <c:formatCode>General</c:formatCode>
                <c:ptCount val="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13.421966407766448</c:v>
                </c:pt>
                <c:pt idx="4">
                  <c:v>0</c:v>
                </c:pt>
                <c:pt idx="5">
                  <c:v>0</c:v>
                </c:pt>
              </c:numCache>
            </c:numRef>
          </c:val>
        </c:ser>
        <c:ser>
          <c:idx val="4"/>
          <c:order val="4"/>
          <c:tx>
            <c:strRef>
              <c:f>Tabelle1!$F$1</c:f>
              <c:strCache>
                <c:ptCount val="1"/>
                <c:pt idx="0">
                  <c:v>Datenreihe 24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Tabelle1!$A$2:$A$7</c:f>
              <c:strCache>
                <c:ptCount val="6"/>
                <c:pt idx="0">
                  <c:v>Kategorie 1</c:v>
                </c:pt>
                <c:pt idx="1">
                  <c:v>Kategorie 2</c:v>
                </c:pt>
                <c:pt idx="2">
                  <c:v>Kategorie 3</c:v>
                </c:pt>
                <c:pt idx="3">
                  <c:v>Kategorie 4</c:v>
                </c:pt>
                <c:pt idx="4">
                  <c:v>Kategorie 5</c:v>
                </c:pt>
                <c:pt idx="5">
                  <c:v>Kategorie 6</c:v>
                </c:pt>
              </c:strCache>
            </c:strRef>
          </c:cat>
          <c:val>
            <c:numRef>
              <c:f>Tabelle1!$F$2:$F$7</c:f>
              <c:numCache>
                <c:formatCode>General</c:formatCode>
                <c:ptCount val="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13.017362456064536</c:v>
                </c:pt>
                <c:pt idx="5">
                  <c:v>0</c:v>
                </c:pt>
              </c:numCache>
            </c:numRef>
          </c:val>
        </c:ser>
        <c:ser>
          <c:idx val="5"/>
          <c:order val="5"/>
          <c:tx>
            <c:strRef>
              <c:f>Tabelle1!$G$1</c:f>
              <c:strCache>
                <c:ptCount val="1"/>
                <c:pt idx="0">
                  <c:v>Datenreihe 22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Tabelle1!$A$2:$A$7</c:f>
              <c:strCache>
                <c:ptCount val="6"/>
                <c:pt idx="0">
                  <c:v>Kategorie 1</c:v>
                </c:pt>
                <c:pt idx="1">
                  <c:v>Kategorie 2</c:v>
                </c:pt>
                <c:pt idx="2">
                  <c:v>Kategorie 3</c:v>
                </c:pt>
                <c:pt idx="3">
                  <c:v>Kategorie 4</c:v>
                </c:pt>
                <c:pt idx="4">
                  <c:v>Kategorie 5</c:v>
                </c:pt>
                <c:pt idx="5">
                  <c:v>Kategorie 6</c:v>
                </c:pt>
              </c:strCache>
            </c:strRef>
          </c:cat>
          <c:val>
            <c:numRef>
              <c:f>Tabelle1!$G$2:$G$7</c:f>
              <c:numCache>
                <c:formatCode>General</c:formatCode>
                <c:ptCount val="6"/>
                <c:pt idx="0">
                  <c:v>3.0957929902046875</c:v>
                </c:pt>
                <c:pt idx="1">
                  <c:v>0</c:v>
                </c:pt>
                <c:pt idx="2">
                  <c:v>0.71607231825274908</c:v>
                </c:pt>
                <c:pt idx="3">
                  <c:v>1.2931833922335532</c:v>
                </c:pt>
                <c:pt idx="4">
                  <c:v>0.87143550393546221</c:v>
                </c:pt>
                <c:pt idx="5">
                  <c:v>10.562232939999999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100"/>
        <c:axId val="507920088"/>
        <c:axId val="507914600"/>
      </c:barChart>
      <c:catAx>
        <c:axId val="50792008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507914600"/>
        <c:crosses val="autoZero"/>
        <c:auto val="1"/>
        <c:lblAlgn val="ctr"/>
        <c:lblOffset val="100"/>
        <c:noMultiLvlLbl val="0"/>
      </c:catAx>
      <c:valAx>
        <c:axId val="50791460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50792008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Datenreihe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Tabelle1!$A$2:$A$7</c:f>
              <c:strCache>
                <c:ptCount val="6"/>
                <c:pt idx="0">
                  <c:v>Kategorie 1</c:v>
                </c:pt>
                <c:pt idx="1">
                  <c:v>Kategorie 2</c:v>
                </c:pt>
                <c:pt idx="2">
                  <c:v>Kategorie 3</c:v>
                </c:pt>
                <c:pt idx="3">
                  <c:v>Kategorie 4</c:v>
                </c:pt>
                <c:pt idx="4">
                  <c:v>Kategorie 5</c:v>
                </c:pt>
                <c:pt idx="5">
                  <c:v>Kategorie 6</c:v>
                </c:pt>
              </c:strCache>
            </c:strRef>
          </c:cat>
          <c:val>
            <c:numRef>
              <c:f>Tabelle1!$B$2:$B$7</c:f>
              <c:numCache>
                <c:formatCode>General</c:formatCode>
                <c:ptCount val="6"/>
                <c:pt idx="0">
                  <c:v>12.760688696031197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</c:numCache>
            </c:numRef>
          </c:val>
        </c:ser>
        <c:ser>
          <c:idx val="1"/>
          <c:order val="1"/>
          <c:tx>
            <c:strRef>
              <c:f>Tabelle1!$C$1</c:f>
              <c:strCache>
                <c:ptCount val="1"/>
                <c:pt idx="0">
                  <c:v>Datenreihe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Tabelle1!$A$2:$A$7</c:f>
              <c:strCache>
                <c:ptCount val="6"/>
                <c:pt idx="0">
                  <c:v>Kategorie 1</c:v>
                </c:pt>
                <c:pt idx="1">
                  <c:v>Kategorie 2</c:v>
                </c:pt>
                <c:pt idx="2">
                  <c:v>Kategorie 3</c:v>
                </c:pt>
                <c:pt idx="3">
                  <c:v>Kategorie 4</c:v>
                </c:pt>
                <c:pt idx="4">
                  <c:v>Kategorie 5</c:v>
                </c:pt>
                <c:pt idx="5">
                  <c:v>Kategorie 6</c:v>
                </c:pt>
              </c:strCache>
            </c:strRef>
          </c:cat>
          <c:val>
            <c:numRef>
              <c:f>Tabelle1!$C$2:$C$7</c:f>
              <c:numCache>
                <c:formatCode>General</c:formatCode>
                <c:ptCount val="6"/>
                <c:pt idx="0">
                  <c:v>0</c:v>
                </c:pt>
                <c:pt idx="1">
                  <c:v>20.327914433764118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</c:numCache>
            </c:numRef>
          </c:val>
        </c:ser>
        <c:ser>
          <c:idx val="2"/>
          <c:order val="2"/>
          <c:tx>
            <c:strRef>
              <c:f>Tabelle1!$D$1</c:f>
              <c:strCache>
                <c:ptCount val="1"/>
                <c:pt idx="0">
                  <c:v>Datenreihe 23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Tabelle1!$A$2:$A$7</c:f>
              <c:strCache>
                <c:ptCount val="6"/>
                <c:pt idx="0">
                  <c:v>Kategorie 1</c:v>
                </c:pt>
                <c:pt idx="1">
                  <c:v>Kategorie 2</c:v>
                </c:pt>
                <c:pt idx="2">
                  <c:v>Kategorie 3</c:v>
                </c:pt>
                <c:pt idx="3">
                  <c:v>Kategorie 4</c:v>
                </c:pt>
                <c:pt idx="4">
                  <c:v>Kategorie 5</c:v>
                </c:pt>
                <c:pt idx="5">
                  <c:v>Kategorie 6</c:v>
                </c:pt>
              </c:strCache>
            </c:strRef>
          </c:cat>
          <c:val>
            <c:numRef>
              <c:f>Tabelle1!$D$2:$D$7</c:f>
              <c:numCache>
                <c:formatCode>General</c:formatCode>
                <c:ptCount val="6"/>
                <c:pt idx="0">
                  <c:v>0</c:v>
                </c:pt>
                <c:pt idx="1">
                  <c:v>0</c:v>
                </c:pt>
                <c:pt idx="2">
                  <c:v>15.904111121747253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</c:numCache>
            </c:numRef>
          </c:val>
        </c:ser>
        <c:ser>
          <c:idx val="3"/>
          <c:order val="3"/>
          <c:tx>
            <c:strRef>
              <c:f>Tabelle1!$E$1</c:f>
              <c:strCache>
                <c:ptCount val="1"/>
                <c:pt idx="0">
                  <c:v>Datenreihe 232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Tabelle1!$A$2:$A$7</c:f>
              <c:strCache>
                <c:ptCount val="6"/>
                <c:pt idx="0">
                  <c:v>Kategorie 1</c:v>
                </c:pt>
                <c:pt idx="1">
                  <c:v>Kategorie 2</c:v>
                </c:pt>
                <c:pt idx="2">
                  <c:v>Kategorie 3</c:v>
                </c:pt>
                <c:pt idx="3">
                  <c:v>Kategorie 4</c:v>
                </c:pt>
                <c:pt idx="4">
                  <c:v>Kategorie 5</c:v>
                </c:pt>
                <c:pt idx="5">
                  <c:v>Kategorie 6</c:v>
                </c:pt>
              </c:strCache>
            </c:strRef>
          </c:cat>
          <c:val>
            <c:numRef>
              <c:f>Tabelle1!$E$2:$E$7</c:f>
              <c:numCache>
                <c:formatCode>General</c:formatCode>
                <c:ptCount val="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13.421966407766448</c:v>
                </c:pt>
                <c:pt idx="4">
                  <c:v>0</c:v>
                </c:pt>
                <c:pt idx="5">
                  <c:v>0</c:v>
                </c:pt>
              </c:numCache>
            </c:numRef>
          </c:val>
        </c:ser>
        <c:ser>
          <c:idx val="4"/>
          <c:order val="4"/>
          <c:tx>
            <c:strRef>
              <c:f>Tabelle1!$F$1</c:f>
              <c:strCache>
                <c:ptCount val="1"/>
                <c:pt idx="0">
                  <c:v>Datenreihe 24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Tabelle1!$A$2:$A$7</c:f>
              <c:strCache>
                <c:ptCount val="6"/>
                <c:pt idx="0">
                  <c:v>Kategorie 1</c:v>
                </c:pt>
                <c:pt idx="1">
                  <c:v>Kategorie 2</c:v>
                </c:pt>
                <c:pt idx="2">
                  <c:v>Kategorie 3</c:v>
                </c:pt>
                <c:pt idx="3">
                  <c:v>Kategorie 4</c:v>
                </c:pt>
                <c:pt idx="4">
                  <c:v>Kategorie 5</c:v>
                </c:pt>
                <c:pt idx="5">
                  <c:v>Kategorie 6</c:v>
                </c:pt>
              </c:strCache>
            </c:strRef>
          </c:cat>
          <c:val>
            <c:numRef>
              <c:f>Tabelle1!$F$2:$F$7</c:f>
              <c:numCache>
                <c:formatCode>General</c:formatCode>
                <c:ptCount val="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13.017362456064536</c:v>
                </c:pt>
                <c:pt idx="5">
                  <c:v>0</c:v>
                </c:pt>
              </c:numCache>
            </c:numRef>
          </c:val>
        </c:ser>
        <c:ser>
          <c:idx val="5"/>
          <c:order val="5"/>
          <c:tx>
            <c:strRef>
              <c:f>Tabelle1!$G$1</c:f>
              <c:strCache>
                <c:ptCount val="1"/>
                <c:pt idx="0">
                  <c:v>Datenreihe 22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Tabelle1!$A$2:$A$7</c:f>
              <c:strCache>
                <c:ptCount val="6"/>
                <c:pt idx="0">
                  <c:v>Kategorie 1</c:v>
                </c:pt>
                <c:pt idx="1">
                  <c:v>Kategorie 2</c:v>
                </c:pt>
                <c:pt idx="2">
                  <c:v>Kategorie 3</c:v>
                </c:pt>
                <c:pt idx="3">
                  <c:v>Kategorie 4</c:v>
                </c:pt>
                <c:pt idx="4">
                  <c:v>Kategorie 5</c:v>
                </c:pt>
                <c:pt idx="5">
                  <c:v>Kategorie 6</c:v>
                </c:pt>
              </c:strCache>
            </c:strRef>
          </c:cat>
          <c:val>
            <c:numRef>
              <c:f>Tabelle1!$G$2:$G$7</c:f>
              <c:numCache>
                <c:formatCode>General</c:formatCode>
                <c:ptCount val="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16.538717151569585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100"/>
        <c:axId val="507920480"/>
        <c:axId val="507918128"/>
      </c:barChart>
      <c:catAx>
        <c:axId val="50792048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507918128"/>
        <c:crosses val="autoZero"/>
        <c:auto val="1"/>
        <c:lblAlgn val="ctr"/>
        <c:lblOffset val="100"/>
        <c:noMultiLvlLbl val="0"/>
      </c:catAx>
      <c:valAx>
        <c:axId val="507918128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50792048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u="sng"/>
      </a:pPr>
      <a:endParaRPr lang="de-DE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Datenreihe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Tabelle1!$A$2:$A$7</c:f>
              <c:strCache>
                <c:ptCount val="6"/>
                <c:pt idx="0">
                  <c:v>Kategorie 1</c:v>
                </c:pt>
                <c:pt idx="1">
                  <c:v>Kategorie 2</c:v>
                </c:pt>
                <c:pt idx="2">
                  <c:v>Kategorie 3</c:v>
                </c:pt>
                <c:pt idx="3">
                  <c:v>Kategorie 4</c:v>
                </c:pt>
                <c:pt idx="4">
                  <c:v>Kategorie 5</c:v>
                </c:pt>
                <c:pt idx="5">
                  <c:v>Kategorie 6</c:v>
                </c:pt>
              </c:strCache>
            </c:strRef>
          </c:cat>
          <c:val>
            <c:numRef>
              <c:f>Tabelle1!$B$2:$B$7</c:f>
              <c:numCache>
                <c:formatCode>General</c:formatCode>
                <c:ptCount val="6"/>
                <c:pt idx="0">
                  <c:v>12.760688696031197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</c:numCache>
            </c:numRef>
          </c:val>
        </c:ser>
        <c:ser>
          <c:idx val="1"/>
          <c:order val="1"/>
          <c:tx>
            <c:strRef>
              <c:f>Tabelle1!$C$1</c:f>
              <c:strCache>
                <c:ptCount val="1"/>
                <c:pt idx="0">
                  <c:v>Datenreihe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Tabelle1!$A$2:$A$7</c:f>
              <c:strCache>
                <c:ptCount val="6"/>
                <c:pt idx="0">
                  <c:v>Kategorie 1</c:v>
                </c:pt>
                <c:pt idx="1">
                  <c:v>Kategorie 2</c:v>
                </c:pt>
                <c:pt idx="2">
                  <c:v>Kategorie 3</c:v>
                </c:pt>
                <c:pt idx="3">
                  <c:v>Kategorie 4</c:v>
                </c:pt>
                <c:pt idx="4">
                  <c:v>Kategorie 5</c:v>
                </c:pt>
                <c:pt idx="5">
                  <c:v>Kategorie 6</c:v>
                </c:pt>
              </c:strCache>
            </c:strRef>
          </c:cat>
          <c:val>
            <c:numRef>
              <c:f>Tabelle1!$C$2:$C$7</c:f>
              <c:numCache>
                <c:formatCode>General</c:formatCode>
                <c:ptCount val="6"/>
                <c:pt idx="0">
                  <c:v>1.2102427937641167</c:v>
                </c:pt>
                <c:pt idx="1">
                  <c:v>19.117671640000001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</c:numCache>
            </c:numRef>
          </c:val>
        </c:ser>
        <c:ser>
          <c:idx val="2"/>
          <c:order val="2"/>
          <c:tx>
            <c:strRef>
              <c:f>Tabelle1!$D$1</c:f>
              <c:strCache>
                <c:ptCount val="1"/>
                <c:pt idx="0">
                  <c:v>Datenreihe 23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Tabelle1!$A$2:$A$7</c:f>
              <c:strCache>
                <c:ptCount val="6"/>
                <c:pt idx="0">
                  <c:v>Kategorie 1</c:v>
                </c:pt>
                <c:pt idx="1">
                  <c:v>Kategorie 2</c:v>
                </c:pt>
                <c:pt idx="2">
                  <c:v>Kategorie 3</c:v>
                </c:pt>
                <c:pt idx="3">
                  <c:v>Kategorie 4</c:v>
                </c:pt>
                <c:pt idx="4">
                  <c:v>Kategorie 5</c:v>
                </c:pt>
                <c:pt idx="5">
                  <c:v>Kategorie 6</c:v>
                </c:pt>
              </c:strCache>
            </c:strRef>
          </c:cat>
          <c:val>
            <c:numRef>
              <c:f>Tabelle1!$D$2:$D$7</c:f>
              <c:numCache>
                <c:formatCode>General</c:formatCode>
                <c:ptCount val="6"/>
                <c:pt idx="0">
                  <c:v>0</c:v>
                </c:pt>
                <c:pt idx="1">
                  <c:v>0</c:v>
                </c:pt>
                <c:pt idx="2">
                  <c:v>15.904111121747253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</c:numCache>
            </c:numRef>
          </c:val>
        </c:ser>
        <c:ser>
          <c:idx val="3"/>
          <c:order val="3"/>
          <c:tx>
            <c:strRef>
              <c:f>Tabelle1!$E$1</c:f>
              <c:strCache>
                <c:ptCount val="1"/>
                <c:pt idx="0">
                  <c:v>Datenreihe 232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Tabelle1!$A$2:$A$7</c:f>
              <c:strCache>
                <c:ptCount val="6"/>
                <c:pt idx="0">
                  <c:v>Kategorie 1</c:v>
                </c:pt>
                <c:pt idx="1">
                  <c:v>Kategorie 2</c:v>
                </c:pt>
                <c:pt idx="2">
                  <c:v>Kategorie 3</c:v>
                </c:pt>
                <c:pt idx="3">
                  <c:v>Kategorie 4</c:v>
                </c:pt>
                <c:pt idx="4">
                  <c:v>Kategorie 5</c:v>
                </c:pt>
                <c:pt idx="5">
                  <c:v>Kategorie 6</c:v>
                </c:pt>
              </c:strCache>
            </c:strRef>
          </c:cat>
          <c:val>
            <c:numRef>
              <c:f>Tabelle1!$E$2:$E$7</c:f>
              <c:numCache>
                <c:formatCode>General</c:formatCode>
                <c:ptCount val="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13.421966407766448</c:v>
                </c:pt>
                <c:pt idx="4">
                  <c:v>0</c:v>
                </c:pt>
                <c:pt idx="5">
                  <c:v>0</c:v>
                </c:pt>
              </c:numCache>
            </c:numRef>
          </c:val>
        </c:ser>
        <c:ser>
          <c:idx val="4"/>
          <c:order val="4"/>
          <c:tx>
            <c:strRef>
              <c:f>Tabelle1!$F$1</c:f>
              <c:strCache>
                <c:ptCount val="1"/>
                <c:pt idx="0">
                  <c:v>Datenreihe 24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Tabelle1!$A$2:$A$7</c:f>
              <c:strCache>
                <c:ptCount val="6"/>
                <c:pt idx="0">
                  <c:v>Kategorie 1</c:v>
                </c:pt>
                <c:pt idx="1">
                  <c:v>Kategorie 2</c:v>
                </c:pt>
                <c:pt idx="2">
                  <c:v>Kategorie 3</c:v>
                </c:pt>
                <c:pt idx="3">
                  <c:v>Kategorie 4</c:v>
                </c:pt>
                <c:pt idx="4">
                  <c:v>Kategorie 5</c:v>
                </c:pt>
                <c:pt idx="5">
                  <c:v>Kategorie 6</c:v>
                </c:pt>
              </c:strCache>
            </c:strRef>
          </c:cat>
          <c:val>
            <c:numRef>
              <c:f>Tabelle1!$F$2:$F$7</c:f>
              <c:numCache>
                <c:formatCode>General</c:formatCode>
                <c:ptCount val="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13.017362456064536</c:v>
                </c:pt>
                <c:pt idx="5">
                  <c:v>0</c:v>
                </c:pt>
              </c:numCache>
            </c:numRef>
          </c:val>
        </c:ser>
        <c:ser>
          <c:idx val="5"/>
          <c:order val="5"/>
          <c:tx>
            <c:strRef>
              <c:f>Tabelle1!$G$1</c:f>
              <c:strCache>
                <c:ptCount val="1"/>
                <c:pt idx="0">
                  <c:v>Datenreihe 22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Tabelle1!$A$2:$A$7</c:f>
              <c:strCache>
                <c:ptCount val="6"/>
                <c:pt idx="0">
                  <c:v>Kategorie 1</c:v>
                </c:pt>
                <c:pt idx="1">
                  <c:v>Kategorie 2</c:v>
                </c:pt>
                <c:pt idx="2">
                  <c:v>Kategorie 3</c:v>
                </c:pt>
                <c:pt idx="3">
                  <c:v>Kategorie 4</c:v>
                </c:pt>
                <c:pt idx="4">
                  <c:v>Kategorie 5</c:v>
                </c:pt>
                <c:pt idx="5">
                  <c:v>Kategorie 6</c:v>
                </c:pt>
              </c:strCache>
            </c:strRef>
          </c:cat>
          <c:val>
            <c:numRef>
              <c:f>Tabelle1!$G$2:$G$7</c:f>
              <c:numCache>
                <c:formatCode>General</c:formatCode>
                <c:ptCount val="6"/>
                <c:pt idx="0">
                  <c:v>3.0957929902046875</c:v>
                </c:pt>
                <c:pt idx="1">
                  <c:v>0</c:v>
                </c:pt>
                <c:pt idx="2">
                  <c:v>0.71607231825274908</c:v>
                </c:pt>
                <c:pt idx="3">
                  <c:v>1.2931833922335532</c:v>
                </c:pt>
                <c:pt idx="4">
                  <c:v>0.87143550393546221</c:v>
                </c:pt>
                <c:pt idx="5">
                  <c:v>10.562232939999999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100"/>
        <c:axId val="507923224"/>
        <c:axId val="507922440"/>
      </c:barChart>
      <c:catAx>
        <c:axId val="50792322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507922440"/>
        <c:crosses val="autoZero"/>
        <c:auto val="1"/>
        <c:lblAlgn val="ctr"/>
        <c:lblOffset val="100"/>
        <c:noMultiLvlLbl val="0"/>
      </c:catAx>
      <c:valAx>
        <c:axId val="50792244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5079232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Datenreihe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Tabelle1!$A$2:$A$7</c:f>
              <c:strCache>
                <c:ptCount val="6"/>
                <c:pt idx="0">
                  <c:v>Kategorie 1</c:v>
                </c:pt>
                <c:pt idx="1">
                  <c:v>Kategorie 2</c:v>
                </c:pt>
                <c:pt idx="2">
                  <c:v>Kategorie 3</c:v>
                </c:pt>
                <c:pt idx="3">
                  <c:v>Kategorie 4</c:v>
                </c:pt>
                <c:pt idx="4">
                  <c:v>Kategorie 5</c:v>
                </c:pt>
                <c:pt idx="5">
                  <c:v>Kategorie 6</c:v>
                </c:pt>
              </c:strCache>
            </c:strRef>
          </c:cat>
          <c:val>
            <c:numRef>
              <c:f>Tabelle1!$B$2:$B$7</c:f>
              <c:numCache>
                <c:formatCode>General</c:formatCode>
                <c:ptCount val="6"/>
                <c:pt idx="0">
                  <c:v>12.760688696031197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</c:numCache>
            </c:numRef>
          </c:val>
        </c:ser>
        <c:ser>
          <c:idx val="1"/>
          <c:order val="1"/>
          <c:tx>
            <c:strRef>
              <c:f>Tabelle1!$C$1</c:f>
              <c:strCache>
                <c:ptCount val="1"/>
                <c:pt idx="0">
                  <c:v>Datenreihe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Tabelle1!$A$2:$A$7</c:f>
              <c:strCache>
                <c:ptCount val="6"/>
                <c:pt idx="0">
                  <c:v>Kategorie 1</c:v>
                </c:pt>
                <c:pt idx="1">
                  <c:v>Kategorie 2</c:v>
                </c:pt>
                <c:pt idx="2">
                  <c:v>Kategorie 3</c:v>
                </c:pt>
                <c:pt idx="3">
                  <c:v>Kategorie 4</c:v>
                </c:pt>
                <c:pt idx="4">
                  <c:v>Kategorie 5</c:v>
                </c:pt>
                <c:pt idx="5">
                  <c:v>Kategorie 6</c:v>
                </c:pt>
              </c:strCache>
            </c:strRef>
          </c:cat>
          <c:val>
            <c:numRef>
              <c:f>Tabelle1!$C$2:$C$7</c:f>
              <c:numCache>
                <c:formatCode>General</c:formatCode>
                <c:ptCount val="6"/>
                <c:pt idx="0">
                  <c:v>0</c:v>
                </c:pt>
                <c:pt idx="1">
                  <c:v>20.327914433764118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</c:numCache>
            </c:numRef>
          </c:val>
        </c:ser>
        <c:ser>
          <c:idx val="2"/>
          <c:order val="2"/>
          <c:tx>
            <c:strRef>
              <c:f>Tabelle1!$D$1</c:f>
              <c:strCache>
                <c:ptCount val="1"/>
                <c:pt idx="0">
                  <c:v>Datenreihe 23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Tabelle1!$A$2:$A$7</c:f>
              <c:strCache>
                <c:ptCount val="6"/>
                <c:pt idx="0">
                  <c:v>Kategorie 1</c:v>
                </c:pt>
                <c:pt idx="1">
                  <c:v>Kategorie 2</c:v>
                </c:pt>
                <c:pt idx="2">
                  <c:v>Kategorie 3</c:v>
                </c:pt>
                <c:pt idx="3">
                  <c:v>Kategorie 4</c:v>
                </c:pt>
                <c:pt idx="4">
                  <c:v>Kategorie 5</c:v>
                </c:pt>
                <c:pt idx="5">
                  <c:v>Kategorie 6</c:v>
                </c:pt>
              </c:strCache>
            </c:strRef>
          </c:cat>
          <c:val>
            <c:numRef>
              <c:f>Tabelle1!$D$2:$D$7</c:f>
              <c:numCache>
                <c:formatCode>General</c:formatCode>
                <c:ptCount val="6"/>
                <c:pt idx="0">
                  <c:v>0</c:v>
                </c:pt>
                <c:pt idx="1">
                  <c:v>0</c:v>
                </c:pt>
                <c:pt idx="2">
                  <c:v>15.904111121747253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</c:numCache>
            </c:numRef>
          </c:val>
        </c:ser>
        <c:ser>
          <c:idx val="3"/>
          <c:order val="3"/>
          <c:tx>
            <c:strRef>
              <c:f>Tabelle1!$E$1</c:f>
              <c:strCache>
                <c:ptCount val="1"/>
                <c:pt idx="0">
                  <c:v>Datenreihe 232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Tabelle1!$A$2:$A$7</c:f>
              <c:strCache>
                <c:ptCount val="6"/>
                <c:pt idx="0">
                  <c:v>Kategorie 1</c:v>
                </c:pt>
                <c:pt idx="1">
                  <c:v>Kategorie 2</c:v>
                </c:pt>
                <c:pt idx="2">
                  <c:v>Kategorie 3</c:v>
                </c:pt>
                <c:pt idx="3">
                  <c:v>Kategorie 4</c:v>
                </c:pt>
                <c:pt idx="4">
                  <c:v>Kategorie 5</c:v>
                </c:pt>
                <c:pt idx="5">
                  <c:v>Kategorie 6</c:v>
                </c:pt>
              </c:strCache>
            </c:strRef>
          </c:cat>
          <c:val>
            <c:numRef>
              <c:f>Tabelle1!$E$2:$E$7</c:f>
              <c:numCache>
                <c:formatCode>General</c:formatCode>
                <c:ptCount val="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13.421966407766448</c:v>
                </c:pt>
                <c:pt idx="4">
                  <c:v>0</c:v>
                </c:pt>
                <c:pt idx="5">
                  <c:v>0</c:v>
                </c:pt>
              </c:numCache>
            </c:numRef>
          </c:val>
        </c:ser>
        <c:ser>
          <c:idx val="4"/>
          <c:order val="4"/>
          <c:tx>
            <c:strRef>
              <c:f>Tabelle1!$F$1</c:f>
              <c:strCache>
                <c:ptCount val="1"/>
                <c:pt idx="0">
                  <c:v>Datenreihe 24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Tabelle1!$A$2:$A$7</c:f>
              <c:strCache>
                <c:ptCount val="6"/>
                <c:pt idx="0">
                  <c:v>Kategorie 1</c:v>
                </c:pt>
                <c:pt idx="1">
                  <c:v>Kategorie 2</c:v>
                </c:pt>
                <c:pt idx="2">
                  <c:v>Kategorie 3</c:v>
                </c:pt>
                <c:pt idx="3">
                  <c:v>Kategorie 4</c:v>
                </c:pt>
                <c:pt idx="4">
                  <c:v>Kategorie 5</c:v>
                </c:pt>
                <c:pt idx="5">
                  <c:v>Kategorie 6</c:v>
                </c:pt>
              </c:strCache>
            </c:strRef>
          </c:cat>
          <c:val>
            <c:numRef>
              <c:f>Tabelle1!$F$2:$F$7</c:f>
              <c:numCache>
                <c:formatCode>General</c:formatCode>
                <c:ptCount val="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13.017362456064536</c:v>
                </c:pt>
                <c:pt idx="5">
                  <c:v>0</c:v>
                </c:pt>
              </c:numCache>
            </c:numRef>
          </c:val>
        </c:ser>
        <c:ser>
          <c:idx val="5"/>
          <c:order val="5"/>
          <c:tx>
            <c:strRef>
              <c:f>Tabelle1!$G$1</c:f>
              <c:strCache>
                <c:ptCount val="1"/>
                <c:pt idx="0">
                  <c:v>Datenreihe 22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Tabelle1!$A$2:$A$7</c:f>
              <c:strCache>
                <c:ptCount val="6"/>
                <c:pt idx="0">
                  <c:v>Kategorie 1</c:v>
                </c:pt>
                <c:pt idx="1">
                  <c:v>Kategorie 2</c:v>
                </c:pt>
                <c:pt idx="2">
                  <c:v>Kategorie 3</c:v>
                </c:pt>
                <c:pt idx="3">
                  <c:v>Kategorie 4</c:v>
                </c:pt>
                <c:pt idx="4">
                  <c:v>Kategorie 5</c:v>
                </c:pt>
                <c:pt idx="5">
                  <c:v>Kategorie 6</c:v>
                </c:pt>
              </c:strCache>
            </c:strRef>
          </c:cat>
          <c:val>
            <c:numRef>
              <c:f>Tabelle1!$G$2:$G$7</c:f>
              <c:numCache>
                <c:formatCode>General</c:formatCode>
                <c:ptCount val="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16.538717151569585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100"/>
        <c:axId val="507922832"/>
        <c:axId val="507924792"/>
      </c:barChart>
      <c:catAx>
        <c:axId val="50792283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507924792"/>
        <c:crosses val="autoZero"/>
        <c:auto val="1"/>
        <c:lblAlgn val="ctr"/>
        <c:lblOffset val="100"/>
        <c:noMultiLvlLbl val="0"/>
      </c:catAx>
      <c:valAx>
        <c:axId val="507924792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50792283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u="sng"/>
      </a:pPr>
      <a:endParaRPr lang="de-D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1D2AE0-ABCC-4482-A2C9-BEB2D574D493}" type="datetimeFigureOut">
              <a:rPr lang="de-DE" smtClean="0"/>
              <a:t>01.07.2020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0203E8-D591-4A59-BEE2-D14D3F1F40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531736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593780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b="1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109390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b="1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471559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b="1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48709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b="1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01195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b="1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908540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b="1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808673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b="1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895663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b="1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3326370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b="1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891717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b="1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570065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7613389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b="1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6882913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b="1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8240303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b="1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0350043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b="1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573299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b="1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1847722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b="1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0742112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b="1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0835249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b="1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962472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631044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341126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3416640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8660012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162312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4066444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5019892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b="1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34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6578440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9852740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36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4189355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37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0127035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38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5373155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39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0775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2359602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izenplatzhalt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de-DE" dirty="0"/>
              </a:p>
            </p:txBody>
          </p:sp>
        </mc:Choice>
        <mc:Fallback xmlns="">
          <p:sp>
            <p:nvSpPr>
              <p:cNvPr id="3" name="Notizenplatzhalt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b="1" i="0" smtClean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𝑿</a:t>
                </a:r>
                <a:r>
                  <a:rPr lang="en-GB" b="1" i="0" smtClean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_</a:t>
                </a:r>
                <a:r>
                  <a:rPr lang="de-DE" b="1" i="0" smtClean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𝑮^</a:t>
                </a:r>
                <a:r>
                  <a:rPr lang="de-DE" b="1" i="0" smtClean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𝒉</a:t>
                </a:r>
                <a:r>
                  <a:rPr lang="en-GB" b="1" dirty="0" smtClean="0">
                    <a:solidFill>
                      <a:schemeClr val="tx1"/>
                    </a:solidFill>
                  </a:rPr>
                  <a:t> = </a:t>
                </a:r>
                <a:r>
                  <a:rPr lang="en-GB" dirty="0" smtClean="0"/>
                  <a:t>Feature node vector of graph G at iteration h</a:t>
                </a:r>
                <a:br>
                  <a:rPr lang="en-GB" dirty="0" smtClean="0"/>
                </a:br>
                <a:r>
                  <a:rPr lang="en-GB" dirty="0" smtClean="0"/>
                  <a:t>(contains labels with information about the </a:t>
                </a:r>
                <a:r>
                  <a:rPr lang="en-GB" b="1" dirty="0" smtClean="0"/>
                  <a:t>h-</a:t>
                </a:r>
                <a:r>
                  <a:rPr lang="en-GB" b="1" dirty="0" err="1" smtClean="0"/>
                  <a:t>th</a:t>
                </a:r>
                <a:r>
                  <a:rPr lang="en-GB" b="1" dirty="0" smtClean="0"/>
                  <a:t>-order neighbourhoods</a:t>
                </a:r>
                <a:r>
                  <a:rPr lang="en-GB" dirty="0" smtClean="0"/>
                  <a:t>)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de-DE" dirty="0"/>
              </a:p>
            </p:txBody>
          </p:sp>
        </mc:Fallback>
      </mc:AlternateContent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40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4964307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izenplatzhalt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de-DE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) = </m:t>
                    </m:r>
                    <m:sSup>
                      <m:sSupPr>
                        <m:ctrlPr>
                          <a:rPr lang="de-DE" b="1" i="1" smtClean="0">
                            <a:solidFill>
                              <a:srgbClr val="0150A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1" i="1" smtClean="0">
                            <a:solidFill>
                              <a:srgbClr val="0150A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de-DE" b="1" i="1" smtClean="0">
                            <a:solidFill>
                              <a:srgbClr val="0150A0"/>
                            </a:solidFill>
                            <a:latin typeface="Cambria Math" panose="02040503050406030204" pitchFamily="18" charset="0"/>
                          </a:rPr>
                          <m:t>𝒏𝒅</m:t>
                        </m:r>
                      </m:sup>
                    </m:sSup>
                  </m:oMath>
                </a14:m>
                <a:r>
                  <a:rPr lang="de-DE" b="1" dirty="0" smtClean="0">
                    <a:solidFill>
                      <a:srgbClr val="0150A0"/>
                    </a:solidFill>
                  </a:rPr>
                  <a:t>-</a:t>
                </a:r>
                <a:r>
                  <a:rPr lang="de-DE" b="1" dirty="0" err="1" smtClean="0">
                    <a:solidFill>
                      <a:srgbClr val="0150A0"/>
                    </a:solidFill>
                  </a:rPr>
                  <a:t>Neighbourhood</a:t>
                </a:r>
                <a:r>
                  <a:rPr lang="de-DE" b="1" dirty="0" smtClean="0">
                    <a:solidFill>
                      <a:srgbClr val="0150A0"/>
                    </a:solidFill>
                  </a:rPr>
                  <a:t> </a:t>
                </a:r>
                <a:r>
                  <a:rPr lang="de-DE" b="1" dirty="0" err="1" smtClean="0">
                    <a:solidFill>
                      <a:srgbClr val="0150A0"/>
                    </a:solidFill>
                  </a:rPr>
                  <a:t>embedding</a:t>
                </a:r>
                <a:r>
                  <a:rPr lang="de-DE" b="1" dirty="0" smtClean="0">
                    <a:solidFill>
                      <a:srgbClr val="0150A0"/>
                    </a:solidFill>
                  </a:rPr>
                  <a:t> </a:t>
                </a:r>
                <a:r>
                  <a:rPr lang="de-DE" b="1" dirty="0" err="1" smtClean="0">
                    <a:solidFill>
                      <a:srgbClr val="0150A0"/>
                    </a:solidFill>
                  </a:rPr>
                  <a:t>of</a:t>
                </a:r>
                <a:r>
                  <a:rPr lang="de-DE" b="1" dirty="0" smtClean="0">
                    <a:solidFill>
                      <a:srgbClr val="0150A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de-DE" b="1" i="1" smtClean="0">
                        <a:solidFill>
                          <a:srgbClr val="0150A0"/>
                        </a:solidFill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endParaRPr lang="de-DE" b="1" i="1" dirty="0" smtClean="0">
                  <a:solidFill>
                    <a:srgbClr val="0150A0"/>
                  </a:solidFill>
                  <a:latin typeface="Cambria Math" panose="02040503050406030204" pitchFamily="18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bSup>
                    <m:r>
                      <a:rPr lang="de-DE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7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 smtClean="0"/>
                  <a:t> </a:t>
                </a:r>
                <a:r>
                  <a:rPr lang="en-GB" b="1" dirty="0" smtClean="0">
                    <a:solidFill>
                      <a:srgbClr val="0150A0"/>
                    </a:solidFill>
                  </a:rPr>
                  <a:t>Node embedding </a:t>
                </a:r>
                <a:r>
                  <a:rPr lang="de-DE" b="1" dirty="0">
                    <a:solidFill>
                      <a:srgbClr val="0150A0"/>
                    </a:solidFill>
                  </a:rPr>
                  <a:t>of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1" i="1" smtClean="0">
                            <a:solidFill>
                              <a:srgbClr val="015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1" i="1" smtClean="0">
                            <a:solidFill>
                              <a:srgbClr val="015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de-DE" b="1" i="1">
                            <a:solidFill>
                              <a:srgbClr val="015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de-DE" b="1" i="1" smtClean="0">
                            <a:solidFill>
                              <a:srgbClr val="015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𝟕</m:t>
                        </m:r>
                      </m:sub>
                    </m:sSub>
                  </m:oMath>
                </a14:m>
                <a:endParaRPr lang="en-GB" dirty="0" smtClean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de-DE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𝒇</m:t>
                        </m:r>
                      </m:e>
                      <m:sup>
                        <m:r>
                          <a:rPr lang="de-DE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𝑯</m:t>
                        </m:r>
                      </m:sup>
                    </m:sSup>
                    <m:r>
                      <a:rPr lang="de-DE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𝐺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b="1" dirty="0" smtClean="0">
                    <a:solidFill>
                      <a:srgbClr val="0150A0"/>
                    </a:solidFill>
                  </a:rPr>
                  <a:t> Graph embedding</a:t>
                </a:r>
                <a:endParaRPr lang="en-GB" b="1" dirty="0">
                  <a:solidFill>
                    <a:srgbClr val="0150A0"/>
                  </a:solidFill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de-DE" dirty="0"/>
              </a:p>
            </p:txBody>
          </p:sp>
        </mc:Choice>
        <mc:Fallback xmlns="">
          <p:sp>
            <p:nvSpPr>
              <p:cNvPr id="3" name="Notizenplatzhalt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b="1" i="0" smtClean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𝑿</a:t>
                </a:r>
                <a:r>
                  <a:rPr lang="en-GB" b="1" i="0" smtClean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_</a:t>
                </a:r>
                <a:r>
                  <a:rPr lang="de-DE" b="1" i="0" smtClean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𝑮^</a:t>
                </a:r>
                <a:r>
                  <a:rPr lang="de-DE" b="1" i="0" smtClean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𝒉</a:t>
                </a:r>
                <a:r>
                  <a:rPr lang="en-GB" b="1" dirty="0" smtClean="0">
                    <a:solidFill>
                      <a:schemeClr val="tx1"/>
                    </a:solidFill>
                  </a:rPr>
                  <a:t> = </a:t>
                </a:r>
                <a:r>
                  <a:rPr lang="en-GB" dirty="0" smtClean="0"/>
                  <a:t>Feature node vector of graph G at iteration h</a:t>
                </a:r>
                <a:br>
                  <a:rPr lang="en-GB" dirty="0" smtClean="0"/>
                </a:br>
                <a:r>
                  <a:rPr lang="en-GB" dirty="0" smtClean="0"/>
                  <a:t>(contains labels with information about the </a:t>
                </a:r>
                <a:r>
                  <a:rPr lang="en-GB" b="1" dirty="0" smtClean="0"/>
                  <a:t>h-</a:t>
                </a:r>
                <a:r>
                  <a:rPr lang="en-GB" b="1" dirty="0" err="1" smtClean="0"/>
                  <a:t>th</a:t>
                </a:r>
                <a:r>
                  <a:rPr lang="en-GB" b="1" dirty="0" smtClean="0"/>
                  <a:t>-order neighbourhoods</a:t>
                </a:r>
                <a:r>
                  <a:rPr lang="en-GB" dirty="0" smtClean="0"/>
                  <a:t>)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de-DE" dirty="0"/>
              </a:p>
            </p:txBody>
          </p:sp>
        </mc:Fallback>
      </mc:AlternateContent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41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6379664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b="1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42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8077565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b="1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43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6440883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44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8463590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45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8677071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46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8932138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47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7587676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b="1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48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3650653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izenplatzhalt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de-DE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) = </m:t>
                    </m:r>
                    <m:sSup>
                      <m:sSupPr>
                        <m:ctrlPr>
                          <a:rPr lang="de-DE" b="1" i="1" smtClean="0">
                            <a:solidFill>
                              <a:srgbClr val="0150A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1" i="1" smtClean="0">
                            <a:solidFill>
                              <a:srgbClr val="0150A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de-DE" b="1" i="1" smtClean="0">
                            <a:solidFill>
                              <a:srgbClr val="0150A0"/>
                            </a:solidFill>
                            <a:latin typeface="Cambria Math" panose="02040503050406030204" pitchFamily="18" charset="0"/>
                          </a:rPr>
                          <m:t>𝒏𝒅</m:t>
                        </m:r>
                      </m:sup>
                    </m:sSup>
                  </m:oMath>
                </a14:m>
                <a:r>
                  <a:rPr lang="de-DE" b="1" dirty="0" smtClean="0">
                    <a:solidFill>
                      <a:srgbClr val="0150A0"/>
                    </a:solidFill>
                  </a:rPr>
                  <a:t>-</a:t>
                </a:r>
                <a:r>
                  <a:rPr lang="de-DE" b="1" dirty="0" err="1" smtClean="0">
                    <a:solidFill>
                      <a:srgbClr val="0150A0"/>
                    </a:solidFill>
                  </a:rPr>
                  <a:t>Neighbourhood</a:t>
                </a:r>
                <a:r>
                  <a:rPr lang="de-DE" b="1" dirty="0" smtClean="0">
                    <a:solidFill>
                      <a:srgbClr val="0150A0"/>
                    </a:solidFill>
                  </a:rPr>
                  <a:t> </a:t>
                </a:r>
                <a:r>
                  <a:rPr lang="de-DE" b="1" dirty="0" err="1" smtClean="0">
                    <a:solidFill>
                      <a:srgbClr val="0150A0"/>
                    </a:solidFill>
                  </a:rPr>
                  <a:t>embedding</a:t>
                </a:r>
                <a:r>
                  <a:rPr lang="de-DE" b="1" dirty="0" smtClean="0">
                    <a:solidFill>
                      <a:srgbClr val="0150A0"/>
                    </a:solidFill>
                  </a:rPr>
                  <a:t> </a:t>
                </a:r>
                <a:r>
                  <a:rPr lang="de-DE" b="1" dirty="0" err="1" smtClean="0">
                    <a:solidFill>
                      <a:srgbClr val="0150A0"/>
                    </a:solidFill>
                  </a:rPr>
                  <a:t>of</a:t>
                </a:r>
                <a:r>
                  <a:rPr lang="de-DE" b="1" dirty="0" smtClean="0">
                    <a:solidFill>
                      <a:srgbClr val="0150A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de-DE" b="1" i="1" smtClean="0">
                        <a:solidFill>
                          <a:srgbClr val="0150A0"/>
                        </a:solidFill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endParaRPr lang="de-DE" b="1" i="1" dirty="0" smtClean="0">
                  <a:solidFill>
                    <a:srgbClr val="0150A0"/>
                  </a:solidFill>
                  <a:latin typeface="Cambria Math" panose="02040503050406030204" pitchFamily="18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bSup>
                    <m:r>
                      <a:rPr lang="de-DE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7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 smtClean="0"/>
                  <a:t> </a:t>
                </a:r>
                <a:r>
                  <a:rPr lang="en-GB" b="1" dirty="0" smtClean="0">
                    <a:solidFill>
                      <a:srgbClr val="0150A0"/>
                    </a:solidFill>
                  </a:rPr>
                  <a:t>Node embedding </a:t>
                </a:r>
                <a:r>
                  <a:rPr lang="de-DE" b="1" dirty="0">
                    <a:solidFill>
                      <a:srgbClr val="0150A0"/>
                    </a:solidFill>
                  </a:rPr>
                  <a:t>of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1" i="1" smtClean="0">
                            <a:solidFill>
                              <a:srgbClr val="015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1" i="1" smtClean="0">
                            <a:solidFill>
                              <a:srgbClr val="015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de-DE" b="1" i="1">
                            <a:solidFill>
                              <a:srgbClr val="015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de-DE" b="1" i="1" smtClean="0">
                            <a:solidFill>
                              <a:srgbClr val="015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𝟕</m:t>
                        </m:r>
                      </m:sub>
                    </m:sSub>
                  </m:oMath>
                </a14:m>
                <a:endParaRPr lang="en-GB" dirty="0" smtClean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de-DE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𝒇</m:t>
                        </m:r>
                      </m:e>
                      <m:sup>
                        <m:r>
                          <a:rPr lang="de-DE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𝑯</m:t>
                        </m:r>
                      </m:sup>
                    </m:sSup>
                    <m:r>
                      <a:rPr lang="de-DE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𝐺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b="1" dirty="0" smtClean="0">
                    <a:solidFill>
                      <a:srgbClr val="0150A0"/>
                    </a:solidFill>
                  </a:rPr>
                  <a:t> Graph embedding</a:t>
                </a:r>
                <a:endParaRPr lang="en-GB" b="1" dirty="0">
                  <a:solidFill>
                    <a:srgbClr val="0150A0"/>
                  </a:solidFill>
                </a:endParaRPr>
              </a:p>
              <a:p>
                <a:endParaRPr lang="de-DE" b="1" dirty="0"/>
              </a:p>
            </p:txBody>
          </p:sp>
        </mc:Choice>
        <mc:Fallback xmlns="">
          <p:sp>
            <p:nvSpPr>
              <p:cNvPr id="3" name="Notizenplatzhalt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b="0" i="0" smtClean="0">
                    <a:latin typeface="Cambria Math" panose="02040503050406030204" pitchFamily="18" charset="0"/>
                  </a:rPr>
                  <a:t>𝑥</a:t>
                </a:r>
                <a:r>
                  <a:rPr lang="en-GB" b="0" i="0" smtClean="0">
                    <a:latin typeface="Cambria Math" panose="02040503050406030204" pitchFamily="18" charset="0"/>
                  </a:rPr>
                  <a:t>^</a:t>
                </a:r>
                <a:r>
                  <a:rPr lang="de-DE" b="0" i="0" smtClean="0">
                    <a:latin typeface="Cambria Math" panose="02040503050406030204" pitchFamily="18" charset="0"/>
                  </a:rPr>
                  <a:t>2 (𝑣) = </a:t>
                </a:r>
                <a:r>
                  <a:rPr lang="de-DE" b="1" i="0" smtClean="0">
                    <a:solidFill>
                      <a:srgbClr val="0150A0"/>
                    </a:solidFill>
                    <a:latin typeface="Cambria Math" panose="02040503050406030204" pitchFamily="18" charset="0"/>
                  </a:rPr>
                  <a:t>𝟐^𝒏𝒅</a:t>
                </a:r>
                <a:r>
                  <a:rPr lang="de-DE" b="1" dirty="0" smtClean="0">
                    <a:solidFill>
                      <a:srgbClr val="0150A0"/>
                    </a:solidFill>
                  </a:rPr>
                  <a:t>-</a:t>
                </a:r>
                <a:r>
                  <a:rPr lang="de-DE" b="1" dirty="0" err="1" smtClean="0">
                    <a:solidFill>
                      <a:srgbClr val="0150A0"/>
                    </a:solidFill>
                  </a:rPr>
                  <a:t>Neighbourhood</a:t>
                </a:r>
                <a:r>
                  <a:rPr lang="de-DE" b="1" dirty="0" smtClean="0">
                    <a:solidFill>
                      <a:srgbClr val="0150A0"/>
                    </a:solidFill>
                  </a:rPr>
                  <a:t> </a:t>
                </a:r>
                <a:r>
                  <a:rPr lang="de-DE" b="1" dirty="0" err="1" smtClean="0">
                    <a:solidFill>
                      <a:srgbClr val="0150A0"/>
                    </a:solidFill>
                  </a:rPr>
                  <a:t>embedding</a:t>
                </a:r>
                <a:r>
                  <a:rPr lang="de-DE" b="1" dirty="0" smtClean="0">
                    <a:solidFill>
                      <a:srgbClr val="0150A0"/>
                    </a:solidFill>
                  </a:rPr>
                  <a:t> </a:t>
                </a:r>
                <a:r>
                  <a:rPr lang="de-DE" b="1" dirty="0" err="1" smtClean="0">
                    <a:solidFill>
                      <a:srgbClr val="0150A0"/>
                    </a:solidFill>
                  </a:rPr>
                  <a:t>of</a:t>
                </a:r>
                <a:r>
                  <a:rPr lang="de-DE" b="1" dirty="0" smtClean="0">
                    <a:solidFill>
                      <a:srgbClr val="0150A0"/>
                    </a:solidFill>
                  </a:rPr>
                  <a:t> </a:t>
                </a:r>
                <a:r>
                  <a:rPr lang="de-DE" b="1" i="0" smtClean="0">
                    <a:solidFill>
                      <a:srgbClr val="0150A0"/>
                    </a:solidFill>
                    <a:latin typeface="Cambria Math" panose="02040503050406030204" pitchFamily="18" charset="0"/>
                  </a:rPr>
                  <a:t>𝒗</a:t>
                </a:r>
                <a:endParaRPr lang="de-DE" b="1" i="1" dirty="0" smtClean="0">
                  <a:solidFill>
                    <a:srgbClr val="0150A0"/>
                  </a:solidFill>
                  <a:latin typeface="Cambria Math" panose="02040503050406030204" pitchFamily="18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b="0" i="0" smtClean="0">
                    <a:latin typeface="Cambria Math" panose="02040503050406030204" pitchFamily="18" charset="0"/>
                  </a:rPr>
                  <a:t>𝑋</a:t>
                </a:r>
                <a:r>
                  <a:rPr lang="en-GB" b="0" i="0" smtClean="0">
                    <a:latin typeface="Cambria Math" panose="02040503050406030204" pitchFamily="18" charset="0"/>
                  </a:rPr>
                  <a:t>_</a:t>
                </a:r>
                <a:r>
                  <a:rPr lang="de-DE" i="0">
                    <a:latin typeface="Cambria Math" panose="02040503050406030204" pitchFamily="18" charset="0"/>
                  </a:rPr>
                  <a:t>𝐺^</a:t>
                </a:r>
                <a:r>
                  <a:rPr lang="de-DE" b="0" i="0" smtClean="0">
                    <a:latin typeface="Cambria Math" panose="02040503050406030204" pitchFamily="18" charset="0"/>
                  </a:rPr>
                  <a:t>𝐻 (</a:t>
                </a:r>
                <a:r>
                  <a:rPr lang="de-DE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𝑣_</a:t>
                </a:r>
                <a:r>
                  <a:rPr lang="de-DE" b="0" i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7)</a:t>
                </a:r>
                <a:r>
                  <a:rPr lang="en-GB" dirty="0" smtClean="0"/>
                  <a:t> </a:t>
                </a:r>
                <a:r>
                  <a:rPr lang="en-GB" b="1" dirty="0" smtClean="0">
                    <a:solidFill>
                      <a:srgbClr val="0150A0"/>
                    </a:solidFill>
                  </a:rPr>
                  <a:t>Node embedding </a:t>
                </a:r>
                <a:r>
                  <a:rPr lang="de-DE" b="1" dirty="0">
                    <a:solidFill>
                      <a:srgbClr val="0150A0"/>
                    </a:solidFill>
                  </a:rPr>
                  <a:t>of</a:t>
                </a:r>
                <a:r>
                  <a:rPr lang="de-DE" b="1" i="0" smtClean="0">
                    <a:solidFill>
                      <a:srgbClr val="0150A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〖 </a:t>
                </a:r>
                <a:r>
                  <a:rPr lang="de-DE" b="1" i="0">
                    <a:solidFill>
                      <a:srgbClr val="0150A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𝒗</a:t>
                </a:r>
                <a:r>
                  <a:rPr lang="de-DE" b="1" i="0" smtClean="0">
                    <a:solidFill>
                      <a:srgbClr val="0150A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〗_𝟕</a:t>
                </a:r>
                <a:endParaRPr lang="en-GB" dirty="0" smtClean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b="1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𝒇</a:t>
                </a:r>
                <a:r>
                  <a:rPr lang="de-DE" b="1" i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^</a:t>
                </a:r>
                <a:r>
                  <a:rPr lang="de-DE" b="1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𝑯</a:t>
                </a:r>
                <a:r>
                  <a:rPr lang="de-DE" b="0" i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b="0" i="0" smtClean="0">
                    <a:latin typeface="Cambria Math" panose="02040503050406030204" pitchFamily="18" charset="0"/>
                  </a:rPr>
                  <a:t>(</a:t>
                </a:r>
                <a:r>
                  <a:rPr lang="de-DE" i="0">
                    <a:latin typeface="Cambria Math" panose="02040503050406030204" pitchFamily="18" charset="0"/>
                  </a:rPr>
                  <a:t>𝐺</a:t>
                </a:r>
                <a:r>
                  <a:rPr lang="de-DE" b="0" i="0" smtClean="0">
                    <a:latin typeface="Cambria Math" panose="02040503050406030204" pitchFamily="18" charset="0"/>
                  </a:rPr>
                  <a:t>)</a:t>
                </a:r>
                <a:r>
                  <a:rPr lang="en-GB" b="1" dirty="0" smtClean="0">
                    <a:solidFill>
                      <a:srgbClr val="0150A0"/>
                    </a:solidFill>
                  </a:rPr>
                  <a:t> Graph embedding</a:t>
                </a:r>
                <a:endParaRPr lang="en-GB" b="1" dirty="0">
                  <a:solidFill>
                    <a:srgbClr val="0150A0"/>
                  </a:solidFill>
                </a:endParaRPr>
              </a:p>
              <a:p>
                <a:endParaRPr lang="de-DE" b="1" dirty="0"/>
              </a:p>
            </p:txBody>
          </p:sp>
        </mc:Fallback>
      </mc:AlternateContent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49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152379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2887163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izenplatzhalt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de-DE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) = </m:t>
                    </m:r>
                    <m:sSup>
                      <m:sSupPr>
                        <m:ctrlPr>
                          <a:rPr lang="de-DE" b="1" i="1" smtClean="0">
                            <a:solidFill>
                              <a:srgbClr val="0150A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1" i="1" smtClean="0">
                            <a:solidFill>
                              <a:srgbClr val="0150A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de-DE" b="1" i="1" smtClean="0">
                            <a:solidFill>
                              <a:srgbClr val="0150A0"/>
                            </a:solidFill>
                            <a:latin typeface="Cambria Math" panose="02040503050406030204" pitchFamily="18" charset="0"/>
                          </a:rPr>
                          <m:t>𝒏𝒅</m:t>
                        </m:r>
                      </m:sup>
                    </m:sSup>
                  </m:oMath>
                </a14:m>
                <a:r>
                  <a:rPr lang="de-DE" b="1" dirty="0" smtClean="0">
                    <a:solidFill>
                      <a:srgbClr val="0150A0"/>
                    </a:solidFill>
                  </a:rPr>
                  <a:t>-</a:t>
                </a:r>
                <a:r>
                  <a:rPr lang="de-DE" b="1" dirty="0" err="1" smtClean="0">
                    <a:solidFill>
                      <a:srgbClr val="0150A0"/>
                    </a:solidFill>
                  </a:rPr>
                  <a:t>Neighbourhood</a:t>
                </a:r>
                <a:r>
                  <a:rPr lang="de-DE" b="1" dirty="0" smtClean="0">
                    <a:solidFill>
                      <a:srgbClr val="0150A0"/>
                    </a:solidFill>
                  </a:rPr>
                  <a:t> </a:t>
                </a:r>
                <a:r>
                  <a:rPr lang="de-DE" b="1" dirty="0" err="1" smtClean="0">
                    <a:solidFill>
                      <a:srgbClr val="0150A0"/>
                    </a:solidFill>
                  </a:rPr>
                  <a:t>embedding</a:t>
                </a:r>
                <a:r>
                  <a:rPr lang="de-DE" b="1" dirty="0" smtClean="0">
                    <a:solidFill>
                      <a:srgbClr val="0150A0"/>
                    </a:solidFill>
                  </a:rPr>
                  <a:t> </a:t>
                </a:r>
                <a:r>
                  <a:rPr lang="de-DE" b="1" dirty="0" err="1" smtClean="0">
                    <a:solidFill>
                      <a:srgbClr val="0150A0"/>
                    </a:solidFill>
                  </a:rPr>
                  <a:t>of</a:t>
                </a:r>
                <a:r>
                  <a:rPr lang="de-DE" b="1" dirty="0" smtClean="0">
                    <a:solidFill>
                      <a:srgbClr val="0150A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de-DE" b="1" i="1" smtClean="0">
                        <a:solidFill>
                          <a:srgbClr val="0150A0"/>
                        </a:solidFill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endParaRPr lang="de-DE" b="1" i="1" dirty="0" smtClean="0">
                  <a:solidFill>
                    <a:srgbClr val="0150A0"/>
                  </a:solidFill>
                  <a:latin typeface="Cambria Math" panose="02040503050406030204" pitchFamily="18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bSup>
                    <m:r>
                      <a:rPr lang="de-DE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7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 smtClean="0"/>
                  <a:t> </a:t>
                </a:r>
                <a:r>
                  <a:rPr lang="en-GB" b="1" dirty="0" smtClean="0">
                    <a:solidFill>
                      <a:srgbClr val="0150A0"/>
                    </a:solidFill>
                  </a:rPr>
                  <a:t>Node embedding </a:t>
                </a:r>
                <a:r>
                  <a:rPr lang="de-DE" b="1" dirty="0">
                    <a:solidFill>
                      <a:srgbClr val="0150A0"/>
                    </a:solidFill>
                  </a:rPr>
                  <a:t>of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1" i="1" smtClean="0">
                            <a:solidFill>
                              <a:srgbClr val="015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1" i="1" smtClean="0">
                            <a:solidFill>
                              <a:srgbClr val="015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de-DE" b="1" i="1">
                            <a:solidFill>
                              <a:srgbClr val="015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de-DE" b="1" i="1" smtClean="0">
                            <a:solidFill>
                              <a:srgbClr val="015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𝟕</m:t>
                        </m:r>
                      </m:sub>
                    </m:sSub>
                  </m:oMath>
                </a14:m>
                <a:endParaRPr lang="en-GB" dirty="0" smtClean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de-DE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𝒇</m:t>
                        </m:r>
                      </m:e>
                      <m:sup>
                        <m:r>
                          <a:rPr lang="de-DE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𝑯</m:t>
                        </m:r>
                      </m:sup>
                    </m:sSup>
                    <m:r>
                      <a:rPr lang="de-DE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𝐺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b="1" dirty="0" smtClean="0">
                    <a:solidFill>
                      <a:srgbClr val="0150A0"/>
                    </a:solidFill>
                  </a:rPr>
                  <a:t> Graph embedding</a:t>
                </a:r>
                <a:endParaRPr lang="en-GB" b="1" dirty="0">
                  <a:solidFill>
                    <a:srgbClr val="0150A0"/>
                  </a:solidFill>
                </a:endParaRPr>
              </a:p>
              <a:p>
                <a:endParaRPr lang="de-DE" b="1" dirty="0"/>
              </a:p>
            </p:txBody>
          </p:sp>
        </mc:Choice>
        <mc:Fallback xmlns="">
          <p:sp>
            <p:nvSpPr>
              <p:cNvPr id="3" name="Notizenplatzhalt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b="0" i="0" smtClean="0">
                    <a:latin typeface="Cambria Math" panose="02040503050406030204" pitchFamily="18" charset="0"/>
                  </a:rPr>
                  <a:t>𝑥</a:t>
                </a:r>
                <a:r>
                  <a:rPr lang="en-GB" b="0" i="0" smtClean="0">
                    <a:latin typeface="Cambria Math" panose="02040503050406030204" pitchFamily="18" charset="0"/>
                  </a:rPr>
                  <a:t>^</a:t>
                </a:r>
                <a:r>
                  <a:rPr lang="de-DE" b="0" i="0" smtClean="0">
                    <a:latin typeface="Cambria Math" panose="02040503050406030204" pitchFamily="18" charset="0"/>
                  </a:rPr>
                  <a:t>2 (𝑣) = </a:t>
                </a:r>
                <a:r>
                  <a:rPr lang="de-DE" b="1" i="0" smtClean="0">
                    <a:solidFill>
                      <a:srgbClr val="0150A0"/>
                    </a:solidFill>
                    <a:latin typeface="Cambria Math" panose="02040503050406030204" pitchFamily="18" charset="0"/>
                  </a:rPr>
                  <a:t>𝟐^𝒏𝒅</a:t>
                </a:r>
                <a:r>
                  <a:rPr lang="de-DE" b="1" dirty="0" smtClean="0">
                    <a:solidFill>
                      <a:srgbClr val="0150A0"/>
                    </a:solidFill>
                  </a:rPr>
                  <a:t>-</a:t>
                </a:r>
                <a:r>
                  <a:rPr lang="de-DE" b="1" dirty="0" err="1" smtClean="0">
                    <a:solidFill>
                      <a:srgbClr val="0150A0"/>
                    </a:solidFill>
                  </a:rPr>
                  <a:t>Neighbourhood</a:t>
                </a:r>
                <a:r>
                  <a:rPr lang="de-DE" b="1" dirty="0" smtClean="0">
                    <a:solidFill>
                      <a:srgbClr val="0150A0"/>
                    </a:solidFill>
                  </a:rPr>
                  <a:t> </a:t>
                </a:r>
                <a:r>
                  <a:rPr lang="de-DE" b="1" dirty="0" err="1" smtClean="0">
                    <a:solidFill>
                      <a:srgbClr val="0150A0"/>
                    </a:solidFill>
                  </a:rPr>
                  <a:t>embedding</a:t>
                </a:r>
                <a:r>
                  <a:rPr lang="de-DE" b="1" dirty="0" smtClean="0">
                    <a:solidFill>
                      <a:srgbClr val="0150A0"/>
                    </a:solidFill>
                  </a:rPr>
                  <a:t> </a:t>
                </a:r>
                <a:r>
                  <a:rPr lang="de-DE" b="1" dirty="0" err="1" smtClean="0">
                    <a:solidFill>
                      <a:srgbClr val="0150A0"/>
                    </a:solidFill>
                  </a:rPr>
                  <a:t>of</a:t>
                </a:r>
                <a:r>
                  <a:rPr lang="de-DE" b="1" dirty="0" smtClean="0">
                    <a:solidFill>
                      <a:srgbClr val="0150A0"/>
                    </a:solidFill>
                  </a:rPr>
                  <a:t> </a:t>
                </a:r>
                <a:r>
                  <a:rPr lang="de-DE" b="1" i="0" smtClean="0">
                    <a:solidFill>
                      <a:srgbClr val="0150A0"/>
                    </a:solidFill>
                    <a:latin typeface="Cambria Math" panose="02040503050406030204" pitchFamily="18" charset="0"/>
                  </a:rPr>
                  <a:t>𝒗</a:t>
                </a:r>
                <a:endParaRPr lang="de-DE" b="1" i="1" dirty="0" smtClean="0">
                  <a:solidFill>
                    <a:srgbClr val="0150A0"/>
                  </a:solidFill>
                  <a:latin typeface="Cambria Math" panose="02040503050406030204" pitchFamily="18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b="0" i="0" smtClean="0">
                    <a:latin typeface="Cambria Math" panose="02040503050406030204" pitchFamily="18" charset="0"/>
                  </a:rPr>
                  <a:t>𝑋</a:t>
                </a:r>
                <a:r>
                  <a:rPr lang="en-GB" b="0" i="0" smtClean="0">
                    <a:latin typeface="Cambria Math" panose="02040503050406030204" pitchFamily="18" charset="0"/>
                  </a:rPr>
                  <a:t>_</a:t>
                </a:r>
                <a:r>
                  <a:rPr lang="de-DE" i="0">
                    <a:latin typeface="Cambria Math" panose="02040503050406030204" pitchFamily="18" charset="0"/>
                  </a:rPr>
                  <a:t>𝐺^</a:t>
                </a:r>
                <a:r>
                  <a:rPr lang="de-DE" b="0" i="0" smtClean="0">
                    <a:latin typeface="Cambria Math" panose="02040503050406030204" pitchFamily="18" charset="0"/>
                  </a:rPr>
                  <a:t>𝐻 (</a:t>
                </a:r>
                <a:r>
                  <a:rPr lang="de-DE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𝑣_</a:t>
                </a:r>
                <a:r>
                  <a:rPr lang="de-DE" b="0" i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7)</a:t>
                </a:r>
                <a:r>
                  <a:rPr lang="en-GB" dirty="0" smtClean="0"/>
                  <a:t> </a:t>
                </a:r>
                <a:r>
                  <a:rPr lang="en-GB" b="1" dirty="0" smtClean="0">
                    <a:solidFill>
                      <a:srgbClr val="0150A0"/>
                    </a:solidFill>
                  </a:rPr>
                  <a:t>Node embedding </a:t>
                </a:r>
                <a:r>
                  <a:rPr lang="de-DE" b="1" dirty="0">
                    <a:solidFill>
                      <a:srgbClr val="0150A0"/>
                    </a:solidFill>
                  </a:rPr>
                  <a:t>of</a:t>
                </a:r>
                <a:r>
                  <a:rPr lang="de-DE" b="1" i="0" smtClean="0">
                    <a:solidFill>
                      <a:srgbClr val="0150A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〖 </a:t>
                </a:r>
                <a:r>
                  <a:rPr lang="de-DE" b="1" i="0">
                    <a:solidFill>
                      <a:srgbClr val="0150A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𝒗</a:t>
                </a:r>
                <a:r>
                  <a:rPr lang="de-DE" b="1" i="0" smtClean="0">
                    <a:solidFill>
                      <a:srgbClr val="0150A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〗_𝟕</a:t>
                </a:r>
                <a:endParaRPr lang="en-GB" dirty="0" smtClean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b="1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𝒇</a:t>
                </a:r>
                <a:r>
                  <a:rPr lang="de-DE" b="1" i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^</a:t>
                </a:r>
                <a:r>
                  <a:rPr lang="de-DE" b="1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𝑯</a:t>
                </a:r>
                <a:r>
                  <a:rPr lang="de-DE" b="0" i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b="0" i="0" smtClean="0">
                    <a:latin typeface="Cambria Math" panose="02040503050406030204" pitchFamily="18" charset="0"/>
                  </a:rPr>
                  <a:t>(</a:t>
                </a:r>
                <a:r>
                  <a:rPr lang="de-DE" i="0">
                    <a:latin typeface="Cambria Math" panose="02040503050406030204" pitchFamily="18" charset="0"/>
                  </a:rPr>
                  <a:t>𝐺</a:t>
                </a:r>
                <a:r>
                  <a:rPr lang="de-DE" b="0" i="0" smtClean="0">
                    <a:latin typeface="Cambria Math" panose="02040503050406030204" pitchFamily="18" charset="0"/>
                  </a:rPr>
                  <a:t>)</a:t>
                </a:r>
                <a:r>
                  <a:rPr lang="en-GB" b="1" dirty="0" smtClean="0">
                    <a:solidFill>
                      <a:srgbClr val="0150A0"/>
                    </a:solidFill>
                  </a:rPr>
                  <a:t> Graph embedding</a:t>
                </a:r>
                <a:endParaRPr lang="en-GB" b="1" dirty="0">
                  <a:solidFill>
                    <a:srgbClr val="0150A0"/>
                  </a:solidFill>
                </a:endParaRPr>
              </a:p>
              <a:p>
                <a:endParaRPr lang="de-DE" b="1" dirty="0"/>
              </a:p>
            </p:txBody>
          </p:sp>
        </mc:Fallback>
      </mc:AlternateContent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50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3642941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b="1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51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6742742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b="1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52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0277452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b="1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53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3720213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b="1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54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2946823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b="1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55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1802954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b="1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56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1648551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b="1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57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2925194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b="1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58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5423261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b="1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59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688083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b="1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0690438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b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60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611476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1" dirty="0" smtClean="0"/>
              <a:t>Note: </a:t>
            </a:r>
            <a:r>
              <a:rPr lang="de-DE" b="0" dirty="0" smtClean="0"/>
              <a:t>p(</a:t>
            </a:r>
            <a:r>
              <a:rPr lang="de-DE" b="0" dirty="0" err="1" smtClean="0"/>
              <a:t>x,y</a:t>
            </a:r>
            <a:r>
              <a:rPr lang="de-DE" b="0" dirty="0" smtClean="0"/>
              <a:t>) = 1 </a:t>
            </a:r>
            <a:r>
              <a:rPr lang="de-DE" b="0" dirty="0" err="1" smtClean="0"/>
              <a:t>if</a:t>
            </a:r>
            <a:r>
              <a:rPr lang="de-DE" b="0" dirty="0" smtClean="0"/>
              <a:t> </a:t>
            </a:r>
            <a:r>
              <a:rPr lang="de-DE" b="0" dirty="0" err="1" smtClean="0"/>
              <a:t>inequal</a:t>
            </a:r>
            <a:r>
              <a:rPr lang="de-DE" b="0" dirty="0" smtClean="0"/>
              <a:t>, </a:t>
            </a:r>
            <a:r>
              <a:rPr lang="de-DE" b="0" dirty="0" err="1" smtClean="0"/>
              <a:t>since</a:t>
            </a:r>
            <a:r>
              <a:rPr lang="de-DE" b="0" dirty="0" smtClean="0"/>
              <a:t> </a:t>
            </a:r>
            <a:r>
              <a:rPr lang="de-DE" b="0" dirty="0" err="1" smtClean="0"/>
              <a:t>we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would</a:t>
            </a:r>
            <a:r>
              <a:rPr lang="de-DE" b="0" baseline="0" dirty="0" smtClean="0"/>
              <a:t> like </a:t>
            </a:r>
            <a:r>
              <a:rPr lang="de-DE" b="0" baseline="0" dirty="0" err="1" smtClean="0"/>
              <a:t>to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have</a:t>
            </a:r>
            <a:r>
              <a:rPr lang="de-DE" b="0" baseline="0" dirty="0" smtClean="0"/>
              <a:t> a </a:t>
            </a:r>
            <a:r>
              <a:rPr lang="de-DE" b="0" baseline="0" dirty="0" err="1" smtClean="0"/>
              <a:t>greater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distance</a:t>
            </a:r>
            <a:r>
              <a:rPr lang="de-DE" b="0" baseline="0" dirty="0" smtClean="0"/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0" baseline="0" dirty="0" err="1" smtClean="0"/>
              <a:t>For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objects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that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are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less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equal</a:t>
            </a:r>
            <a:endParaRPr lang="de-DE" b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61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1106218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b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62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4591269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b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63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8543024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1" dirty="0" smtClean="0"/>
              <a:t>Note: </a:t>
            </a:r>
            <a:r>
              <a:rPr lang="de-DE" b="0" dirty="0" smtClean="0"/>
              <a:t>p(</a:t>
            </a:r>
            <a:r>
              <a:rPr lang="de-DE" b="0" dirty="0" err="1" smtClean="0"/>
              <a:t>x,y</a:t>
            </a:r>
            <a:r>
              <a:rPr lang="de-DE" b="0" dirty="0" smtClean="0"/>
              <a:t>) = 1 </a:t>
            </a:r>
            <a:r>
              <a:rPr lang="de-DE" b="0" dirty="0" err="1" smtClean="0"/>
              <a:t>if</a:t>
            </a:r>
            <a:r>
              <a:rPr lang="de-DE" b="0" dirty="0" smtClean="0"/>
              <a:t> </a:t>
            </a:r>
            <a:r>
              <a:rPr lang="de-DE" b="0" dirty="0" err="1" smtClean="0"/>
              <a:t>inequal</a:t>
            </a:r>
            <a:r>
              <a:rPr lang="de-DE" b="0" dirty="0" smtClean="0"/>
              <a:t>, </a:t>
            </a:r>
            <a:r>
              <a:rPr lang="de-DE" b="0" dirty="0" err="1" smtClean="0"/>
              <a:t>since</a:t>
            </a:r>
            <a:r>
              <a:rPr lang="de-DE" b="0" dirty="0" smtClean="0"/>
              <a:t> </a:t>
            </a:r>
            <a:r>
              <a:rPr lang="de-DE" b="0" dirty="0" err="1" smtClean="0"/>
              <a:t>we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would</a:t>
            </a:r>
            <a:r>
              <a:rPr lang="de-DE" b="0" baseline="0" dirty="0" smtClean="0"/>
              <a:t> like </a:t>
            </a:r>
            <a:r>
              <a:rPr lang="de-DE" b="0" baseline="0" dirty="0" err="1" smtClean="0"/>
              <a:t>to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have</a:t>
            </a:r>
            <a:r>
              <a:rPr lang="de-DE" b="0" baseline="0" dirty="0" smtClean="0"/>
              <a:t> a </a:t>
            </a:r>
            <a:r>
              <a:rPr lang="de-DE" b="0" baseline="0" dirty="0" err="1" smtClean="0"/>
              <a:t>greater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distance</a:t>
            </a:r>
            <a:r>
              <a:rPr lang="de-DE" b="0" baseline="0" dirty="0" smtClean="0"/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0" baseline="0" dirty="0" err="1" smtClean="0"/>
              <a:t>For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objects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that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are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less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equal</a:t>
            </a:r>
            <a:endParaRPr lang="de-DE" b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64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3364732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b="1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65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13559809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b="1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66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05691993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b="1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67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96861860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b="1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68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60827383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69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220941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b="1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25068299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70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1881111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smtClean="0"/>
              <a:t>RKKS</a:t>
            </a:r>
            <a:r>
              <a:rPr lang="de-DE" baseline="0" dirty="0" smtClean="0"/>
              <a:t> = Generalisation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reproducing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kernel</a:t>
            </a:r>
            <a:r>
              <a:rPr lang="de-DE" baseline="0" dirty="0" smtClean="0"/>
              <a:t> Hilbert </a:t>
            </a:r>
            <a:r>
              <a:rPr lang="de-DE" baseline="0" dirty="0" err="1" smtClean="0"/>
              <a:t>spaces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71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28387843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72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46565333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73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5161043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74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47903152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75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67337990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76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65410759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77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92826182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78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90809344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79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650500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b="1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75842583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80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1316654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81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53845169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82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32669036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smtClean="0"/>
              <a:t>TODO: </a:t>
            </a:r>
            <a:r>
              <a:rPr lang="de-DE" dirty="0" err="1" smtClean="0"/>
              <a:t>Visualization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example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Wasserstein </a:t>
            </a:r>
            <a:r>
              <a:rPr lang="de-DE" dirty="0" err="1" smtClean="0"/>
              <a:t>distance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83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58474369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b="1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84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08663393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b="1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85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04112657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b="1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86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82195388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b="1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87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28238136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b="1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88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92879034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b="1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89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537486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b="1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92459658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b="1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90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59951340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b="1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91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34453699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b="1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92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72800588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smtClean="0"/>
              <a:t>TODO: quick </a:t>
            </a:r>
            <a:r>
              <a:rPr lang="de-DE" dirty="0" err="1" smtClean="0"/>
              <a:t>introduction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graphs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how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used</a:t>
            </a:r>
            <a:r>
              <a:rPr lang="de-DE" baseline="0" dirty="0" smtClean="0"/>
              <a:t> in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paper</a:t>
            </a:r>
            <a:endParaRPr lang="de-DE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smtClean="0"/>
              <a:t>WL-feature =</a:t>
            </a:r>
            <a:r>
              <a:rPr lang="de-DE" baseline="0" dirty="0" smtClean="0"/>
              <a:t> </a:t>
            </a:r>
            <a:r>
              <a:rPr lang="de-DE" baseline="0" dirty="0" err="1" smtClean="0"/>
              <a:t>node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features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graph</a:t>
            </a:r>
            <a:r>
              <a:rPr lang="de-DE" baseline="0" dirty="0" smtClean="0"/>
              <a:t> G at </a:t>
            </a:r>
            <a:r>
              <a:rPr lang="de-DE" baseline="0" dirty="0" err="1" smtClean="0"/>
              <a:t>iteration</a:t>
            </a:r>
            <a:r>
              <a:rPr lang="de-DE" baseline="0" dirty="0" smtClean="0"/>
              <a:t> h</a:t>
            </a:r>
            <a:endParaRPr lang="de-DE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smtClean="0"/>
              <a:t>Note: 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compressed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neighborhood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labels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are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set</a:t>
            </a:r>
            <a:r>
              <a:rPr lang="de-DE" baseline="0" dirty="0" smtClean="0"/>
              <a:t> – not a </a:t>
            </a:r>
            <a:r>
              <a:rPr lang="de-DE" baseline="0" dirty="0" err="1" smtClean="0"/>
              <a:t>multiset</a:t>
            </a:r>
            <a:endParaRPr lang="de-DE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aseline="0" dirty="0" smtClean="0"/>
              <a:t>Note: The </a:t>
            </a:r>
            <a:r>
              <a:rPr lang="de-DE" baseline="0" dirty="0" err="1" smtClean="0"/>
              <a:t>function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f^H</a:t>
            </a:r>
            <a:r>
              <a:rPr lang="de-DE" baseline="0" dirty="0" smtClean="0"/>
              <a:t> </a:t>
            </a:r>
            <a:r>
              <a:rPr lang="de-DE" b="1" baseline="0" dirty="0" err="1" smtClean="0"/>
              <a:t>concatenates</a:t>
            </a:r>
            <a:r>
              <a:rPr lang="de-DE" b="1" baseline="0" dirty="0" smtClean="0"/>
              <a:t> </a:t>
            </a:r>
            <a:r>
              <a:rPr lang="de-DE" b="0" baseline="0" dirty="0" err="1" smtClean="0"/>
              <a:t>the</a:t>
            </a:r>
            <a:r>
              <a:rPr lang="de-DE" b="0" baseline="0" dirty="0" smtClean="0"/>
              <a:t> WL-features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b="0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0" baseline="0" dirty="0" smtClean="0"/>
              <a:t>„</a:t>
            </a:r>
            <a:r>
              <a:rPr lang="de-DE" b="1" baseline="0" dirty="0" smtClean="0"/>
              <a:t>A </a:t>
            </a:r>
            <a:r>
              <a:rPr lang="de-DE" b="1" baseline="0" dirty="0" err="1" smtClean="0"/>
              <a:t>graph</a:t>
            </a:r>
            <a:r>
              <a:rPr lang="de-DE" b="1" baseline="0" dirty="0" smtClean="0"/>
              <a:t> </a:t>
            </a:r>
            <a:r>
              <a:rPr lang="de-DE" b="1" baseline="0" dirty="0" err="1" smtClean="0"/>
              <a:t>embedding</a:t>
            </a:r>
            <a:r>
              <a:rPr lang="de-DE" b="1" baseline="0" dirty="0" smtClean="0"/>
              <a:t> </a:t>
            </a:r>
            <a:r>
              <a:rPr lang="de-DE" b="1" baseline="0" dirty="0" err="1" smtClean="0"/>
              <a:t>scheme</a:t>
            </a:r>
            <a:r>
              <a:rPr lang="de-DE" b="1" baseline="0" dirty="0" smtClean="0"/>
              <a:t> </a:t>
            </a:r>
            <a:r>
              <a:rPr lang="de-DE" b="1" baseline="0" dirty="0" err="1" smtClean="0"/>
              <a:t>is</a:t>
            </a:r>
            <a:r>
              <a:rPr lang="de-DE" b="1" baseline="0" dirty="0" smtClean="0"/>
              <a:t> a </a:t>
            </a:r>
            <a:r>
              <a:rPr lang="de-DE" b="1" baseline="0" dirty="0" err="1" smtClean="0"/>
              <a:t>function</a:t>
            </a:r>
            <a:r>
              <a:rPr lang="de-DE" b="1" baseline="0" dirty="0" smtClean="0"/>
              <a:t> </a:t>
            </a:r>
            <a:r>
              <a:rPr lang="de-DE" b="1" baseline="0" dirty="0" err="1" smtClean="0"/>
              <a:t>that</a:t>
            </a:r>
            <a:r>
              <a:rPr lang="de-DE" b="1" baseline="0" dirty="0" smtClean="0"/>
              <a:t> </a:t>
            </a:r>
            <a:r>
              <a:rPr lang="de-DE" b="1" baseline="0" dirty="0" err="1" smtClean="0"/>
              <a:t>outpusts</a:t>
            </a:r>
            <a:r>
              <a:rPr lang="de-DE" b="1" baseline="0" dirty="0" smtClean="0"/>
              <a:t> a </a:t>
            </a:r>
            <a:r>
              <a:rPr lang="de-DE" b="1" baseline="0" dirty="0" err="1" smtClean="0"/>
              <a:t>fixed</a:t>
            </a:r>
            <a:r>
              <a:rPr lang="de-DE" b="1" baseline="0" dirty="0" smtClean="0"/>
              <a:t>-size </a:t>
            </a:r>
            <a:r>
              <a:rPr lang="de-DE" b="1" baseline="0" dirty="0" err="1" smtClean="0"/>
              <a:t>vectorial</a:t>
            </a:r>
            <a:r>
              <a:rPr lang="de-DE" b="1" baseline="0" dirty="0" smtClean="0"/>
              <a:t> </a:t>
            </a:r>
            <a:r>
              <a:rPr lang="de-DE" b="1" baseline="0" dirty="0" err="1" smtClean="0"/>
              <a:t>representation</a:t>
            </a:r>
            <a:r>
              <a:rPr lang="de-DE" b="1" baseline="0" dirty="0" smtClean="0"/>
              <a:t> </a:t>
            </a:r>
            <a:r>
              <a:rPr lang="de-DE" b="1" baseline="0" dirty="0" err="1" smtClean="0"/>
              <a:t>for</a:t>
            </a:r>
            <a:r>
              <a:rPr lang="de-DE" b="1" baseline="0" dirty="0" smtClean="0"/>
              <a:t> </a:t>
            </a:r>
            <a:r>
              <a:rPr lang="de-DE" b="1" baseline="0" dirty="0" err="1" smtClean="0"/>
              <a:t>each</a:t>
            </a:r>
            <a:r>
              <a:rPr lang="de-DE" b="1" baseline="0" dirty="0" smtClean="0"/>
              <a:t> </a:t>
            </a:r>
            <a:r>
              <a:rPr lang="de-DE" b="1" baseline="0" dirty="0" err="1" smtClean="0"/>
              <a:t>node</a:t>
            </a:r>
            <a:r>
              <a:rPr lang="de-DE" b="1" baseline="0" dirty="0" smtClean="0"/>
              <a:t> in </a:t>
            </a:r>
            <a:r>
              <a:rPr lang="de-DE" b="1" baseline="0" dirty="0" err="1" smtClean="0"/>
              <a:t>the</a:t>
            </a:r>
            <a:r>
              <a:rPr lang="de-DE" b="1" baseline="0" dirty="0" smtClean="0"/>
              <a:t> </a:t>
            </a:r>
            <a:r>
              <a:rPr lang="de-DE" b="1" baseline="0" dirty="0" err="1" smtClean="0"/>
              <a:t>graph</a:t>
            </a:r>
            <a:r>
              <a:rPr lang="de-DE" b="0" baseline="0" dirty="0" smtClean="0"/>
              <a:t>“</a:t>
            </a:r>
            <a:endParaRPr lang="de-DE" b="1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93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35370832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smtClean="0"/>
              <a:t>TODO: quick </a:t>
            </a:r>
            <a:r>
              <a:rPr lang="de-DE" dirty="0" err="1" smtClean="0"/>
              <a:t>introduction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graphs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how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used</a:t>
            </a:r>
            <a:r>
              <a:rPr lang="de-DE" baseline="0" dirty="0" smtClean="0"/>
              <a:t> in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paper</a:t>
            </a:r>
            <a:endParaRPr lang="de-DE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smtClean="0"/>
              <a:t>WL-feature =</a:t>
            </a:r>
            <a:r>
              <a:rPr lang="de-DE" baseline="0" dirty="0" smtClean="0"/>
              <a:t> </a:t>
            </a:r>
            <a:r>
              <a:rPr lang="de-DE" baseline="0" dirty="0" err="1" smtClean="0"/>
              <a:t>node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features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graph</a:t>
            </a:r>
            <a:r>
              <a:rPr lang="de-DE" baseline="0" dirty="0" smtClean="0"/>
              <a:t> G at </a:t>
            </a:r>
            <a:r>
              <a:rPr lang="de-DE" baseline="0" dirty="0" err="1" smtClean="0"/>
              <a:t>iteration</a:t>
            </a:r>
            <a:r>
              <a:rPr lang="de-DE" baseline="0" dirty="0" smtClean="0"/>
              <a:t> h</a:t>
            </a:r>
            <a:endParaRPr lang="de-DE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smtClean="0"/>
              <a:t>Note: 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compressed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neighborhood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labels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are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set</a:t>
            </a:r>
            <a:r>
              <a:rPr lang="de-DE" baseline="0" dirty="0" smtClean="0"/>
              <a:t> – not a </a:t>
            </a:r>
            <a:r>
              <a:rPr lang="de-DE" baseline="0" dirty="0" err="1" smtClean="0"/>
              <a:t>multiset</a:t>
            </a:r>
            <a:endParaRPr lang="de-DE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aseline="0" dirty="0" smtClean="0"/>
              <a:t>Note: The </a:t>
            </a:r>
            <a:r>
              <a:rPr lang="de-DE" baseline="0" dirty="0" err="1" smtClean="0"/>
              <a:t>function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f^H</a:t>
            </a:r>
            <a:r>
              <a:rPr lang="de-DE" baseline="0" dirty="0" smtClean="0"/>
              <a:t> </a:t>
            </a:r>
            <a:r>
              <a:rPr lang="de-DE" b="1" baseline="0" dirty="0" err="1" smtClean="0"/>
              <a:t>concatenates</a:t>
            </a:r>
            <a:r>
              <a:rPr lang="de-DE" b="1" baseline="0" dirty="0" smtClean="0"/>
              <a:t> </a:t>
            </a:r>
            <a:r>
              <a:rPr lang="de-DE" b="0" baseline="0" dirty="0" err="1" smtClean="0"/>
              <a:t>the</a:t>
            </a:r>
            <a:r>
              <a:rPr lang="de-DE" b="0" baseline="0" dirty="0" smtClean="0"/>
              <a:t> WL-features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b="0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0" baseline="0" dirty="0" smtClean="0"/>
              <a:t>„</a:t>
            </a:r>
            <a:r>
              <a:rPr lang="de-DE" b="1" baseline="0" dirty="0" smtClean="0"/>
              <a:t>A </a:t>
            </a:r>
            <a:r>
              <a:rPr lang="de-DE" b="1" baseline="0" dirty="0" err="1" smtClean="0"/>
              <a:t>graph</a:t>
            </a:r>
            <a:r>
              <a:rPr lang="de-DE" b="1" baseline="0" dirty="0" smtClean="0"/>
              <a:t> </a:t>
            </a:r>
            <a:r>
              <a:rPr lang="de-DE" b="1" baseline="0" dirty="0" err="1" smtClean="0"/>
              <a:t>embedding</a:t>
            </a:r>
            <a:r>
              <a:rPr lang="de-DE" b="1" baseline="0" dirty="0" smtClean="0"/>
              <a:t> </a:t>
            </a:r>
            <a:r>
              <a:rPr lang="de-DE" b="1" baseline="0" dirty="0" err="1" smtClean="0"/>
              <a:t>scheme</a:t>
            </a:r>
            <a:r>
              <a:rPr lang="de-DE" b="1" baseline="0" dirty="0" smtClean="0"/>
              <a:t> </a:t>
            </a:r>
            <a:r>
              <a:rPr lang="de-DE" b="1" baseline="0" dirty="0" err="1" smtClean="0"/>
              <a:t>is</a:t>
            </a:r>
            <a:r>
              <a:rPr lang="de-DE" b="1" baseline="0" dirty="0" smtClean="0"/>
              <a:t> a </a:t>
            </a:r>
            <a:r>
              <a:rPr lang="de-DE" b="1" baseline="0" dirty="0" err="1" smtClean="0"/>
              <a:t>function</a:t>
            </a:r>
            <a:r>
              <a:rPr lang="de-DE" b="1" baseline="0" dirty="0" smtClean="0"/>
              <a:t> </a:t>
            </a:r>
            <a:r>
              <a:rPr lang="de-DE" b="1" baseline="0" dirty="0" err="1" smtClean="0"/>
              <a:t>that</a:t>
            </a:r>
            <a:r>
              <a:rPr lang="de-DE" b="1" baseline="0" dirty="0" smtClean="0"/>
              <a:t> </a:t>
            </a:r>
            <a:r>
              <a:rPr lang="de-DE" b="1" baseline="0" dirty="0" err="1" smtClean="0"/>
              <a:t>outpusts</a:t>
            </a:r>
            <a:r>
              <a:rPr lang="de-DE" b="1" baseline="0" dirty="0" smtClean="0"/>
              <a:t> a </a:t>
            </a:r>
            <a:r>
              <a:rPr lang="de-DE" b="1" baseline="0" dirty="0" err="1" smtClean="0"/>
              <a:t>fixed</a:t>
            </a:r>
            <a:r>
              <a:rPr lang="de-DE" b="1" baseline="0" dirty="0" smtClean="0"/>
              <a:t>-size </a:t>
            </a:r>
            <a:r>
              <a:rPr lang="de-DE" b="1" baseline="0" dirty="0" err="1" smtClean="0"/>
              <a:t>vectorial</a:t>
            </a:r>
            <a:r>
              <a:rPr lang="de-DE" b="1" baseline="0" dirty="0" smtClean="0"/>
              <a:t> </a:t>
            </a:r>
            <a:r>
              <a:rPr lang="de-DE" b="1" baseline="0" dirty="0" err="1" smtClean="0"/>
              <a:t>representation</a:t>
            </a:r>
            <a:r>
              <a:rPr lang="de-DE" b="1" baseline="0" dirty="0" smtClean="0"/>
              <a:t> </a:t>
            </a:r>
            <a:r>
              <a:rPr lang="de-DE" b="1" baseline="0" dirty="0" err="1" smtClean="0"/>
              <a:t>for</a:t>
            </a:r>
            <a:r>
              <a:rPr lang="de-DE" b="1" baseline="0" dirty="0" smtClean="0"/>
              <a:t> </a:t>
            </a:r>
            <a:r>
              <a:rPr lang="de-DE" b="1" baseline="0" dirty="0" err="1" smtClean="0"/>
              <a:t>each</a:t>
            </a:r>
            <a:r>
              <a:rPr lang="de-DE" b="1" baseline="0" dirty="0" smtClean="0"/>
              <a:t> </a:t>
            </a:r>
            <a:r>
              <a:rPr lang="de-DE" b="1" baseline="0" dirty="0" err="1" smtClean="0"/>
              <a:t>node</a:t>
            </a:r>
            <a:r>
              <a:rPr lang="de-DE" b="1" baseline="0" dirty="0" smtClean="0"/>
              <a:t> in </a:t>
            </a:r>
            <a:r>
              <a:rPr lang="de-DE" b="1" baseline="0" dirty="0" err="1" smtClean="0"/>
              <a:t>the</a:t>
            </a:r>
            <a:r>
              <a:rPr lang="de-DE" b="1" baseline="0" dirty="0" smtClean="0"/>
              <a:t> </a:t>
            </a:r>
            <a:r>
              <a:rPr lang="de-DE" b="1" baseline="0" dirty="0" err="1" smtClean="0"/>
              <a:t>graph</a:t>
            </a:r>
            <a:r>
              <a:rPr lang="de-DE" b="0" baseline="0" dirty="0" smtClean="0"/>
              <a:t>“</a:t>
            </a:r>
            <a:endParaRPr lang="de-DE" b="1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94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64718454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smtClean="0"/>
              <a:t>TODO: quick </a:t>
            </a:r>
            <a:r>
              <a:rPr lang="de-DE" dirty="0" err="1" smtClean="0"/>
              <a:t>introduction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graphs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how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used</a:t>
            </a:r>
            <a:r>
              <a:rPr lang="de-DE" baseline="0" dirty="0" smtClean="0"/>
              <a:t> in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paper</a:t>
            </a:r>
            <a:endParaRPr lang="de-DE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smtClean="0"/>
              <a:t>WL-feature =</a:t>
            </a:r>
            <a:r>
              <a:rPr lang="de-DE" baseline="0" dirty="0" smtClean="0"/>
              <a:t> </a:t>
            </a:r>
            <a:r>
              <a:rPr lang="de-DE" baseline="0" dirty="0" err="1" smtClean="0"/>
              <a:t>node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features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graph</a:t>
            </a:r>
            <a:r>
              <a:rPr lang="de-DE" baseline="0" dirty="0" smtClean="0"/>
              <a:t> G at </a:t>
            </a:r>
            <a:r>
              <a:rPr lang="de-DE" baseline="0" dirty="0" err="1" smtClean="0"/>
              <a:t>iteration</a:t>
            </a:r>
            <a:r>
              <a:rPr lang="de-DE" baseline="0" dirty="0" smtClean="0"/>
              <a:t> h</a:t>
            </a:r>
            <a:endParaRPr lang="de-DE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smtClean="0"/>
              <a:t>Note: 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compressed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neighborhood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labels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are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set</a:t>
            </a:r>
            <a:r>
              <a:rPr lang="de-DE" baseline="0" dirty="0" smtClean="0"/>
              <a:t> – not a </a:t>
            </a:r>
            <a:r>
              <a:rPr lang="de-DE" baseline="0" dirty="0" err="1" smtClean="0"/>
              <a:t>multiset</a:t>
            </a:r>
            <a:endParaRPr lang="de-DE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aseline="0" dirty="0" smtClean="0"/>
              <a:t>Note: The </a:t>
            </a:r>
            <a:r>
              <a:rPr lang="de-DE" baseline="0" dirty="0" err="1" smtClean="0"/>
              <a:t>function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f^H</a:t>
            </a:r>
            <a:r>
              <a:rPr lang="de-DE" baseline="0" dirty="0" smtClean="0"/>
              <a:t> </a:t>
            </a:r>
            <a:r>
              <a:rPr lang="de-DE" b="1" baseline="0" dirty="0" err="1" smtClean="0"/>
              <a:t>concatenates</a:t>
            </a:r>
            <a:r>
              <a:rPr lang="de-DE" b="1" baseline="0" dirty="0" smtClean="0"/>
              <a:t> </a:t>
            </a:r>
            <a:r>
              <a:rPr lang="de-DE" b="0" baseline="0" dirty="0" err="1" smtClean="0"/>
              <a:t>the</a:t>
            </a:r>
            <a:r>
              <a:rPr lang="de-DE" b="0" baseline="0" dirty="0" smtClean="0"/>
              <a:t> WL-features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b="0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0" baseline="0" dirty="0" smtClean="0"/>
              <a:t>„</a:t>
            </a:r>
            <a:r>
              <a:rPr lang="de-DE" b="1" baseline="0" dirty="0" smtClean="0"/>
              <a:t>A </a:t>
            </a:r>
            <a:r>
              <a:rPr lang="de-DE" b="1" baseline="0" dirty="0" err="1" smtClean="0"/>
              <a:t>graph</a:t>
            </a:r>
            <a:r>
              <a:rPr lang="de-DE" b="1" baseline="0" dirty="0" smtClean="0"/>
              <a:t> </a:t>
            </a:r>
            <a:r>
              <a:rPr lang="de-DE" b="1" baseline="0" dirty="0" err="1" smtClean="0"/>
              <a:t>embedding</a:t>
            </a:r>
            <a:r>
              <a:rPr lang="de-DE" b="1" baseline="0" dirty="0" smtClean="0"/>
              <a:t> </a:t>
            </a:r>
            <a:r>
              <a:rPr lang="de-DE" b="1" baseline="0" dirty="0" err="1" smtClean="0"/>
              <a:t>scheme</a:t>
            </a:r>
            <a:r>
              <a:rPr lang="de-DE" b="1" baseline="0" dirty="0" smtClean="0"/>
              <a:t> </a:t>
            </a:r>
            <a:r>
              <a:rPr lang="de-DE" b="1" baseline="0" dirty="0" err="1" smtClean="0"/>
              <a:t>is</a:t>
            </a:r>
            <a:r>
              <a:rPr lang="de-DE" b="1" baseline="0" dirty="0" smtClean="0"/>
              <a:t> a </a:t>
            </a:r>
            <a:r>
              <a:rPr lang="de-DE" b="1" baseline="0" dirty="0" err="1" smtClean="0"/>
              <a:t>function</a:t>
            </a:r>
            <a:r>
              <a:rPr lang="de-DE" b="1" baseline="0" dirty="0" smtClean="0"/>
              <a:t> </a:t>
            </a:r>
            <a:r>
              <a:rPr lang="de-DE" b="1" baseline="0" dirty="0" err="1" smtClean="0"/>
              <a:t>that</a:t>
            </a:r>
            <a:r>
              <a:rPr lang="de-DE" b="1" baseline="0" dirty="0" smtClean="0"/>
              <a:t> </a:t>
            </a:r>
            <a:r>
              <a:rPr lang="de-DE" b="1" baseline="0" dirty="0" err="1" smtClean="0"/>
              <a:t>outpusts</a:t>
            </a:r>
            <a:r>
              <a:rPr lang="de-DE" b="1" baseline="0" dirty="0" smtClean="0"/>
              <a:t> a </a:t>
            </a:r>
            <a:r>
              <a:rPr lang="de-DE" b="1" baseline="0" dirty="0" err="1" smtClean="0"/>
              <a:t>fixed</a:t>
            </a:r>
            <a:r>
              <a:rPr lang="de-DE" b="1" baseline="0" dirty="0" smtClean="0"/>
              <a:t>-size </a:t>
            </a:r>
            <a:r>
              <a:rPr lang="de-DE" b="1" baseline="0" dirty="0" err="1" smtClean="0"/>
              <a:t>vectorial</a:t>
            </a:r>
            <a:r>
              <a:rPr lang="de-DE" b="1" baseline="0" dirty="0" smtClean="0"/>
              <a:t> </a:t>
            </a:r>
            <a:r>
              <a:rPr lang="de-DE" b="1" baseline="0" dirty="0" err="1" smtClean="0"/>
              <a:t>representation</a:t>
            </a:r>
            <a:r>
              <a:rPr lang="de-DE" b="1" baseline="0" dirty="0" smtClean="0"/>
              <a:t> </a:t>
            </a:r>
            <a:r>
              <a:rPr lang="de-DE" b="1" baseline="0" dirty="0" err="1" smtClean="0"/>
              <a:t>for</a:t>
            </a:r>
            <a:r>
              <a:rPr lang="de-DE" b="1" baseline="0" dirty="0" smtClean="0"/>
              <a:t> </a:t>
            </a:r>
            <a:r>
              <a:rPr lang="de-DE" b="1" baseline="0" dirty="0" err="1" smtClean="0"/>
              <a:t>each</a:t>
            </a:r>
            <a:r>
              <a:rPr lang="de-DE" b="1" baseline="0" dirty="0" smtClean="0"/>
              <a:t> </a:t>
            </a:r>
            <a:r>
              <a:rPr lang="de-DE" b="1" baseline="0" dirty="0" err="1" smtClean="0"/>
              <a:t>node</a:t>
            </a:r>
            <a:r>
              <a:rPr lang="de-DE" b="1" baseline="0" dirty="0" smtClean="0"/>
              <a:t> in </a:t>
            </a:r>
            <a:r>
              <a:rPr lang="de-DE" b="1" baseline="0" dirty="0" err="1" smtClean="0"/>
              <a:t>the</a:t>
            </a:r>
            <a:r>
              <a:rPr lang="de-DE" b="1" baseline="0" dirty="0" smtClean="0"/>
              <a:t> </a:t>
            </a:r>
            <a:r>
              <a:rPr lang="de-DE" b="1" baseline="0" dirty="0" err="1" smtClean="0"/>
              <a:t>graph</a:t>
            </a:r>
            <a:r>
              <a:rPr lang="de-DE" b="0" baseline="0" dirty="0" smtClean="0"/>
              <a:t>“</a:t>
            </a:r>
            <a:endParaRPr lang="de-DE" b="1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95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63472387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smtClean="0"/>
              <a:t>TODO: </a:t>
            </a:r>
            <a:r>
              <a:rPr lang="de-DE" dirty="0" err="1" smtClean="0"/>
              <a:t>Visualization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example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Wasserstein </a:t>
            </a:r>
            <a:r>
              <a:rPr lang="de-DE" dirty="0" err="1" smtClean="0"/>
              <a:t>distance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203E8-D591-4A59-BEE2-D14D3F1F4027}" type="slidenum">
              <a:rPr lang="de-DE" smtClean="0"/>
              <a:t>96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01242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DB1D3B20-9424-4AF3-9508-4DCC705D68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xmlns="" id="{0573C274-015A-45BF-A52C-C132C7A5C3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Master-Untertitelformat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7854862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25F3E1F1-4C2B-44CC-B60A-F2FEB5F9F3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xmlns="" id="{C42C9C6B-5234-4356-AB3D-DB12549638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xmlns="" id="{13692C59-F29A-491D-86B1-22784BBD73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241" y="6591993"/>
            <a:ext cx="1645918" cy="266007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xmlns="" id="{D06ABC02-DBA5-46FA-8883-1096427B36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91992"/>
            <a:ext cx="4114800" cy="266007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xmlns="" id="{B2F3004B-4BD4-422D-9168-FF353961B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21686" y="6591993"/>
            <a:ext cx="770313" cy="266007"/>
          </a:xfrm>
          <a:prstGeom prst="rect">
            <a:avLst/>
          </a:prstGeom>
        </p:spPr>
        <p:txBody>
          <a:bodyPr/>
          <a:lstStyle/>
          <a:p>
            <a:fld id="{B19A5E16-45DA-473C-93BC-89C9C953FB0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297375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xmlns="" id="{562804A1-E559-4EC6-882F-43586D8AF6E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xmlns="" id="{E698AF83-7A56-478A-95AF-7013FE27AC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xmlns="" id="{5F5FB3F3-8B53-41E4-900F-2B7D1AD20B7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241" y="6591993"/>
            <a:ext cx="1645918" cy="266007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xmlns="" id="{BE3C56CD-1909-4378-B5BA-852AB1CA88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91992"/>
            <a:ext cx="4114800" cy="266007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xmlns="" id="{D26C2567-57D3-49E3-BAFF-B78C16319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21686" y="6591993"/>
            <a:ext cx="770313" cy="266007"/>
          </a:xfrm>
          <a:prstGeom prst="rect">
            <a:avLst/>
          </a:prstGeom>
        </p:spPr>
        <p:txBody>
          <a:bodyPr/>
          <a:lstStyle/>
          <a:p>
            <a:fld id="{B19A5E16-45DA-473C-93BC-89C9C953FB0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350076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xmlns="" id="{A4591508-DA5A-452C-B521-9A5F3C1C4E0F}"/>
              </a:ext>
            </a:extLst>
          </p:cNvPr>
          <p:cNvSpPr/>
          <p:nvPr userDrawn="1"/>
        </p:nvSpPr>
        <p:spPr>
          <a:xfrm>
            <a:off x="0" y="257691"/>
            <a:ext cx="12192000" cy="93934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06EC45CA-8631-4994-91D9-A275AE8052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7996" y="1418301"/>
            <a:ext cx="11680767" cy="4974186"/>
          </a:xfrm>
          <a:prstGeom prst="rect">
            <a:avLst/>
          </a:prstGeom>
        </p:spPr>
        <p:txBody>
          <a:bodyPr/>
          <a:lstStyle>
            <a:lvl1pPr marL="457200" indent="-457200">
              <a:lnSpc>
                <a:spcPct val="114000"/>
              </a:lnSpc>
              <a:buClr>
                <a:srgbClr val="0150A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1pPr>
            <a:lvl2pPr marL="800100" indent="-342900">
              <a:lnSpc>
                <a:spcPct val="114000"/>
              </a:lnSpc>
              <a:buClr>
                <a:srgbClr val="0150A0"/>
              </a:buClr>
              <a:buFont typeface="Courier New" panose="02070309020205020404" pitchFamily="49" charset="0"/>
              <a:buChar char="o"/>
              <a:defRPr>
                <a:solidFill>
                  <a:schemeClr val="tx1"/>
                </a:solidFill>
              </a:defRPr>
            </a:lvl2pPr>
            <a:lvl3pPr marL="1257300" indent="-342900">
              <a:lnSpc>
                <a:spcPct val="114000"/>
              </a:lnSpc>
              <a:buClr>
                <a:srgbClr val="0150A0"/>
              </a:buClr>
              <a:buFont typeface="Wingdings" panose="05000000000000000000" pitchFamily="2" charset="2"/>
              <a:buChar char="Ø"/>
              <a:defRPr sz="2400"/>
            </a:lvl3pPr>
            <a:lvl4pPr marL="1657350" indent="-285750">
              <a:buClr>
                <a:srgbClr val="0150A0"/>
              </a:buClr>
              <a:buFont typeface="Wingdings" panose="05000000000000000000" pitchFamily="2" charset="2"/>
              <a:buChar char="§"/>
              <a:defRPr/>
            </a:lvl4pPr>
            <a:lvl5pPr marL="2114550" indent="-28575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pic>
        <p:nvPicPr>
          <p:cNvPr id="10" name="Picture 2" descr="Bildergebnis für uni bonn logo">
            <a:extLst>
              <a:ext uri="{FF2B5EF4-FFF2-40B4-BE49-F238E27FC236}">
                <a16:creationId xmlns:a16="http://schemas.microsoft.com/office/drawing/2014/main" xmlns="" id="{DE240EE9-3148-40D2-9A9C-452C46FCCDE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2305" y="273759"/>
            <a:ext cx="1541148" cy="865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el 1">
            <a:extLst>
              <a:ext uri="{FF2B5EF4-FFF2-40B4-BE49-F238E27FC236}">
                <a16:creationId xmlns:a16="http://schemas.microsoft.com/office/drawing/2014/main" xmlns="" id="{5B28F981-B851-48C5-A52F-EC8EB19387BD}"/>
              </a:ext>
            </a:extLst>
          </p:cNvPr>
          <p:cNvSpPr txBox="1">
            <a:spLocks/>
          </p:cNvSpPr>
          <p:nvPr userDrawn="1"/>
        </p:nvSpPr>
        <p:spPr>
          <a:xfrm>
            <a:off x="-3295" y="741436"/>
            <a:ext cx="10515600" cy="430658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rgbClr val="0150A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endParaRPr lang="de-DE" sz="2800" b="0" dirty="0"/>
          </a:p>
        </p:txBody>
      </p:sp>
      <p:sp>
        <p:nvSpPr>
          <p:cNvPr id="20" name="Inhaltsplatzhalter 2">
            <a:extLst>
              <a:ext uri="{FF2B5EF4-FFF2-40B4-BE49-F238E27FC236}">
                <a16:creationId xmlns:a16="http://schemas.microsoft.com/office/drawing/2014/main" xmlns="" id="{93EF2B54-1E9A-48F9-AED3-03B9F92D4A8E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0" y="257692"/>
            <a:ext cx="10512305" cy="483744"/>
          </a:xfrm>
          <a:prstGeom prst="rect">
            <a:avLst/>
          </a:prstGeom>
        </p:spPr>
        <p:txBody>
          <a:bodyPr/>
          <a:lstStyle>
            <a:lvl1pPr marL="0" indent="0">
              <a:buFont typeface="Wingdings" panose="05000000000000000000" pitchFamily="2" charset="2"/>
              <a:buNone/>
              <a:defRPr sz="3200" b="1">
                <a:solidFill>
                  <a:srgbClr val="0150A0"/>
                </a:solidFill>
              </a:defRPr>
            </a:lvl1pPr>
            <a:lvl2pPr marL="800100" indent="-342900">
              <a:buFont typeface="Courier New" panose="02070309020205020404" pitchFamily="49" charset="0"/>
              <a:buChar char="o"/>
              <a:defRPr>
                <a:solidFill>
                  <a:schemeClr val="tx1"/>
                </a:solidFill>
              </a:defRPr>
            </a:lvl2pPr>
            <a:lvl3pPr marL="1257300" indent="-342900">
              <a:buFont typeface="Arial" panose="020B0604020202020204" pitchFamily="34" charset="0"/>
              <a:buChar char="•"/>
              <a:defRPr/>
            </a:lvl3pPr>
            <a:lvl4pPr marL="1657350" indent="-285750">
              <a:buFont typeface="Wingdings" panose="05000000000000000000" pitchFamily="2" charset="2"/>
              <a:buChar char="§"/>
              <a:defRPr/>
            </a:lvl4pPr>
            <a:lvl5pPr marL="2114550" indent="-28575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de-DE" sz="3200" b="1" dirty="0"/>
              <a:t>Kapitel</a:t>
            </a:r>
            <a:endParaRPr lang="de-DE" dirty="0"/>
          </a:p>
        </p:txBody>
      </p:sp>
      <p:sp>
        <p:nvSpPr>
          <p:cNvPr id="21" name="Inhaltsplatzhalter 2">
            <a:extLst>
              <a:ext uri="{FF2B5EF4-FFF2-40B4-BE49-F238E27FC236}">
                <a16:creationId xmlns:a16="http://schemas.microsoft.com/office/drawing/2014/main" xmlns="" id="{9603652D-E774-48FD-852C-822301A1173D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0" y="741436"/>
            <a:ext cx="10512305" cy="437312"/>
          </a:xfrm>
          <a:prstGeom prst="rect">
            <a:avLst/>
          </a:prstGeom>
        </p:spPr>
        <p:txBody>
          <a:bodyPr/>
          <a:lstStyle>
            <a:lvl1pPr marL="0" indent="0">
              <a:buFont typeface="Wingdings" panose="05000000000000000000" pitchFamily="2" charset="2"/>
              <a:buNone/>
              <a:defRPr sz="2800" b="0">
                <a:solidFill>
                  <a:srgbClr val="0150A0"/>
                </a:solidFill>
              </a:defRPr>
            </a:lvl1pPr>
            <a:lvl2pPr marL="800100" indent="-342900">
              <a:buFont typeface="Courier New" panose="02070309020205020404" pitchFamily="49" charset="0"/>
              <a:buChar char="o"/>
              <a:defRPr>
                <a:solidFill>
                  <a:schemeClr val="tx1"/>
                </a:solidFill>
              </a:defRPr>
            </a:lvl2pPr>
            <a:lvl3pPr marL="1257300" indent="-342900">
              <a:buFont typeface="Arial" panose="020B0604020202020204" pitchFamily="34" charset="0"/>
              <a:buChar char="•"/>
              <a:defRPr/>
            </a:lvl3pPr>
            <a:lvl4pPr marL="1657350" indent="-285750">
              <a:buFont typeface="Wingdings" panose="05000000000000000000" pitchFamily="2" charset="2"/>
              <a:buChar char="§"/>
              <a:defRPr/>
            </a:lvl4pPr>
            <a:lvl5pPr marL="2114550" indent="-28575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de-DE" dirty="0"/>
              <a:t>Unterkapitel</a:t>
            </a:r>
          </a:p>
        </p:txBody>
      </p:sp>
    </p:spTree>
    <p:extLst>
      <p:ext uri="{BB962C8B-B14F-4D97-AF65-F5344CB8AC3E}">
        <p14:creationId xmlns:p14="http://schemas.microsoft.com/office/powerpoint/2010/main" val="30971052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6C5B9C4A-3052-4375-A03E-B245E7EB02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xmlns="" id="{DC62C100-3E27-4509-9170-F03860DFF1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xmlns="" id="{C8A63C7E-DE74-4DA2-9A3E-E2FE9095117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241" y="6591993"/>
            <a:ext cx="1645918" cy="266007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xmlns="" id="{499D4503-F84F-43B1-B862-ACD4B6E7D6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91992"/>
            <a:ext cx="4114800" cy="266007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xmlns="" id="{3AF32D09-B3B0-4D3E-91F0-1B50AA6BD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21686" y="6591993"/>
            <a:ext cx="770313" cy="266007"/>
          </a:xfrm>
          <a:prstGeom prst="rect">
            <a:avLst/>
          </a:prstGeom>
        </p:spPr>
        <p:txBody>
          <a:bodyPr/>
          <a:lstStyle/>
          <a:p>
            <a:fld id="{B19A5E16-45DA-473C-93BC-89C9C953FB0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962893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207AA5CB-71AC-4754-AA4E-6CD2DACC0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FB71ED7C-A45F-42B5-8592-50C9558EA1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xmlns="" id="{72B92C0F-BA62-4115-8A47-601CC86C83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xmlns="" id="{DCC57F11-B0DF-4EB2-A3B5-CFC6C8E90E6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241" y="6591993"/>
            <a:ext cx="1645918" cy="266007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xmlns="" id="{891A6C0A-2933-4926-8DC0-814DEBD10B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91992"/>
            <a:ext cx="4114800" cy="266007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xmlns="" id="{4C36B9CF-DB86-4D23-BD4A-E748D52C4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21686" y="6591993"/>
            <a:ext cx="770313" cy="266007"/>
          </a:xfrm>
          <a:prstGeom prst="rect">
            <a:avLst/>
          </a:prstGeom>
        </p:spPr>
        <p:txBody>
          <a:bodyPr/>
          <a:lstStyle/>
          <a:p>
            <a:fld id="{B19A5E16-45DA-473C-93BC-89C9C953FB0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394711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C46C5054-EA94-476E-8B15-79E31FBF7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xmlns="" id="{C1652A7F-D9C2-4190-8CF7-F1634D25FD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xmlns="" id="{2C7F6104-3F34-4EF6-8FF0-B34ECF69A8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xmlns="" id="{832F1806-0F89-42B5-9D61-8A65FBAA389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xmlns="" id="{415DBE42-7C7B-40FB-B957-A21FFE5828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xmlns="" id="{D958124F-E446-4F1E-8D1D-2A2E4ED6BFD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241" y="6591993"/>
            <a:ext cx="1645918" cy="266007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xmlns="" id="{211E5878-FA42-4A2A-8F1C-A89028956A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91992"/>
            <a:ext cx="4114800" cy="266007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xmlns="" id="{F4F7EF11-98D1-4FA9-9D53-F1CBC0B94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21686" y="6591993"/>
            <a:ext cx="770313" cy="266007"/>
          </a:xfrm>
          <a:prstGeom prst="rect">
            <a:avLst/>
          </a:prstGeom>
        </p:spPr>
        <p:txBody>
          <a:bodyPr/>
          <a:lstStyle/>
          <a:p>
            <a:fld id="{B19A5E16-45DA-473C-93BC-89C9C953FB0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016551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E143E2F1-9371-4629-8C6B-82FF900E76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xmlns="" id="{5065A712-92E4-4AED-A53B-D42FC4B9B11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241" y="6591993"/>
            <a:ext cx="1645918" cy="266007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xmlns="" id="{EDC17B7C-05D8-45B3-83B4-88BE682F8C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91992"/>
            <a:ext cx="4114800" cy="266007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xmlns="" id="{5789F68D-2EF5-463E-8D3B-6CAE3911D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21686" y="6591993"/>
            <a:ext cx="770313" cy="266007"/>
          </a:xfrm>
          <a:prstGeom prst="rect">
            <a:avLst/>
          </a:prstGeom>
        </p:spPr>
        <p:txBody>
          <a:bodyPr/>
          <a:lstStyle/>
          <a:p>
            <a:fld id="{B19A5E16-45DA-473C-93BC-89C9C953FB0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620235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xmlns="" id="{A6B73158-8D38-4D77-A07E-04CDFACC5B7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241" y="6591993"/>
            <a:ext cx="1645918" cy="266007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xmlns="" id="{F8710B45-C5CE-4C17-A34B-E2461B8910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91992"/>
            <a:ext cx="4114800" cy="266007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xmlns="" id="{9816A481-28E8-42C2-B43C-575C94F95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21686" y="6591993"/>
            <a:ext cx="770313" cy="266007"/>
          </a:xfrm>
          <a:prstGeom prst="rect">
            <a:avLst/>
          </a:prstGeom>
        </p:spPr>
        <p:txBody>
          <a:bodyPr/>
          <a:lstStyle/>
          <a:p>
            <a:fld id="{B19A5E16-45DA-473C-93BC-89C9C953FB0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418747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610B622C-CC1E-45A9-8814-2CBD5C66C7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C5C7014A-7F0E-4181-92AE-C76F0D8D53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xmlns="" id="{E7B32465-C798-4881-9605-F2B983DBED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xmlns="" id="{1A62A5EF-05CC-4AC2-A0D2-6E8C48578E4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241" y="6591993"/>
            <a:ext cx="1645918" cy="266007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xmlns="" id="{3D7F69DD-34CC-4E96-98E8-FBB7E408DF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91992"/>
            <a:ext cx="4114800" cy="266007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xmlns="" id="{2E7DE3F0-6ADE-490E-AA1E-6D2D71446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21686" y="6591993"/>
            <a:ext cx="770313" cy="266007"/>
          </a:xfrm>
          <a:prstGeom prst="rect">
            <a:avLst/>
          </a:prstGeom>
        </p:spPr>
        <p:txBody>
          <a:bodyPr/>
          <a:lstStyle/>
          <a:p>
            <a:fld id="{B19A5E16-45DA-473C-93BC-89C9C953FB0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45395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30DD2D9F-8EB9-4348-A745-7E4B061C99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xmlns="" id="{39ABC357-3128-4855-B60B-35C37423C40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xmlns="" id="{EC424B06-6FB7-46AE-88AD-097B478086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xmlns="" id="{2D5A3D4A-0373-4DA6-8019-79FDF8FD12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241" y="6591993"/>
            <a:ext cx="1645918" cy="266007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xmlns="" id="{160591FE-4D04-47D0-B3CA-4F048D6E8C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91992"/>
            <a:ext cx="4114800" cy="266007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xmlns="" id="{CD9B58E9-2F47-4875-9759-C40DA9BB43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21686" y="6591993"/>
            <a:ext cx="770313" cy="266007"/>
          </a:xfrm>
          <a:prstGeom prst="rect">
            <a:avLst/>
          </a:prstGeom>
        </p:spPr>
        <p:txBody>
          <a:bodyPr/>
          <a:lstStyle/>
          <a:p>
            <a:fld id="{B19A5E16-45DA-473C-93BC-89C9C953FB0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94478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xmlns="" id="{8BAC0912-470C-4307-B333-B03546679552}"/>
              </a:ext>
            </a:extLst>
          </p:cNvPr>
          <p:cNvSpPr/>
          <p:nvPr userDrawn="1"/>
        </p:nvSpPr>
        <p:spPr>
          <a:xfrm>
            <a:off x="-1" y="6591993"/>
            <a:ext cx="12192000" cy="266007"/>
          </a:xfrm>
          <a:prstGeom prst="rect">
            <a:avLst/>
          </a:prstGeom>
          <a:solidFill>
            <a:srgbClr val="015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xmlns="" id="{F2002CA6-7A0B-4570-B393-54F4C6CCA1EA}"/>
              </a:ext>
            </a:extLst>
          </p:cNvPr>
          <p:cNvSpPr/>
          <p:nvPr userDrawn="1"/>
        </p:nvSpPr>
        <p:spPr>
          <a:xfrm>
            <a:off x="0" y="-8313"/>
            <a:ext cx="12192000" cy="266007"/>
          </a:xfrm>
          <a:prstGeom prst="rect">
            <a:avLst/>
          </a:prstGeom>
          <a:solidFill>
            <a:srgbClr val="015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Fußzeilenplatzhalter 4">
            <a:extLst>
              <a:ext uri="{FF2B5EF4-FFF2-40B4-BE49-F238E27FC236}">
                <a16:creationId xmlns:a16="http://schemas.microsoft.com/office/drawing/2014/main" xmlns="" id="{47E84061-627B-4F45-A4DE-0D547DA595C1}"/>
              </a:ext>
            </a:extLst>
          </p:cNvPr>
          <p:cNvSpPr txBox="1">
            <a:spLocks/>
          </p:cNvSpPr>
          <p:nvPr userDrawn="1"/>
        </p:nvSpPr>
        <p:spPr>
          <a:xfrm>
            <a:off x="9522486" y="-16626"/>
            <a:ext cx="2632363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Fabrice 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Beaumont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2" descr="Bildergebnis für uni bonn logo">
            <a:extLst>
              <a:ext uri="{FF2B5EF4-FFF2-40B4-BE49-F238E27FC236}">
                <a16:creationId xmlns:a16="http://schemas.microsoft.com/office/drawing/2014/main" xmlns="" id="{2EED14CB-0A93-4BB5-85AC-8C300DAEB07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2305" y="273759"/>
            <a:ext cx="1541148" cy="865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Fußzeilenplatzhalter 4">
            <a:extLst>
              <a:ext uri="{FF2B5EF4-FFF2-40B4-BE49-F238E27FC236}">
                <a16:creationId xmlns:a16="http://schemas.microsoft.com/office/drawing/2014/main" xmlns="" id="{95F3A505-2B72-4B39-8216-6ADB0844E9B1}"/>
              </a:ext>
            </a:extLst>
          </p:cNvPr>
          <p:cNvSpPr txBox="1">
            <a:spLocks/>
          </p:cNvSpPr>
          <p:nvPr userDrawn="1"/>
        </p:nvSpPr>
        <p:spPr>
          <a:xfrm>
            <a:off x="18662" y="6591993"/>
            <a:ext cx="1110343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01.07.2020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Fußzeilenplatzhalter 4">
            <a:extLst>
              <a:ext uri="{FF2B5EF4-FFF2-40B4-BE49-F238E27FC236}">
                <a16:creationId xmlns:a16="http://schemas.microsoft.com/office/drawing/2014/main" xmlns="" id="{8F4A3ABC-C2BA-429F-91C2-5E3864E7753E}"/>
              </a:ext>
            </a:extLst>
          </p:cNvPr>
          <p:cNvSpPr txBox="1">
            <a:spLocks/>
          </p:cNvSpPr>
          <p:nvPr userDrawn="1"/>
        </p:nvSpPr>
        <p:spPr>
          <a:xfrm>
            <a:off x="4779818" y="6591543"/>
            <a:ext cx="2632363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WWL Graph Kernels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Fußzeilenplatzhalter 4">
            <a:extLst>
              <a:ext uri="{FF2B5EF4-FFF2-40B4-BE49-F238E27FC236}">
                <a16:creationId xmlns:a16="http://schemas.microsoft.com/office/drawing/2014/main" xmlns="" id="{C563957E-BF20-4CF6-812F-81120FEBF4D9}"/>
              </a:ext>
            </a:extLst>
          </p:cNvPr>
          <p:cNvSpPr txBox="1">
            <a:spLocks/>
          </p:cNvSpPr>
          <p:nvPr userDrawn="1"/>
        </p:nvSpPr>
        <p:spPr>
          <a:xfrm>
            <a:off x="37151" y="-24378"/>
            <a:ext cx="7540516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de-DE" sz="1200" kern="1200" dirty="0" smtClean="0">
                <a:solidFill>
                  <a:schemeClr val="bg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Seminar: </a:t>
            </a:r>
            <a:r>
              <a:rPr lang="en-GB" sz="1200" kern="1200" noProof="0" dirty="0" smtClean="0">
                <a:solidFill>
                  <a:schemeClr val="bg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Principles</a:t>
            </a:r>
            <a:r>
              <a:rPr lang="de-DE" sz="1200" kern="1200" dirty="0" smtClean="0">
                <a:solidFill>
                  <a:schemeClr val="bg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de-DE" sz="1200" kern="1200" dirty="0" err="1" smtClean="0">
                <a:solidFill>
                  <a:schemeClr val="bg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of</a:t>
            </a:r>
            <a:r>
              <a:rPr lang="de-DE" sz="1200" kern="1200" dirty="0" smtClean="0">
                <a:solidFill>
                  <a:schemeClr val="bg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Data Mining </a:t>
            </a:r>
            <a:r>
              <a:rPr lang="de-DE" sz="1200" kern="1200" dirty="0" err="1" smtClean="0">
                <a:solidFill>
                  <a:schemeClr val="bg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and</a:t>
            </a:r>
            <a:r>
              <a:rPr lang="de-DE" sz="1200" kern="1200" dirty="0" smtClean="0">
                <a:solidFill>
                  <a:schemeClr val="bg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Learning </a:t>
            </a:r>
            <a:r>
              <a:rPr lang="de-DE" sz="1200" kern="1200" dirty="0" err="1" smtClean="0">
                <a:solidFill>
                  <a:schemeClr val="bg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Algorithms</a:t>
            </a:r>
            <a:r>
              <a:rPr lang="de-DE" sz="1200" kern="1200" dirty="0" smtClean="0">
                <a:solidFill>
                  <a:schemeClr val="bg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: „Selected Papers </a:t>
            </a:r>
            <a:r>
              <a:rPr lang="de-DE" sz="1200" kern="1200" dirty="0" err="1" smtClean="0">
                <a:solidFill>
                  <a:schemeClr val="bg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from</a:t>
            </a:r>
            <a:r>
              <a:rPr lang="de-DE" sz="1200" kern="1200" dirty="0" smtClean="0">
                <a:solidFill>
                  <a:schemeClr val="bg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de-DE" sz="1200" kern="1200" dirty="0" err="1" smtClean="0">
                <a:solidFill>
                  <a:schemeClr val="bg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NeurIPS</a:t>
            </a:r>
            <a:r>
              <a:rPr lang="de-DE" sz="1200" kern="1200" dirty="0" smtClean="0">
                <a:solidFill>
                  <a:schemeClr val="bg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“ (MA-INF</a:t>
            </a:r>
            <a:r>
              <a:rPr lang="de-DE" sz="1200" kern="1200" baseline="0" dirty="0" smtClean="0">
                <a:solidFill>
                  <a:schemeClr val="bg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4209)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32304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3" Type="http://schemas.openxmlformats.org/officeDocument/2006/relationships/image" Target="../media/image1411.png"/><Relationship Id="rId7" Type="http://schemas.openxmlformats.org/officeDocument/2006/relationships/image" Target="../media/image18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1.png"/><Relationship Id="rId5" Type="http://schemas.openxmlformats.org/officeDocument/2006/relationships/image" Target="../media/image1611.png"/><Relationship Id="rId4" Type="http://schemas.openxmlformats.org/officeDocument/2006/relationships/image" Target="../media/image1511.png"/><Relationship Id="rId9" Type="http://schemas.openxmlformats.org/officeDocument/2006/relationships/image" Target="../media/image20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3" Type="http://schemas.openxmlformats.org/officeDocument/2006/relationships/image" Target="../media/image1411.png"/><Relationship Id="rId7" Type="http://schemas.openxmlformats.org/officeDocument/2006/relationships/image" Target="../media/image18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1.png"/><Relationship Id="rId5" Type="http://schemas.openxmlformats.org/officeDocument/2006/relationships/image" Target="../media/image1611.png"/><Relationship Id="rId4" Type="http://schemas.openxmlformats.org/officeDocument/2006/relationships/image" Target="../media/image1511.png"/><Relationship Id="rId9" Type="http://schemas.openxmlformats.org/officeDocument/2006/relationships/image" Target="../media/image20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3" Type="http://schemas.openxmlformats.org/officeDocument/2006/relationships/image" Target="../media/image1411.png"/><Relationship Id="rId7" Type="http://schemas.openxmlformats.org/officeDocument/2006/relationships/image" Target="../media/image18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1.png"/><Relationship Id="rId5" Type="http://schemas.openxmlformats.org/officeDocument/2006/relationships/image" Target="../media/image1611.png"/><Relationship Id="rId4" Type="http://schemas.openxmlformats.org/officeDocument/2006/relationships/image" Target="../media/image1511.png"/><Relationship Id="rId9" Type="http://schemas.openxmlformats.org/officeDocument/2006/relationships/image" Target="../media/image20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3" Type="http://schemas.openxmlformats.org/officeDocument/2006/relationships/image" Target="../media/image1411.png"/><Relationship Id="rId7" Type="http://schemas.openxmlformats.org/officeDocument/2006/relationships/image" Target="../media/image18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1.png"/><Relationship Id="rId5" Type="http://schemas.openxmlformats.org/officeDocument/2006/relationships/image" Target="../media/image1611.png"/><Relationship Id="rId4" Type="http://schemas.openxmlformats.org/officeDocument/2006/relationships/image" Target="../media/image1511.png"/><Relationship Id="rId9" Type="http://schemas.openxmlformats.org/officeDocument/2006/relationships/image" Target="../media/image20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3" Type="http://schemas.openxmlformats.org/officeDocument/2006/relationships/image" Target="../media/image1411.png"/><Relationship Id="rId7" Type="http://schemas.openxmlformats.org/officeDocument/2006/relationships/image" Target="../media/image18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1.png"/><Relationship Id="rId5" Type="http://schemas.openxmlformats.org/officeDocument/2006/relationships/image" Target="../media/image1611.png"/><Relationship Id="rId4" Type="http://schemas.openxmlformats.org/officeDocument/2006/relationships/image" Target="../media/image1511.png"/><Relationship Id="rId9" Type="http://schemas.openxmlformats.org/officeDocument/2006/relationships/image" Target="../media/image20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2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1.png"/><Relationship Id="rId4" Type="http://schemas.openxmlformats.org/officeDocument/2006/relationships/image" Target="../media/image221.png"/><Relationship Id="rId9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35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36.png"/><Relationship Id="rId9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35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36.png"/><Relationship Id="rId9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35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7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41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3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11" Type="http://schemas.openxmlformats.org/officeDocument/2006/relationships/image" Target="../media/image40.png"/><Relationship Id="rId5" Type="http://schemas.openxmlformats.org/officeDocument/2006/relationships/image" Target="../media/image410.png"/><Relationship Id="rId10" Type="http://schemas.openxmlformats.org/officeDocument/2006/relationships/image" Target="../media/image39.png"/><Relationship Id="rId9" Type="http://schemas.openxmlformats.org/officeDocument/2006/relationships/image" Target="../media/image46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6.png"/><Relationship Id="rId3" Type="http://schemas.openxmlformats.org/officeDocument/2006/relationships/image" Target="../media/image43.png"/><Relationship Id="rId7" Type="http://schemas.openxmlformats.org/officeDocument/2006/relationships/image" Target="../media/image610.png"/><Relationship Id="rId12" Type="http://schemas.openxmlformats.org/officeDocument/2006/relationships/image" Target="../media/image4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11" Type="http://schemas.openxmlformats.org/officeDocument/2006/relationships/image" Target="../media/image39.png"/><Relationship Id="rId5" Type="http://schemas.openxmlformats.org/officeDocument/2006/relationships/image" Target="../media/image410.png"/><Relationship Id="rId10" Type="http://schemas.openxmlformats.org/officeDocument/2006/relationships/image" Target="../media/image47.png"/><Relationship Id="rId9" Type="http://schemas.openxmlformats.org/officeDocument/2006/relationships/image" Target="../media/image4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10.png"/><Relationship Id="rId7" Type="http://schemas.openxmlformats.org/officeDocument/2006/relationships/image" Target="../media/image1510.png"/><Relationship Id="rId12" Type="http://schemas.openxmlformats.org/officeDocument/2006/relationships/image" Target="../media/image4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10.png"/><Relationship Id="rId11" Type="http://schemas.openxmlformats.org/officeDocument/2006/relationships/image" Target="../media/image48.png"/><Relationship Id="rId5" Type="http://schemas.openxmlformats.org/officeDocument/2006/relationships/image" Target="../media/image1310.png"/><Relationship Id="rId10" Type="http://schemas.openxmlformats.org/officeDocument/2006/relationships/image" Target="../media/image180.png"/><Relationship Id="rId4" Type="http://schemas.openxmlformats.org/officeDocument/2006/relationships/image" Target="../media/image1210.png"/><Relationship Id="rId9" Type="http://schemas.openxmlformats.org/officeDocument/2006/relationships/image" Target="../media/image17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0.png"/><Relationship Id="rId13" Type="http://schemas.openxmlformats.org/officeDocument/2006/relationships/image" Target="../media/image49.png"/><Relationship Id="rId3" Type="http://schemas.openxmlformats.org/officeDocument/2006/relationships/image" Target="../media/image50.png"/><Relationship Id="rId7" Type="http://schemas.openxmlformats.org/officeDocument/2006/relationships/image" Target="../media/image220.png"/><Relationship Id="rId12" Type="http://schemas.openxmlformats.org/officeDocument/2006/relationships/image" Target="../media/image4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1.png"/><Relationship Id="rId11" Type="http://schemas.openxmlformats.org/officeDocument/2006/relationships/image" Target="../media/image260.png"/><Relationship Id="rId5" Type="http://schemas.openxmlformats.org/officeDocument/2006/relationships/image" Target="../media/image200.png"/><Relationship Id="rId10" Type="http://schemas.openxmlformats.org/officeDocument/2006/relationships/image" Target="../media/image250.png"/><Relationship Id="rId9" Type="http://schemas.openxmlformats.org/officeDocument/2006/relationships/image" Target="../media/image24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54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0.png"/><Relationship Id="rId3" Type="http://schemas.openxmlformats.org/officeDocument/2006/relationships/image" Target="../media/image55.png"/><Relationship Id="rId7" Type="http://schemas.openxmlformats.org/officeDocument/2006/relationships/image" Target="../media/image350.png"/><Relationship Id="rId12" Type="http://schemas.openxmlformats.org/officeDocument/2006/relationships/image" Target="../media/image4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0.png"/><Relationship Id="rId11" Type="http://schemas.openxmlformats.org/officeDocument/2006/relationships/image" Target="../media/image48.png"/><Relationship Id="rId5" Type="http://schemas.openxmlformats.org/officeDocument/2006/relationships/image" Target="../media/image330.png"/><Relationship Id="rId10" Type="http://schemas.openxmlformats.org/officeDocument/2006/relationships/image" Target="../media/image380.png"/><Relationship Id="rId4" Type="http://schemas.openxmlformats.org/officeDocument/2006/relationships/image" Target="../media/image320.png"/><Relationship Id="rId9" Type="http://schemas.openxmlformats.org/officeDocument/2006/relationships/image" Target="../media/image370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66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12" Type="http://schemas.openxmlformats.org/officeDocument/2006/relationships/image" Target="../media/image6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11" Type="http://schemas.openxmlformats.org/officeDocument/2006/relationships/image" Target="../media/image64.png"/><Relationship Id="rId5" Type="http://schemas.openxmlformats.org/officeDocument/2006/relationships/image" Target="../media/image58.png"/><Relationship Id="rId10" Type="http://schemas.openxmlformats.org/officeDocument/2006/relationships/image" Target="../media/image63.png"/><Relationship Id="rId4" Type="http://schemas.openxmlformats.org/officeDocument/2006/relationships/image" Target="../media/image57.png"/><Relationship Id="rId9" Type="http://schemas.openxmlformats.org/officeDocument/2006/relationships/image" Target="../media/image6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68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0.png"/><Relationship Id="rId13" Type="http://schemas.openxmlformats.org/officeDocument/2006/relationships/image" Target="../media/image49.png"/><Relationship Id="rId7" Type="http://schemas.openxmlformats.org/officeDocument/2006/relationships/image" Target="../media/image230.png"/><Relationship Id="rId12" Type="http://schemas.openxmlformats.org/officeDocument/2006/relationships/image" Target="../media/image4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0.png"/><Relationship Id="rId11" Type="http://schemas.openxmlformats.org/officeDocument/2006/relationships/image" Target="../media/image69.png"/><Relationship Id="rId5" Type="http://schemas.openxmlformats.org/officeDocument/2006/relationships/image" Target="../media/image211.png"/><Relationship Id="rId10" Type="http://schemas.openxmlformats.org/officeDocument/2006/relationships/image" Target="../media/image260.png"/><Relationship Id="rId4" Type="http://schemas.openxmlformats.org/officeDocument/2006/relationships/image" Target="../media/image200.png"/><Relationship Id="rId9" Type="http://schemas.openxmlformats.org/officeDocument/2006/relationships/image" Target="../media/image250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0.png"/><Relationship Id="rId13" Type="http://schemas.openxmlformats.org/officeDocument/2006/relationships/image" Target="../media/image49.png"/><Relationship Id="rId7" Type="http://schemas.openxmlformats.org/officeDocument/2006/relationships/image" Target="../media/image230.png"/><Relationship Id="rId12" Type="http://schemas.openxmlformats.org/officeDocument/2006/relationships/image" Target="../media/image4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0.png"/><Relationship Id="rId11" Type="http://schemas.openxmlformats.org/officeDocument/2006/relationships/image" Target="../media/image70.png"/><Relationship Id="rId5" Type="http://schemas.openxmlformats.org/officeDocument/2006/relationships/image" Target="../media/image211.png"/><Relationship Id="rId10" Type="http://schemas.openxmlformats.org/officeDocument/2006/relationships/image" Target="../media/image260.png"/><Relationship Id="rId4" Type="http://schemas.openxmlformats.org/officeDocument/2006/relationships/image" Target="../media/image200.png"/><Relationship Id="rId9" Type="http://schemas.openxmlformats.org/officeDocument/2006/relationships/image" Target="../media/image250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0.png"/><Relationship Id="rId13" Type="http://schemas.openxmlformats.org/officeDocument/2006/relationships/image" Target="../media/image49.png"/><Relationship Id="rId7" Type="http://schemas.openxmlformats.org/officeDocument/2006/relationships/image" Target="../media/image230.png"/><Relationship Id="rId12" Type="http://schemas.openxmlformats.org/officeDocument/2006/relationships/image" Target="../media/image4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0.png"/><Relationship Id="rId11" Type="http://schemas.openxmlformats.org/officeDocument/2006/relationships/image" Target="../media/image71.png"/><Relationship Id="rId5" Type="http://schemas.openxmlformats.org/officeDocument/2006/relationships/image" Target="../media/image211.png"/><Relationship Id="rId10" Type="http://schemas.openxmlformats.org/officeDocument/2006/relationships/image" Target="../media/image260.png"/><Relationship Id="rId4" Type="http://schemas.openxmlformats.org/officeDocument/2006/relationships/image" Target="../media/image200.png"/><Relationship Id="rId9" Type="http://schemas.openxmlformats.org/officeDocument/2006/relationships/image" Target="../media/image250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0.png"/><Relationship Id="rId13" Type="http://schemas.openxmlformats.org/officeDocument/2006/relationships/image" Target="../media/image49.png"/><Relationship Id="rId7" Type="http://schemas.openxmlformats.org/officeDocument/2006/relationships/image" Target="../media/image230.png"/><Relationship Id="rId12" Type="http://schemas.openxmlformats.org/officeDocument/2006/relationships/image" Target="../media/image4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0.png"/><Relationship Id="rId11" Type="http://schemas.openxmlformats.org/officeDocument/2006/relationships/image" Target="../media/image72.png"/><Relationship Id="rId5" Type="http://schemas.openxmlformats.org/officeDocument/2006/relationships/image" Target="../media/image211.png"/><Relationship Id="rId10" Type="http://schemas.openxmlformats.org/officeDocument/2006/relationships/image" Target="../media/image260.png"/><Relationship Id="rId4" Type="http://schemas.openxmlformats.org/officeDocument/2006/relationships/image" Target="../media/image200.png"/><Relationship Id="rId9" Type="http://schemas.openxmlformats.org/officeDocument/2006/relationships/image" Target="../media/image25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49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48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49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77.png"/><Relationship Id="rId7" Type="http://schemas.openxmlformats.org/officeDocument/2006/relationships/chart" Target="../charts/chart2.xm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1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chart" Target="../charts/chart4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chart" Target="../charts/chart5.xml"/><Relationship Id="rId7" Type="http://schemas.openxmlformats.org/officeDocument/2006/relationships/image" Target="../media/image8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5" Type="http://schemas.openxmlformats.org/officeDocument/2006/relationships/image" Target="../media/image83.png"/><Relationship Id="rId4" Type="http://schemas.openxmlformats.org/officeDocument/2006/relationships/chart" Target="../charts/chart6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66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12" Type="http://schemas.openxmlformats.org/officeDocument/2006/relationships/image" Target="../media/image6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11" Type="http://schemas.openxmlformats.org/officeDocument/2006/relationships/image" Target="../media/image64.png"/><Relationship Id="rId5" Type="http://schemas.openxmlformats.org/officeDocument/2006/relationships/image" Target="../media/image58.png"/><Relationship Id="rId10" Type="http://schemas.openxmlformats.org/officeDocument/2006/relationships/image" Target="../media/image63.png"/><Relationship Id="rId4" Type="http://schemas.openxmlformats.org/officeDocument/2006/relationships/image" Target="../media/image57.png"/><Relationship Id="rId9" Type="http://schemas.openxmlformats.org/officeDocument/2006/relationships/image" Target="../media/image62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13" Type="http://schemas.openxmlformats.org/officeDocument/2006/relationships/image" Target="../media/image98.png"/><Relationship Id="rId3" Type="http://schemas.openxmlformats.org/officeDocument/2006/relationships/image" Target="../media/image88.png"/><Relationship Id="rId7" Type="http://schemas.openxmlformats.org/officeDocument/2006/relationships/image" Target="../media/image92.png"/><Relationship Id="rId12" Type="http://schemas.openxmlformats.org/officeDocument/2006/relationships/image" Target="../media/image9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11" Type="http://schemas.openxmlformats.org/officeDocument/2006/relationships/image" Target="../media/image96.png"/><Relationship Id="rId5" Type="http://schemas.openxmlformats.org/officeDocument/2006/relationships/image" Target="../media/image90.png"/><Relationship Id="rId10" Type="http://schemas.openxmlformats.org/officeDocument/2006/relationships/image" Target="../media/image95.png"/><Relationship Id="rId4" Type="http://schemas.openxmlformats.org/officeDocument/2006/relationships/image" Target="../media/image89.png"/><Relationship Id="rId9" Type="http://schemas.openxmlformats.org/officeDocument/2006/relationships/image" Target="../media/image9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image" Target="../media/image99.png"/><Relationship Id="rId7" Type="http://schemas.openxmlformats.org/officeDocument/2006/relationships/image" Target="../media/image10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png"/><Relationship Id="rId11" Type="http://schemas.openxmlformats.org/officeDocument/2006/relationships/image" Target="../media/image107.png"/><Relationship Id="rId5" Type="http://schemas.openxmlformats.org/officeDocument/2006/relationships/image" Target="../media/image101.png"/><Relationship Id="rId10" Type="http://schemas.openxmlformats.org/officeDocument/2006/relationships/image" Target="../media/image106.png"/><Relationship Id="rId4" Type="http://schemas.openxmlformats.org/officeDocument/2006/relationships/image" Target="../media/image100.png"/><Relationship Id="rId9" Type="http://schemas.openxmlformats.org/officeDocument/2006/relationships/image" Target="../media/image105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13" Type="http://schemas.openxmlformats.org/officeDocument/2006/relationships/image" Target="../media/image111.png"/><Relationship Id="rId18" Type="http://schemas.openxmlformats.org/officeDocument/2006/relationships/image" Target="../media/image106.png"/><Relationship Id="rId3" Type="http://schemas.openxmlformats.org/officeDocument/2006/relationships/image" Target="../media/image99.png"/><Relationship Id="rId7" Type="http://schemas.openxmlformats.org/officeDocument/2006/relationships/image" Target="../media/image103.png"/><Relationship Id="rId12" Type="http://schemas.openxmlformats.org/officeDocument/2006/relationships/image" Target="../media/image110.png"/><Relationship Id="rId17" Type="http://schemas.openxmlformats.org/officeDocument/2006/relationships/image" Target="../media/image115.png"/><Relationship Id="rId2" Type="http://schemas.openxmlformats.org/officeDocument/2006/relationships/notesSlide" Target="../notesSlides/notesSlide51.xml"/><Relationship Id="rId16" Type="http://schemas.openxmlformats.org/officeDocument/2006/relationships/image" Target="../media/image114.png"/><Relationship Id="rId20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png"/><Relationship Id="rId11" Type="http://schemas.openxmlformats.org/officeDocument/2006/relationships/image" Target="../media/image109.png"/><Relationship Id="rId5" Type="http://schemas.openxmlformats.org/officeDocument/2006/relationships/image" Target="../media/image101.png"/><Relationship Id="rId15" Type="http://schemas.openxmlformats.org/officeDocument/2006/relationships/image" Target="../media/image113.png"/><Relationship Id="rId10" Type="http://schemas.openxmlformats.org/officeDocument/2006/relationships/image" Target="../media/image108.png"/><Relationship Id="rId19" Type="http://schemas.openxmlformats.org/officeDocument/2006/relationships/image" Target="../media/image107.png"/><Relationship Id="rId4" Type="http://schemas.openxmlformats.org/officeDocument/2006/relationships/image" Target="../media/image100.png"/><Relationship Id="rId9" Type="http://schemas.openxmlformats.org/officeDocument/2006/relationships/image" Target="../media/image105.png"/><Relationship Id="rId14" Type="http://schemas.openxmlformats.org/officeDocument/2006/relationships/image" Target="../media/image112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13" Type="http://schemas.openxmlformats.org/officeDocument/2006/relationships/image" Target="../media/image111.png"/><Relationship Id="rId3" Type="http://schemas.openxmlformats.org/officeDocument/2006/relationships/image" Target="../media/image99.png"/><Relationship Id="rId21" Type="http://schemas.openxmlformats.org/officeDocument/2006/relationships/image" Target="../media/image117.png"/><Relationship Id="rId7" Type="http://schemas.openxmlformats.org/officeDocument/2006/relationships/image" Target="../media/image103.png"/><Relationship Id="rId12" Type="http://schemas.openxmlformats.org/officeDocument/2006/relationships/image" Target="../media/image110.png"/><Relationship Id="rId25" Type="http://schemas.openxmlformats.org/officeDocument/2006/relationships/image" Target="../media/image121.png"/><Relationship Id="rId2" Type="http://schemas.openxmlformats.org/officeDocument/2006/relationships/notesSlide" Target="../notesSlides/notesSlide52.xml"/><Relationship Id="rId16" Type="http://schemas.openxmlformats.org/officeDocument/2006/relationships/image" Target="../media/image114.png"/><Relationship Id="rId20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png"/><Relationship Id="rId11" Type="http://schemas.openxmlformats.org/officeDocument/2006/relationships/image" Target="../media/image109.png"/><Relationship Id="rId24" Type="http://schemas.openxmlformats.org/officeDocument/2006/relationships/image" Target="../media/image120.png"/><Relationship Id="rId5" Type="http://schemas.openxmlformats.org/officeDocument/2006/relationships/image" Target="../media/image101.png"/><Relationship Id="rId15" Type="http://schemas.openxmlformats.org/officeDocument/2006/relationships/image" Target="../media/image113.png"/><Relationship Id="rId23" Type="http://schemas.openxmlformats.org/officeDocument/2006/relationships/image" Target="../media/image119.png"/><Relationship Id="rId10" Type="http://schemas.openxmlformats.org/officeDocument/2006/relationships/image" Target="../media/image108.png"/><Relationship Id="rId19" Type="http://schemas.openxmlformats.org/officeDocument/2006/relationships/image" Target="../media/image107.png"/><Relationship Id="rId4" Type="http://schemas.openxmlformats.org/officeDocument/2006/relationships/image" Target="../media/image100.png"/><Relationship Id="rId9" Type="http://schemas.openxmlformats.org/officeDocument/2006/relationships/image" Target="../media/image105.png"/><Relationship Id="rId14" Type="http://schemas.openxmlformats.org/officeDocument/2006/relationships/image" Target="../media/image112.png"/><Relationship Id="rId22" Type="http://schemas.openxmlformats.org/officeDocument/2006/relationships/image" Target="../media/image118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13" Type="http://schemas.openxmlformats.org/officeDocument/2006/relationships/image" Target="../media/image111.png"/><Relationship Id="rId18" Type="http://schemas.openxmlformats.org/officeDocument/2006/relationships/image" Target="../media/image106.png"/><Relationship Id="rId3" Type="http://schemas.openxmlformats.org/officeDocument/2006/relationships/image" Target="../media/image99.png"/><Relationship Id="rId7" Type="http://schemas.openxmlformats.org/officeDocument/2006/relationships/image" Target="../media/image103.png"/><Relationship Id="rId12" Type="http://schemas.openxmlformats.org/officeDocument/2006/relationships/image" Target="../media/image110.png"/><Relationship Id="rId17" Type="http://schemas.openxmlformats.org/officeDocument/2006/relationships/image" Target="../media/image115.png"/><Relationship Id="rId2" Type="http://schemas.openxmlformats.org/officeDocument/2006/relationships/notesSlide" Target="../notesSlides/notesSlide53.xml"/><Relationship Id="rId16" Type="http://schemas.openxmlformats.org/officeDocument/2006/relationships/image" Target="../media/image114.png"/><Relationship Id="rId20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png"/><Relationship Id="rId11" Type="http://schemas.openxmlformats.org/officeDocument/2006/relationships/image" Target="../media/image109.png"/><Relationship Id="rId5" Type="http://schemas.openxmlformats.org/officeDocument/2006/relationships/image" Target="../media/image101.png"/><Relationship Id="rId15" Type="http://schemas.openxmlformats.org/officeDocument/2006/relationships/image" Target="../media/image113.png"/><Relationship Id="rId10" Type="http://schemas.openxmlformats.org/officeDocument/2006/relationships/image" Target="../media/image108.png"/><Relationship Id="rId19" Type="http://schemas.openxmlformats.org/officeDocument/2006/relationships/image" Target="../media/image107.png"/><Relationship Id="rId4" Type="http://schemas.openxmlformats.org/officeDocument/2006/relationships/image" Target="../media/image100.png"/><Relationship Id="rId9" Type="http://schemas.openxmlformats.org/officeDocument/2006/relationships/image" Target="../media/image105.png"/><Relationship Id="rId14" Type="http://schemas.openxmlformats.org/officeDocument/2006/relationships/image" Target="../media/image112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13" Type="http://schemas.openxmlformats.org/officeDocument/2006/relationships/image" Target="../media/image111.png"/><Relationship Id="rId18" Type="http://schemas.openxmlformats.org/officeDocument/2006/relationships/image" Target="../media/image106.png"/><Relationship Id="rId3" Type="http://schemas.openxmlformats.org/officeDocument/2006/relationships/image" Target="../media/image99.png"/><Relationship Id="rId21" Type="http://schemas.openxmlformats.org/officeDocument/2006/relationships/image" Target="../media/image122.png"/><Relationship Id="rId7" Type="http://schemas.openxmlformats.org/officeDocument/2006/relationships/image" Target="../media/image103.png"/><Relationship Id="rId12" Type="http://schemas.openxmlformats.org/officeDocument/2006/relationships/image" Target="../media/image110.png"/><Relationship Id="rId17" Type="http://schemas.openxmlformats.org/officeDocument/2006/relationships/image" Target="../media/image115.png"/><Relationship Id="rId2" Type="http://schemas.openxmlformats.org/officeDocument/2006/relationships/notesSlide" Target="../notesSlides/notesSlide54.xml"/><Relationship Id="rId16" Type="http://schemas.openxmlformats.org/officeDocument/2006/relationships/image" Target="../media/image114.png"/><Relationship Id="rId20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png"/><Relationship Id="rId11" Type="http://schemas.openxmlformats.org/officeDocument/2006/relationships/image" Target="../media/image109.png"/><Relationship Id="rId5" Type="http://schemas.openxmlformats.org/officeDocument/2006/relationships/image" Target="../media/image101.png"/><Relationship Id="rId15" Type="http://schemas.openxmlformats.org/officeDocument/2006/relationships/image" Target="../media/image113.png"/><Relationship Id="rId23" Type="http://schemas.openxmlformats.org/officeDocument/2006/relationships/image" Target="../media/image124.png"/><Relationship Id="rId10" Type="http://schemas.openxmlformats.org/officeDocument/2006/relationships/image" Target="../media/image108.png"/><Relationship Id="rId19" Type="http://schemas.openxmlformats.org/officeDocument/2006/relationships/image" Target="../media/image107.png"/><Relationship Id="rId4" Type="http://schemas.openxmlformats.org/officeDocument/2006/relationships/image" Target="../media/image100.png"/><Relationship Id="rId9" Type="http://schemas.openxmlformats.org/officeDocument/2006/relationships/image" Target="../media/image105.png"/><Relationship Id="rId14" Type="http://schemas.openxmlformats.org/officeDocument/2006/relationships/image" Target="../media/image112.png"/><Relationship Id="rId22" Type="http://schemas.openxmlformats.org/officeDocument/2006/relationships/image" Target="../media/image123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13" Type="http://schemas.openxmlformats.org/officeDocument/2006/relationships/image" Target="../media/image111.png"/><Relationship Id="rId18" Type="http://schemas.openxmlformats.org/officeDocument/2006/relationships/image" Target="../media/image106.png"/><Relationship Id="rId3" Type="http://schemas.openxmlformats.org/officeDocument/2006/relationships/image" Target="../media/image99.png"/><Relationship Id="rId7" Type="http://schemas.openxmlformats.org/officeDocument/2006/relationships/image" Target="../media/image103.png"/><Relationship Id="rId12" Type="http://schemas.openxmlformats.org/officeDocument/2006/relationships/image" Target="../media/image110.png"/><Relationship Id="rId17" Type="http://schemas.openxmlformats.org/officeDocument/2006/relationships/image" Target="../media/image115.png"/><Relationship Id="rId2" Type="http://schemas.openxmlformats.org/officeDocument/2006/relationships/notesSlide" Target="../notesSlides/notesSlide55.xml"/><Relationship Id="rId16" Type="http://schemas.openxmlformats.org/officeDocument/2006/relationships/image" Target="../media/image114.png"/><Relationship Id="rId20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png"/><Relationship Id="rId11" Type="http://schemas.openxmlformats.org/officeDocument/2006/relationships/image" Target="../media/image109.png"/><Relationship Id="rId5" Type="http://schemas.openxmlformats.org/officeDocument/2006/relationships/image" Target="../media/image101.png"/><Relationship Id="rId15" Type="http://schemas.openxmlformats.org/officeDocument/2006/relationships/image" Target="../media/image113.png"/><Relationship Id="rId10" Type="http://schemas.openxmlformats.org/officeDocument/2006/relationships/image" Target="../media/image108.png"/><Relationship Id="rId19" Type="http://schemas.openxmlformats.org/officeDocument/2006/relationships/image" Target="../media/image107.png"/><Relationship Id="rId4" Type="http://schemas.openxmlformats.org/officeDocument/2006/relationships/image" Target="../media/image100.png"/><Relationship Id="rId9" Type="http://schemas.openxmlformats.org/officeDocument/2006/relationships/image" Target="../media/image105.png"/><Relationship Id="rId14" Type="http://schemas.openxmlformats.org/officeDocument/2006/relationships/image" Target="../media/image112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openxmlformats.org/officeDocument/2006/relationships/image" Target="../media/image125.png"/><Relationship Id="rId7" Type="http://schemas.openxmlformats.org/officeDocument/2006/relationships/image" Target="../media/image129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8.png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3" Type="http://schemas.openxmlformats.org/officeDocument/2006/relationships/image" Target="../media/image131.png"/><Relationship Id="rId7" Type="http://schemas.openxmlformats.org/officeDocument/2006/relationships/image" Target="../media/image128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7.png"/><Relationship Id="rId5" Type="http://schemas.openxmlformats.org/officeDocument/2006/relationships/image" Target="../media/image126.png"/><Relationship Id="rId4" Type="http://schemas.openxmlformats.org/officeDocument/2006/relationships/image" Target="../media/image125.png"/><Relationship Id="rId9" Type="http://schemas.openxmlformats.org/officeDocument/2006/relationships/image" Target="../media/image130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3" Type="http://schemas.openxmlformats.org/officeDocument/2006/relationships/image" Target="../media/image132.png"/><Relationship Id="rId7" Type="http://schemas.openxmlformats.org/officeDocument/2006/relationships/image" Target="../media/image128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7.png"/><Relationship Id="rId5" Type="http://schemas.openxmlformats.org/officeDocument/2006/relationships/image" Target="../media/image126.png"/><Relationship Id="rId4" Type="http://schemas.openxmlformats.org/officeDocument/2006/relationships/image" Target="../media/image125.png"/><Relationship Id="rId9" Type="http://schemas.openxmlformats.org/officeDocument/2006/relationships/image" Target="../media/image130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3" Type="http://schemas.openxmlformats.org/officeDocument/2006/relationships/image" Target="../media/image133.png"/><Relationship Id="rId7" Type="http://schemas.openxmlformats.org/officeDocument/2006/relationships/image" Target="../media/image128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7.png"/><Relationship Id="rId11" Type="http://schemas.openxmlformats.org/officeDocument/2006/relationships/image" Target="../media/image135.png"/><Relationship Id="rId5" Type="http://schemas.openxmlformats.org/officeDocument/2006/relationships/image" Target="../media/image126.png"/><Relationship Id="rId10" Type="http://schemas.openxmlformats.org/officeDocument/2006/relationships/image" Target="../media/image134.png"/><Relationship Id="rId4" Type="http://schemas.openxmlformats.org/officeDocument/2006/relationships/image" Target="../media/image125.png"/><Relationship Id="rId9" Type="http://schemas.openxmlformats.org/officeDocument/2006/relationships/image" Target="../media/image13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7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8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9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1.png"/><Relationship Id="rId5" Type="http://schemas.openxmlformats.org/officeDocument/2006/relationships/image" Target="../media/image139.png"/><Relationship Id="rId4" Type="http://schemas.openxmlformats.org/officeDocument/2006/relationships/image" Target="../media/image136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png"/><Relationship Id="rId3" Type="http://schemas.openxmlformats.org/officeDocument/2006/relationships/image" Target="../media/image140.png"/><Relationship Id="rId7" Type="http://schemas.openxmlformats.org/officeDocument/2006/relationships/image" Target="../media/image139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6.png"/><Relationship Id="rId5" Type="http://schemas.openxmlformats.org/officeDocument/2006/relationships/image" Target="../media/image143.png"/><Relationship Id="rId4" Type="http://schemas.openxmlformats.org/officeDocument/2006/relationships/image" Target="../media/image142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7" Type="http://schemas.openxmlformats.org/officeDocument/2006/relationships/image" Target="../media/image146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5.png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png"/><Relationship Id="rId3" Type="http://schemas.openxmlformats.org/officeDocument/2006/relationships/image" Target="../media/image147.png"/><Relationship Id="rId7" Type="http://schemas.openxmlformats.org/officeDocument/2006/relationships/image" Target="../media/image126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5.png"/><Relationship Id="rId5" Type="http://schemas.openxmlformats.org/officeDocument/2006/relationships/image" Target="../media/image144.png"/><Relationship Id="rId10" Type="http://schemas.openxmlformats.org/officeDocument/2006/relationships/image" Target="../media/image149.png"/><Relationship Id="rId4" Type="http://schemas.openxmlformats.org/officeDocument/2006/relationships/image" Target="../media/image148.png"/><Relationship Id="rId9" Type="http://schemas.openxmlformats.org/officeDocument/2006/relationships/image" Target="../media/image146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1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2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3" Type="http://schemas.openxmlformats.org/officeDocument/2006/relationships/image" Target="../media/image156.png"/><Relationship Id="rId7" Type="http://schemas.openxmlformats.org/officeDocument/2006/relationships/image" Target="../media/image129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9.png"/><Relationship Id="rId11" Type="http://schemas.openxmlformats.org/officeDocument/2006/relationships/image" Target="../media/image150.png"/><Relationship Id="rId5" Type="http://schemas.openxmlformats.org/officeDocument/2006/relationships/image" Target="../media/image158.png"/><Relationship Id="rId10" Type="http://schemas.openxmlformats.org/officeDocument/2006/relationships/image" Target="../media/image162.png"/><Relationship Id="rId4" Type="http://schemas.openxmlformats.org/officeDocument/2006/relationships/image" Target="../media/image157.png"/><Relationship Id="rId9" Type="http://schemas.openxmlformats.org/officeDocument/2006/relationships/image" Target="../media/image161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4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0.png"/><Relationship Id="rId13" Type="http://schemas.openxmlformats.org/officeDocument/2006/relationships/image" Target="../media/image540.png"/><Relationship Id="rId18" Type="http://schemas.openxmlformats.org/officeDocument/2006/relationships/image" Target="../media/image590.png"/><Relationship Id="rId3" Type="http://schemas.openxmlformats.org/officeDocument/2006/relationships/image" Target="../media/image440.png"/><Relationship Id="rId7" Type="http://schemas.openxmlformats.org/officeDocument/2006/relationships/image" Target="../media/image480.png"/><Relationship Id="rId12" Type="http://schemas.openxmlformats.org/officeDocument/2006/relationships/image" Target="../media/image530.png"/><Relationship Id="rId17" Type="http://schemas.openxmlformats.org/officeDocument/2006/relationships/image" Target="../media/image580.png"/><Relationship Id="rId2" Type="http://schemas.openxmlformats.org/officeDocument/2006/relationships/notesSlide" Target="../notesSlides/notesSlide78.xml"/><Relationship Id="rId16" Type="http://schemas.openxmlformats.org/officeDocument/2006/relationships/image" Target="../media/image5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0.png"/><Relationship Id="rId11" Type="http://schemas.openxmlformats.org/officeDocument/2006/relationships/image" Target="../media/image520.png"/><Relationship Id="rId5" Type="http://schemas.openxmlformats.org/officeDocument/2006/relationships/image" Target="../media/image460.png"/><Relationship Id="rId15" Type="http://schemas.openxmlformats.org/officeDocument/2006/relationships/image" Target="../media/image560.png"/><Relationship Id="rId10" Type="http://schemas.openxmlformats.org/officeDocument/2006/relationships/image" Target="../media/image511.png"/><Relationship Id="rId19" Type="http://schemas.openxmlformats.org/officeDocument/2006/relationships/image" Target="../media/image600.png"/><Relationship Id="rId4" Type="http://schemas.openxmlformats.org/officeDocument/2006/relationships/image" Target="../media/image450.png"/><Relationship Id="rId9" Type="http://schemas.openxmlformats.org/officeDocument/2006/relationships/image" Target="../media/image500.png"/><Relationship Id="rId14" Type="http://schemas.openxmlformats.org/officeDocument/2006/relationships/image" Target="../media/image550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0.png"/><Relationship Id="rId13" Type="http://schemas.openxmlformats.org/officeDocument/2006/relationships/image" Target="../media/image540.png"/><Relationship Id="rId18" Type="http://schemas.openxmlformats.org/officeDocument/2006/relationships/image" Target="../media/image590.png"/><Relationship Id="rId3" Type="http://schemas.openxmlformats.org/officeDocument/2006/relationships/image" Target="../media/image611.png"/><Relationship Id="rId7" Type="http://schemas.openxmlformats.org/officeDocument/2006/relationships/image" Target="../media/image480.png"/><Relationship Id="rId12" Type="http://schemas.openxmlformats.org/officeDocument/2006/relationships/image" Target="../media/image530.png"/><Relationship Id="rId17" Type="http://schemas.openxmlformats.org/officeDocument/2006/relationships/image" Target="../media/image580.png"/><Relationship Id="rId2" Type="http://schemas.openxmlformats.org/officeDocument/2006/relationships/notesSlide" Target="../notesSlides/notesSlide79.xml"/><Relationship Id="rId16" Type="http://schemas.openxmlformats.org/officeDocument/2006/relationships/image" Target="../media/image5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0.png"/><Relationship Id="rId11" Type="http://schemas.openxmlformats.org/officeDocument/2006/relationships/image" Target="../media/image520.png"/><Relationship Id="rId5" Type="http://schemas.openxmlformats.org/officeDocument/2006/relationships/image" Target="../media/image460.png"/><Relationship Id="rId15" Type="http://schemas.openxmlformats.org/officeDocument/2006/relationships/image" Target="../media/image560.png"/><Relationship Id="rId10" Type="http://schemas.openxmlformats.org/officeDocument/2006/relationships/image" Target="../media/image511.png"/><Relationship Id="rId19" Type="http://schemas.openxmlformats.org/officeDocument/2006/relationships/image" Target="../media/image600.png"/><Relationship Id="rId4" Type="http://schemas.openxmlformats.org/officeDocument/2006/relationships/image" Target="../media/image620.png"/><Relationship Id="rId9" Type="http://schemas.openxmlformats.org/officeDocument/2006/relationships/image" Target="../media/image500.png"/><Relationship Id="rId14" Type="http://schemas.openxmlformats.org/officeDocument/2006/relationships/image" Target="../media/image55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0.png"/><Relationship Id="rId13" Type="http://schemas.openxmlformats.org/officeDocument/2006/relationships/image" Target="../media/image730.png"/><Relationship Id="rId18" Type="http://schemas.openxmlformats.org/officeDocument/2006/relationships/image" Target="../media/image780.png"/><Relationship Id="rId3" Type="http://schemas.openxmlformats.org/officeDocument/2006/relationships/image" Target="../media/image630.png"/><Relationship Id="rId7" Type="http://schemas.openxmlformats.org/officeDocument/2006/relationships/image" Target="../media/image670.png"/><Relationship Id="rId12" Type="http://schemas.openxmlformats.org/officeDocument/2006/relationships/image" Target="../media/image720.png"/><Relationship Id="rId17" Type="http://schemas.openxmlformats.org/officeDocument/2006/relationships/image" Target="../media/image770.png"/><Relationship Id="rId2" Type="http://schemas.openxmlformats.org/officeDocument/2006/relationships/notesSlide" Target="../notesSlides/notesSlide80.xml"/><Relationship Id="rId16" Type="http://schemas.openxmlformats.org/officeDocument/2006/relationships/image" Target="../media/image7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0.png"/><Relationship Id="rId11" Type="http://schemas.openxmlformats.org/officeDocument/2006/relationships/image" Target="../media/image710.png"/><Relationship Id="rId5" Type="http://schemas.openxmlformats.org/officeDocument/2006/relationships/image" Target="../media/image650.png"/><Relationship Id="rId15" Type="http://schemas.openxmlformats.org/officeDocument/2006/relationships/image" Target="../media/image750.png"/><Relationship Id="rId10" Type="http://schemas.openxmlformats.org/officeDocument/2006/relationships/image" Target="../media/image700.png"/><Relationship Id="rId19" Type="http://schemas.openxmlformats.org/officeDocument/2006/relationships/image" Target="../media/image600.png"/><Relationship Id="rId4" Type="http://schemas.openxmlformats.org/officeDocument/2006/relationships/image" Target="../media/image640.png"/><Relationship Id="rId9" Type="http://schemas.openxmlformats.org/officeDocument/2006/relationships/image" Target="../media/image690.png"/><Relationship Id="rId14" Type="http://schemas.openxmlformats.org/officeDocument/2006/relationships/image" Target="../media/image740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0.png"/><Relationship Id="rId13" Type="http://schemas.openxmlformats.org/officeDocument/2006/relationships/image" Target="../media/image720.png"/><Relationship Id="rId18" Type="http://schemas.openxmlformats.org/officeDocument/2006/relationships/image" Target="../media/image770.png"/><Relationship Id="rId3" Type="http://schemas.openxmlformats.org/officeDocument/2006/relationships/image" Target="../media/image790.png"/><Relationship Id="rId7" Type="http://schemas.openxmlformats.org/officeDocument/2006/relationships/image" Target="../media/image810.png"/><Relationship Id="rId12" Type="http://schemas.openxmlformats.org/officeDocument/2006/relationships/image" Target="../media/image710.png"/><Relationship Id="rId17" Type="http://schemas.openxmlformats.org/officeDocument/2006/relationships/image" Target="../media/image760.png"/><Relationship Id="rId2" Type="http://schemas.openxmlformats.org/officeDocument/2006/relationships/notesSlide" Target="../notesSlides/notesSlide81.xml"/><Relationship Id="rId16" Type="http://schemas.openxmlformats.org/officeDocument/2006/relationships/image" Target="../media/image7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0.png"/><Relationship Id="rId11" Type="http://schemas.openxmlformats.org/officeDocument/2006/relationships/image" Target="../media/image700.png"/><Relationship Id="rId5" Type="http://schemas.openxmlformats.org/officeDocument/2006/relationships/image" Target="../media/image640.png"/><Relationship Id="rId15" Type="http://schemas.openxmlformats.org/officeDocument/2006/relationships/image" Target="../media/image740.png"/><Relationship Id="rId10" Type="http://schemas.openxmlformats.org/officeDocument/2006/relationships/image" Target="../media/image690.png"/><Relationship Id="rId19" Type="http://schemas.openxmlformats.org/officeDocument/2006/relationships/image" Target="../media/image600.png"/><Relationship Id="rId4" Type="http://schemas.openxmlformats.org/officeDocument/2006/relationships/image" Target="../media/image630.png"/><Relationship Id="rId9" Type="http://schemas.openxmlformats.org/officeDocument/2006/relationships/image" Target="../media/image680.png"/><Relationship Id="rId14" Type="http://schemas.openxmlformats.org/officeDocument/2006/relationships/image" Target="../media/image730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0.png"/><Relationship Id="rId13" Type="http://schemas.openxmlformats.org/officeDocument/2006/relationships/image" Target="../media/image720.png"/><Relationship Id="rId18" Type="http://schemas.openxmlformats.org/officeDocument/2006/relationships/image" Target="../media/image770.png"/><Relationship Id="rId3" Type="http://schemas.openxmlformats.org/officeDocument/2006/relationships/image" Target="../media/image790.png"/><Relationship Id="rId7" Type="http://schemas.openxmlformats.org/officeDocument/2006/relationships/image" Target="../media/image810.png"/><Relationship Id="rId12" Type="http://schemas.openxmlformats.org/officeDocument/2006/relationships/image" Target="../media/image710.png"/><Relationship Id="rId17" Type="http://schemas.openxmlformats.org/officeDocument/2006/relationships/image" Target="../media/image760.png"/><Relationship Id="rId2" Type="http://schemas.openxmlformats.org/officeDocument/2006/relationships/notesSlide" Target="../notesSlides/notesSlide82.xml"/><Relationship Id="rId16" Type="http://schemas.openxmlformats.org/officeDocument/2006/relationships/image" Target="../media/image7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0.png"/><Relationship Id="rId11" Type="http://schemas.openxmlformats.org/officeDocument/2006/relationships/image" Target="../media/image700.png"/><Relationship Id="rId5" Type="http://schemas.openxmlformats.org/officeDocument/2006/relationships/image" Target="../media/image640.png"/><Relationship Id="rId15" Type="http://schemas.openxmlformats.org/officeDocument/2006/relationships/image" Target="../media/image740.png"/><Relationship Id="rId10" Type="http://schemas.openxmlformats.org/officeDocument/2006/relationships/image" Target="../media/image690.png"/><Relationship Id="rId19" Type="http://schemas.openxmlformats.org/officeDocument/2006/relationships/image" Target="../media/image600.png"/><Relationship Id="rId4" Type="http://schemas.openxmlformats.org/officeDocument/2006/relationships/image" Target="../media/image630.png"/><Relationship Id="rId9" Type="http://schemas.openxmlformats.org/officeDocument/2006/relationships/image" Target="../media/image680.png"/><Relationship Id="rId14" Type="http://schemas.openxmlformats.org/officeDocument/2006/relationships/image" Target="../media/image730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0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30.png"/><Relationship Id="rId4" Type="http://schemas.openxmlformats.org/officeDocument/2006/relationships/image" Target="../media/image1020.pn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1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13" Type="http://schemas.openxmlformats.org/officeDocument/2006/relationships/image" Target="../media/image109.png"/><Relationship Id="rId18" Type="http://schemas.openxmlformats.org/officeDocument/2006/relationships/image" Target="../media/image114.png"/><Relationship Id="rId3" Type="http://schemas.openxmlformats.org/officeDocument/2006/relationships/image" Target="../media/image165.png"/><Relationship Id="rId7" Type="http://schemas.openxmlformats.org/officeDocument/2006/relationships/image" Target="../media/image101.png"/><Relationship Id="rId12" Type="http://schemas.openxmlformats.org/officeDocument/2006/relationships/image" Target="../media/image108.png"/><Relationship Id="rId17" Type="http://schemas.openxmlformats.org/officeDocument/2006/relationships/image" Target="../media/image113.png"/><Relationship Id="rId2" Type="http://schemas.openxmlformats.org/officeDocument/2006/relationships/notesSlide" Target="../notesSlides/notesSlide91.xml"/><Relationship Id="rId16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11" Type="http://schemas.openxmlformats.org/officeDocument/2006/relationships/image" Target="../media/image105.png"/><Relationship Id="rId5" Type="http://schemas.openxmlformats.org/officeDocument/2006/relationships/image" Target="../media/image99.png"/><Relationship Id="rId15" Type="http://schemas.openxmlformats.org/officeDocument/2006/relationships/image" Target="../media/image111.png"/><Relationship Id="rId10" Type="http://schemas.openxmlformats.org/officeDocument/2006/relationships/image" Target="../media/image104.png"/><Relationship Id="rId19" Type="http://schemas.openxmlformats.org/officeDocument/2006/relationships/image" Target="../media/image167.png"/><Relationship Id="rId4" Type="http://schemas.openxmlformats.org/officeDocument/2006/relationships/image" Target="../media/image166.png"/><Relationship Id="rId9" Type="http://schemas.openxmlformats.org/officeDocument/2006/relationships/image" Target="../media/image103.png"/><Relationship Id="rId14" Type="http://schemas.openxmlformats.org/officeDocument/2006/relationships/image" Target="../media/image110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13" Type="http://schemas.openxmlformats.org/officeDocument/2006/relationships/image" Target="../media/image109.png"/><Relationship Id="rId18" Type="http://schemas.openxmlformats.org/officeDocument/2006/relationships/image" Target="../media/image114.png"/><Relationship Id="rId3" Type="http://schemas.openxmlformats.org/officeDocument/2006/relationships/image" Target="../media/image165.png"/><Relationship Id="rId7" Type="http://schemas.openxmlformats.org/officeDocument/2006/relationships/image" Target="../media/image101.png"/><Relationship Id="rId12" Type="http://schemas.openxmlformats.org/officeDocument/2006/relationships/image" Target="../media/image108.png"/><Relationship Id="rId17" Type="http://schemas.openxmlformats.org/officeDocument/2006/relationships/image" Target="../media/image113.png"/><Relationship Id="rId2" Type="http://schemas.openxmlformats.org/officeDocument/2006/relationships/notesSlide" Target="../notesSlides/notesSlide92.xml"/><Relationship Id="rId16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11" Type="http://schemas.openxmlformats.org/officeDocument/2006/relationships/image" Target="../media/image105.png"/><Relationship Id="rId5" Type="http://schemas.openxmlformats.org/officeDocument/2006/relationships/image" Target="../media/image99.png"/><Relationship Id="rId15" Type="http://schemas.openxmlformats.org/officeDocument/2006/relationships/image" Target="../media/image111.png"/><Relationship Id="rId10" Type="http://schemas.openxmlformats.org/officeDocument/2006/relationships/image" Target="../media/image104.png"/><Relationship Id="rId4" Type="http://schemas.openxmlformats.org/officeDocument/2006/relationships/image" Target="../media/image166.png"/><Relationship Id="rId9" Type="http://schemas.openxmlformats.org/officeDocument/2006/relationships/image" Target="../media/image103.png"/><Relationship Id="rId14" Type="http://schemas.openxmlformats.org/officeDocument/2006/relationships/image" Target="../media/image110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168.png"/><Relationship Id="rId4" Type="http://schemas.openxmlformats.org/officeDocument/2006/relationships/image" Target="../media/image39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169.png"/><Relationship Id="rId4" Type="http://schemas.openxmlformats.org/officeDocument/2006/relationships/image" Target="../media/image39.pn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1.png"/><Relationship Id="rId3" Type="http://schemas.openxmlformats.org/officeDocument/2006/relationships/image" Target="../media/image210.png"/><Relationship Id="rId7" Type="http://schemas.openxmlformats.org/officeDocument/2006/relationships/image" Target="../media/image610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0.png"/><Relationship Id="rId11" Type="http://schemas.openxmlformats.org/officeDocument/2006/relationships/image" Target="../media/image1011.png"/><Relationship Id="rId5" Type="http://schemas.openxmlformats.org/officeDocument/2006/relationships/image" Target="../media/image410.png"/><Relationship Id="rId10" Type="http://schemas.openxmlformats.org/officeDocument/2006/relationships/image" Target="../media/image910.png"/><Relationship Id="rId4" Type="http://schemas.openxmlformats.org/officeDocument/2006/relationships/image" Target="../media/image310.png"/><Relationship Id="rId9" Type="http://schemas.openxmlformats.org/officeDocument/2006/relationships/image" Target="../media/image811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0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70.png"/><Relationship Id="rId4" Type="http://schemas.openxmlformats.org/officeDocument/2006/relationships/image" Target="../media/image105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xmlns="" id="{0E9D95FC-F46E-43C3-8640-2A0FB37552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5273" y="1122363"/>
            <a:ext cx="11793894" cy="2387600"/>
          </a:xfrm>
        </p:spPr>
        <p:txBody>
          <a:bodyPr anchor="ctr"/>
          <a:lstStyle/>
          <a:p>
            <a:pPr>
              <a:lnSpc>
                <a:spcPct val="150000"/>
              </a:lnSpc>
            </a:pPr>
            <a:r>
              <a:rPr lang="de-DE" sz="5400" dirty="0" smtClean="0">
                <a:solidFill>
                  <a:srgbClr val="0150A0"/>
                </a:solidFill>
              </a:rPr>
              <a:t>Wasserstein </a:t>
            </a:r>
            <a:r>
              <a:rPr lang="de-DE" sz="5400" dirty="0" err="1" smtClean="0">
                <a:solidFill>
                  <a:srgbClr val="0150A0"/>
                </a:solidFill>
              </a:rPr>
              <a:t>Weisfeiler</a:t>
            </a:r>
            <a:r>
              <a:rPr lang="de-DE" sz="5400" dirty="0" smtClean="0">
                <a:solidFill>
                  <a:srgbClr val="0150A0"/>
                </a:solidFill>
              </a:rPr>
              <a:t>-Lehman</a:t>
            </a:r>
            <a:br>
              <a:rPr lang="de-DE" sz="5400" dirty="0" smtClean="0">
                <a:solidFill>
                  <a:srgbClr val="0150A0"/>
                </a:solidFill>
              </a:rPr>
            </a:br>
            <a:r>
              <a:rPr lang="de-DE" sz="5400" dirty="0" smtClean="0">
                <a:solidFill>
                  <a:srgbClr val="0150A0"/>
                </a:solidFill>
              </a:rPr>
              <a:t>Graph Kernels</a:t>
            </a:r>
            <a:br>
              <a:rPr lang="de-DE" sz="5400" dirty="0" smtClean="0">
                <a:solidFill>
                  <a:srgbClr val="0150A0"/>
                </a:solidFill>
              </a:rPr>
            </a:br>
            <a:r>
              <a:rPr lang="de-DE" sz="1800" dirty="0" smtClean="0">
                <a:solidFill>
                  <a:srgbClr val="0150A0"/>
                </a:solidFill>
              </a:rPr>
              <a:t>Matteo </a:t>
            </a:r>
            <a:r>
              <a:rPr lang="de-DE" sz="1800" dirty="0" err="1" smtClean="0">
                <a:solidFill>
                  <a:srgbClr val="0150A0"/>
                </a:solidFill>
              </a:rPr>
              <a:t>Togninalli</a:t>
            </a:r>
            <a:r>
              <a:rPr lang="de-DE" sz="1800" dirty="0" smtClean="0">
                <a:solidFill>
                  <a:srgbClr val="0150A0"/>
                </a:solidFill>
              </a:rPr>
              <a:t>, Felipe </a:t>
            </a:r>
            <a:r>
              <a:rPr lang="de-DE" sz="1800" dirty="0" err="1" smtClean="0">
                <a:solidFill>
                  <a:srgbClr val="0150A0"/>
                </a:solidFill>
              </a:rPr>
              <a:t>Llinares</a:t>
            </a:r>
            <a:r>
              <a:rPr lang="de-DE" sz="1800" dirty="0" smtClean="0">
                <a:solidFill>
                  <a:srgbClr val="0150A0"/>
                </a:solidFill>
              </a:rPr>
              <a:t>-López, Elisabetta </a:t>
            </a:r>
            <a:r>
              <a:rPr lang="de-DE" sz="1800" dirty="0" err="1" smtClean="0">
                <a:solidFill>
                  <a:srgbClr val="0150A0"/>
                </a:solidFill>
              </a:rPr>
              <a:t>Ghisu</a:t>
            </a:r>
            <a:r>
              <a:rPr lang="de-DE" sz="1800" dirty="0" smtClean="0">
                <a:solidFill>
                  <a:srgbClr val="0150A0"/>
                </a:solidFill>
              </a:rPr>
              <a:t>, Bastian Rieck, Karsten </a:t>
            </a:r>
            <a:r>
              <a:rPr lang="de-DE" sz="1800" dirty="0" err="1" smtClean="0">
                <a:solidFill>
                  <a:srgbClr val="0150A0"/>
                </a:solidFill>
              </a:rPr>
              <a:t>Borgwardt</a:t>
            </a:r>
            <a:r>
              <a:rPr lang="de-DE" sz="1800" dirty="0" smtClean="0">
                <a:solidFill>
                  <a:srgbClr val="0150A0"/>
                </a:solidFill>
              </a:rPr>
              <a:t> – ETH ZURICH</a:t>
            </a:r>
            <a:endParaRPr lang="de-DE" sz="3600" dirty="0"/>
          </a:p>
        </p:txBody>
      </p:sp>
      <p:sp>
        <p:nvSpPr>
          <p:cNvPr id="5" name="Untertitel 4">
            <a:extLst>
              <a:ext uri="{FF2B5EF4-FFF2-40B4-BE49-F238E27FC236}">
                <a16:creationId xmlns:a16="http://schemas.microsoft.com/office/drawing/2014/main" xmlns="" id="{520188BF-8C14-49FA-BA47-581432E774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58460"/>
            <a:ext cx="9144000" cy="1912354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de-DE" dirty="0">
                <a:solidFill>
                  <a:srgbClr val="939185"/>
                </a:solidFill>
              </a:rPr>
              <a:t>Fabrice </a:t>
            </a:r>
            <a:r>
              <a:rPr lang="de-DE" dirty="0" smtClean="0">
                <a:solidFill>
                  <a:srgbClr val="939185"/>
                </a:solidFill>
              </a:rPr>
              <a:t>Beaumont</a:t>
            </a:r>
            <a:br>
              <a:rPr lang="de-DE" dirty="0" smtClean="0">
                <a:solidFill>
                  <a:srgbClr val="939185"/>
                </a:solidFill>
              </a:rPr>
            </a:br>
            <a:r>
              <a:rPr lang="de-DE" dirty="0" smtClean="0">
                <a:solidFill>
                  <a:srgbClr val="939185"/>
                </a:solidFill>
              </a:rPr>
              <a:t>Rheinische </a:t>
            </a:r>
            <a:r>
              <a:rPr lang="de-DE" dirty="0">
                <a:solidFill>
                  <a:srgbClr val="939185"/>
                </a:solidFill>
              </a:rPr>
              <a:t>Friedrich-Wilhelms-Universität Bonn</a:t>
            </a:r>
          </a:p>
          <a:p>
            <a:pPr>
              <a:lnSpc>
                <a:spcPct val="150000"/>
              </a:lnSpc>
            </a:pPr>
            <a:r>
              <a:rPr lang="de-DE" dirty="0" smtClean="0">
                <a:solidFill>
                  <a:srgbClr val="939185"/>
                </a:solidFill>
              </a:rPr>
              <a:t>01.07.2020</a:t>
            </a:r>
            <a:endParaRPr lang="de-DE" dirty="0">
              <a:solidFill>
                <a:srgbClr val="93918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4449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xmlns="" id="{9DEBA436-23C2-4070-B671-ADB9D990FD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de-DE" sz="2400" dirty="0" smtClean="0"/>
              <a:t>Transform </a:t>
            </a:r>
            <a:r>
              <a:rPr lang="de-DE" sz="2400" dirty="0" err="1" smtClean="0"/>
              <a:t>each</a:t>
            </a:r>
            <a:r>
              <a:rPr lang="de-DE" sz="2400" dirty="0" smtClean="0"/>
              <a:t> </a:t>
            </a:r>
            <a:r>
              <a:rPr lang="de-DE" sz="2400" dirty="0" err="1" smtClean="0"/>
              <a:t>graph</a:t>
            </a:r>
            <a:r>
              <a:rPr lang="de-DE" sz="2400" dirty="0" smtClean="0"/>
              <a:t> </a:t>
            </a:r>
            <a:r>
              <a:rPr lang="de-DE" sz="2400" dirty="0" err="1" smtClean="0"/>
              <a:t>into</a:t>
            </a:r>
            <a:r>
              <a:rPr lang="de-DE" sz="2400" dirty="0" smtClean="0"/>
              <a:t> a </a:t>
            </a:r>
            <a:r>
              <a:rPr lang="de-DE" sz="2400" dirty="0" err="1" smtClean="0"/>
              <a:t>set</a:t>
            </a:r>
            <a:r>
              <a:rPr lang="de-DE" sz="2400" dirty="0" smtClean="0"/>
              <a:t> </a:t>
            </a:r>
            <a:r>
              <a:rPr lang="de-DE" sz="2400" dirty="0" err="1" smtClean="0"/>
              <a:t>of</a:t>
            </a:r>
            <a:r>
              <a:rPr lang="de-DE" sz="2400" dirty="0" smtClean="0"/>
              <a:t> </a:t>
            </a:r>
            <a:r>
              <a:rPr lang="de-DE" sz="2400" dirty="0" err="1" smtClean="0"/>
              <a:t>node</a:t>
            </a:r>
            <a:r>
              <a:rPr lang="de-DE" sz="2400" dirty="0" smtClean="0"/>
              <a:t> </a:t>
            </a:r>
            <a:r>
              <a:rPr lang="de-DE" sz="2400" dirty="0" err="1" smtClean="0"/>
              <a:t>embeddings</a:t>
            </a:r>
            <a:r>
              <a:rPr lang="de-DE" sz="2400" b="1" dirty="0" smtClean="0"/>
              <a:t/>
            </a:r>
            <a:br>
              <a:rPr lang="de-DE" sz="2400" b="1" dirty="0" smtClean="0"/>
            </a:br>
            <a:r>
              <a:rPr lang="de-DE" sz="2400" b="1" dirty="0" err="1" smtClean="0">
                <a:solidFill>
                  <a:srgbClr val="0150A0"/>
                </a:solidFill>
              </a:rPr>
              <a:t>Weisfeiler</a:t>
            </a:r>
            <a:r>
              <a:rPr lang="de-DE" sz="2400" b="1" dirty="0" smtClean="0">
                <a:solidFill>
                  <a:srgbClr val="0150A0"/>
                </a:solidFill>
              </a:rPr>
              <a:t>-Lehman </a:t>
            </a:r>
            <a:r>
              <a:rPr lang="de-DE" sz="2400" b="1" dirty="0" err="1" smtClean="0">
                <a:solidFill>
                  <a:srgbClr val="0150A0"/>
                </a:solidFill>
              </a:rPr>
              <a:t>node</a:t>
            </a:r>
            <a:r>
              <a:rPr lang="de-DE" sz="2400" b="1" dirty="0" smtClean="0">
                <a:solidFill>
                  <a:srgbClr val="0150A0"/>
                </a:solidFill>
              </a:rPr>
              <a:t> </a:t>
            </a:r>
            <a:r>
              <a:rPr lang="de-DE" sz="2400" b="1" dirty="0" err="1" smtClean="0">
                <a:solidFill>
                  <a:srgbClr val="0150A0"/>
                </a:solidFill>
              </a:rPr>
              <a:t>embedding</a:t>
            </a:r>
            <a:r>
              <a:rPr lang="de-DE" sz="2400" b="1" dirty="0" smtClean="0">
                <a:solidFill>
                  <a:srgbClr val="0150A0"/>
                </a:solidFill>
              </a:rPr>
              <a:t> </a:t>
            </a:r>
            <a:r>
              <a:rPr lang="de-DE" sz="2400" b="1" dirty="0" err="1" smtClean="0">
                <a:solidFill>
                  <a:srgbClr val="0150A0"/>
                </a:solidFill>
              </a:rPr>
              <a:t>scheme</a:t>
            </a:r>
            <a:endParaRPr lang="de-DE" sz="2400" b="1" dirty="0" smtClean="0">
              <a:solidFill>
                <a:srgbClr val="0150A0"/>
              </a:solidFill>
            </a:endParaRPr>
          </a:p>
          <a:p>
            <a:pPr marL="857250" lvl="1" indent="-514350">
              <a:buFont typeface="+mj-lt"/>
              <a:buAutoNum type="arabicPeriod"/>
            </a:pPr>
            <a:r>
              <a:rPr lang="de-DE" sz="1800" dirty="0" err="1" smtClean="0"/>
              <a:t>Idea</a:t>
            </a:r>
            <a:r>
              <a:rPr lang="de-DE" sz="1800" dirty="0" smtClean="0"/>
              <a:t> / </a:t>
            </a:r>
            <a:r>
              <a:rPr lang="de-DE" sz="1800" dirty="0" err="1" smtClean="0"/>
              <a:t>example</a:t>
            </a:r>
            <a:endParaRPr lang="de-DE" sz="1800" dirty="0" smtClean="0"/>
          </a:p>
          <a:p>
            <a:pPr marL="857250" lvl="1" indent="-514350">
              <a:buFont typeface="+mj-lt"/>
              <a:buAutoNum type="arabicPeriod"/>
            </a:pPr>
            <a:r>
              <a:rPr lang="de-DE" sz="1800" dirty="0" err="1" smtClean="0"/>
              <a:t>Theory</a:t>
            </a:r>
            <a:endParaRPr lang="de-DE" sz="1800" dirty="0" smtClean="0"/>
          </a:p>
          <a:p>
            <a:pPr marL="857250" lvl="1" indent="-514350">
              <a:buFont typeface="+mj-lt"/>
              <a:buAutoNum type="arabicPeriod"/>
            </a:pPr>
            <a:r>
              <a:rPr lang="de-DE" sz="1800" dirty="0" err="1" smtClean="0"/>
              <a:t>Example</a:t>
            </a:r>
            <a:endParaRPr lang="de-DE" sz="1800" dirty="0" smtClean="0"/>
          </a:p>
          <a:p>
            <a:pPr marL="514350" indent="-514350">
              <a:buFont typeface="+mj-lt"/>
              <a:buAutoNum type="arabicPeriod"/>
            </a:pPr>
            <a:r>
              <a:rPr lang="de-DE" sz="2400" dirty="0" err="1" smtClean="0"/>
              <a:t>Measure</a:t>
            </a:r>
            <a:r>
              <a:rPr lang="de-DE" sz="2400" dirty="0" smtClean="0"/>
              <a:t> </a:t>
            </a:r>
            <a:r>
              <a:rPr lang="de-DE" sz="2400" dirty="0" err="1" smtClean="0"/>
              <a:t>the</a:t>
            </a:r>
            <a:r>
              <a:rPr lang="de-DE" sz="2400" dirty="0" smtClean="0"/>
              <a:t> </a:t>
            </a:r>
            <a:r>
              <a:rPr lang="de-DE" sz="2400" b="1" dirty="0" smtClean="0">
                <a:solidFill>
                  <a:srgbClr val="0150A0"/>
                </a:solidFill>
              </a:rPr>
              <a:t>Wasserstein </a:t>
            </a:r>
            <a:r>
              <a:rPr lang="de-DE" sz="2400" b="1" dirty="0" err="1" smtClean="0">
                <a:solidFill>
                  <a:srgbClr val="0150A0"/>
                </a:solidFill>
              </a:rPr>
              <a:t>distance</a:t>
            </a:r>
            <a:r>
              <a:rPr lang="de-DE" sz="2400" dirty="0" smtClean="0"/>
              <a:t> </a:t>
            </a:r>
            <a:r>
              <a:rPr lang="de-DE" sz="2400" dirty="0" err="1" smtClean="0"/>
              <a:t>between</a:t>
            </a:r>
            <a:r>
              <a:rPr lang="de-DE" sz="2400" dirty="0" smtClean="0"/>
              <a:t> </a:t>
            </a:r>
            <a:r>
              <a:rPr lang="de-DE" sz="2400" dirty="0" err="1" smtClean="0"/>
              <a:t>each</a:t>
            </a:r>
            <a:r>
              <a:rPr lang="de-DE" sz="2400" dirty="0" smtClean="0"/>
              <a:t> pair </a:t>
            </a:r>
            <a:r>
              <a:rPr lang="de-DE" sz="2400" dirty="0" err="1" smtClean="0"/>
              <a:t>of</a:t>
            </a:r>
            <a:r>
              <a:rPr lang="de-DE" sz="2400" dirty="0" smtClean="0"/>
              <a:t> </a:t>
            </a:r>
            <a:r>
              <a:rPr lang="de-DE" sz="2400" dirty="0" err="1" smtClean="0"/>
              <a:t>graphs</a:t>
            </a:r>
            <a:endParaRPr lang="de-DE" sz="2400" dirty="0" smtClean="0"/>
          </a:p>
          <a:p>
            <a:pPr marL="857250" lvl="1" indent="-514350">
              <a:buFont typeface="+mj-lt"/>
              <a:buAutoNum type="arabicPeriod"/>
            </a:pPr>
            <a:r>
              <a:rPr lang="de-DE" sz="2000" dirty="0" smtClean="0"/>
              <a:t>Transportation plan</a:t>
            </a:r>
          </a:p>
          <a:p>
            <a:pPr marL="857250" lvl="1" indent="-514350">
              <a:buFont typeface="+mj-lt"/>
              <a:buAutoNum type="arabicPeriod"/>
            </a:pPr>
            <a:r>
              <a:rPr lang="de-DE" sz="2000" dirty="0" err="1" smtClean="0"/>
              <a:t>Distance</a:t>
            </a:r>
            <a:r>
              <a:rPr lang="de-DE" sz="2000" dirty="0" smtClean="0"/>
              <a:t> </a:t>
            </a:r>
            <a:r>
              <a:rPr lang="de-DE" sz="2000" dirty="0" err="1" smtClean="0"/>
              <a:t>measure</a:t>
            </a:r>
            <a:endParaRPr lang="de-DE" sz="2000" dirty="0" smtClean="0"/>
          </a:p>
          <a:p>
            <a:pPr marL="857250" lvl="1" indent="-514350">
              <a:buFont typeface="+mj-lt"/>
              <a:buAutoNum type="arabicPeriod"/>
            </a:pPr>
            <a:r>
              <a:rPr lang="de-DE" sz="2000" dirty="0" smtClean="0"/>
              <a:t>Wasserstein </a:t>
            </a:r>
            <a:r>
              <a:rPr lang="de-DE" sz="2000" dirty="0" err="1" smtClean="0"/>
              <a:t>distance</a:t>
            </a:r>
            <a:r>
              <a:rPr lang="de-DE" sz="2000" dirty="0" smtClean="0"/>
              <a:t> </a:t>
            </a:r>
          </a:p>
          <a:p>
            <a:pPr marL="514350" indent="-514350">
              <a:buFont typeface="+mj-lt"/>
              <a:buAutoNum type="arabicPeriod"/>
            </a:pPr>
            <a:r>
              <a:rPr lang="de-DE" sz="2400" dirty="0" smtClean="0"/>
              <a:t>Wasserstein </a:t>
            </a:r>
            <a:r>
              <a:rPr lang="de-DE" sz="2400" dirty="0" err="1" smtClean="0"/>
              <a:t>Weisfeiler</a:t>
            </a:r>
            <a:r>
              <a:rPr lang="de-DE" sz="2400" dirty="0" smtClean="0"/>
              <a:t>-Lehman </a:t>
            </a:r>
            <a:r>
              <a:rPr lang="de-DE" sz="2400" b="1" dirty="0" err="1" smtClean="0">
                <a:solidFill>
                  <a:srgbClr val="0150A0"/>
                </a:solidFill>
              </a:rPr>
              <a:t>kernel</a:t>
            </a:r>
            <a:r>
              <a:rPr lang="de-DE" sz="2400" b="1" dirty="0" smtClean="0">
                <a:solidFill>
                  <a:srgbClr val="0150A0"/>
                </a:solidFill>
              </a:rPr>
              <a:t> </a:t>
            </a:r>
            <a:r>
              <a:rPr lang="de-DE" sz="2400" b="1" dirty="0" err="1" smtClean="0">
                <a:solidFill>
                  <a:srgbClr val="0150A0"/>
                </a:solidFill>
              </a:rPr>
              <a:t>definition</a:t>
            </a:r>
            <a:endParaRPr lang="de-DE" sz="2400" b="1" dirty="0" smtClean="0">
              <a:solidFill>
                <a:srgbClr val="0150A0"/>
              </a:solidFill>
            </a:endParaRPr>
          </a:p>
          <a:p>
            <a:pPr marL="0" indent="0">
              <a:buNone/>
            </a:pPr>
            <a:r>
              <a:rPr lang="de-DE" sz="1800" dirty="0" smtClean="0"/>
              <a:t/>
            </a:r>
            <a:br>
              <a:rPr lang="de-DE" sz="1800" dirty="0" smtClean="0"/>
            </a:br>
            <a:r>
              <a:rPr lang="de-DE" sz="1800" dirty="0" smtClean="0"/>
              <a:t>(</a:t>
            </a:r>
            <a:r>
              <a:rPr lang="de-DE" sz="1800" dirty="0" err="1" smtClean="0"/>
              <a:t>Differentiate</a:t>
            </a:r>
            <a:r>
              <a:rPr lang="de-DE" sz="1800" dirty="0" smtClean="0"/>
              <a:t> </a:t>
            </a:r>
            <a:r>
              <a:rPr lang="de-DE" sz="1800" dirty="0" err="1" smtClean="0"/>
              <a:t>between</a:t>
            </a:r>
            <a:r>
              <a:rPr lang="de-DE" sz="1800" dirty="0" smtClean="0"/>
              <a:t> a finite </a:t>
            </a:r>
            <a:r>
              <a:rPr lang="de-DE" sz="1800" dirty="0" err="1" smtClean="0"/>
              <a:t>set</a:t>
            </a:r>
            <a:r>
              <a:rPr lang="de-DE" sz="1800" dirty="0" smtClean="0"/>
              <a:t> </a:t>
            </a:r>
            <a:r>
              <a:rPr lang="de-DE" sz="1800" dirty="0" err="1" smtClean="0"/>
              <a:t>of</a:t>
            </a:r>
            <a:r>
              <a:rPr lang="de-DE" sz="1800" dirty="0" smtClean="0"/>
              <a:t> </a:t>
            </a:r>
            <a:r>
              <a:rPr lang="de-DE" sz="1800" b="1" dirty="0" err="1" smtClean="0"/>
              <a:t>discrete</a:t>
            </a:r>
            <a:r>
              <a:rPr lang="de-DE" sz="1800" b="1" dirty="0" smtClean="0"/>
              <a:t> </a:t>
            </a:r>
            <a:r>
              <a:rPr lang="de-DE" sz="1800" dirty="0" err="1" smtClean="0"/>
              <a:t>node</a:t>
            </a:r>
            <a:r>
              <a:rPr lang="de-DE" sz="1800" dirty="0" smtClean="0"/>
              <a:t> </a:t>
            </a:r>
            <a:r>
              <a:rPr lang="de-DE" sz="1800" dirty="0" err="1" smtClean="0"/>
              <a:t>labels</a:t>
            </a:r>
            <a:r>
              <a:rPr lang="de-DE" sz="1800" dirty="0" smtClean="0"/>
              <a:t> </a:t>
            </a:r>
            <a:r>
              <a:rPr lang="de-DE" sz="1800" dirty="0" err="1" smtClean="0"/>
              <a:t>and</a:t>
            </a:r>
            <a:r>
              <a:rPr lang="de-DE" sz="1800" dirty="0" smtClean="0"/>
              <a:t> </a:t>
            </a:r>
            <a:r>
              <a:rPr lang="de-DE" sz="1800" b="1" dirty="0" err="1" smtClean="0"/>
              <a:t>continuously</a:t>
            </a:r>
            <a:r>
              <a:rPr lang="de-DE" sz="1800" dirty="0" smtClean="0"/>
              <a:t> </a:t>
            </a:r>
            <a:r>
              <a:rPr lang="de-DE" sz="1800" dirty="0" err="1" smtClean="0"/>
              <a:t>valued</a:t>
            </a:r>
            <a:r>
              <a:rPr lang="de-DE" sz="1800" dirty="0" smtClean="0"/>
              <a:t> </a:t>
            </a:r>
            <a:r>
              <a:rPr lang="de-DE" sz="1800" dirty="0" err="1" smtClean="0"/>
              <a:t>node</a:t>
            </a:r>
            <a:r>
              <a:rPr lang="de-DE" sz="1800" dirty="0" smtClean="0"/>
              <a:t> </a:t>
            </a:r>
            <a:r>
              <a:rPr lang="de-DE" sz="1800" dirty="0" err="1" smtClean="0"/>
              <a:t>labels</a:t>
            </a:r>
            <a:r>
              <a:rPr lang="de-DE" sz="1800" dirty="0" smtClean="0"/>
              <a:t>)</a:t>
            </a:r>
            <a:endParaRPr lang="de-DE" sz="1800" dirty="0" smtClean="0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0660" y="1768725"/>
            <a:ext cx="1986853" cy="1405406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2B3039ED-CBD4-4DB0-AD4F-1CBB73A0DB3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de-DE" dirty="0" err="1" smtClean="0"/>
              <a:t>Method</a:t>
            </a:r>
            <a:r>
              <a:rPr lang="de-DE" dirty="0" smtClean="0"/>
              <a:t> </a:t>
            </a:r>
            <a:r>
              <a:rPr lang="de-DE" dirty="0" err="1" smtClean="0"/>
              <a:t>Overview</a:t>
            </a:r>
            <a:endParaRPr lang="de-DE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82225" y="1243940"/>
            <a:ext cx="1834961" cy="943601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05950" y="3497051"/>
            <a:ext cx="2662892" cy="1931632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38906" y="5184830"/>
            <a:ext cx="2152819" cy="711112"/>
          </a:xfrm>
          <a:prstGeom prst="rect">
            <a:avLst/>
          </a:prstGeom>
        </p:spPr>
      </p:pic>
      <p:sp>
        <p:nvSpPr>
          <p:cNvPr id="11" name="Fußzeilenplatzhalter 4">
            <a:extLst>
              <a:ext uri="{FF2B5EF4-FFF2-40B4-BE49-F238E27FC236}">
                <a16:creationId xmlns:a16="http://schemas.microsoft.com/office/drawing/2014/main" xmlns="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2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26</a:t>
            </a:r>
          </a:p>
        </p:txBody>
      </p:sp>
    </p:spTree>
    <p:extLst>
      <p:ext uri="{BB962C8B-B14F-4D97-AF65-F5344CB8AC3E}">
        <p14:creationId xmlns:p14="http://schemas.microsoft.com/office/powerpoint/2010/main" val="1490305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ruppieren 55"/>
          <p:cNvGrpSpPr/>
          <p:nvPr/>
        </p:nvGrpSpPr>
        <p:grpSpPr>
          <a:xfrm>
            <a:off x="3309126" y="1909460"/>
            <a:ext cx="5573748" cy="2966055"/>
            <a:chOff x="2836566" y="301882"/>
            <a:chExt cx="5573748" cy="2966055"/>
          </a:xfrm>
        </p:grpSpPr>
        <p:grpSp>
          <p:nvGrpSpPr>
            <p:cNvPr id="57" name="Gruppieren 56"/>
            <p:cNvGrpSpPr/>
            <p:nvPr/>
          </p:nvGrpSpPr>
          <p:grpSpPr>
            <a:xfrm>
              <a:off x="2836566" y="301882"/>
              <a:ext cx="5573748" cy="2966055"/>
              <a:chOff x="2207916" y="1616332"/>
              <a:chExt cx="5573748" cy="296605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0" name="Ellipse 59"/>
                  <p:cNvSpPr>
                    <a:spLocks/>
                  </p:cNvSpPr>
                  <p:nvPr/>
                </p:nvSpPr>
                <p:spPr>
                  <a:xfrm>
                    <a:off x="2207916" y="1630993"/>
                    <a:ext cx="1044000" cy="72000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3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oMath>
                      </m:oMathPara>
                    </a14:m>
                    <a:endParaRPr lang="de-DE" sz="3600" dirty="0" smtClean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0" name="Ellipse 59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07916" y="1630993"/>
                    <a:ext cx="1044000" cy="720000"/>
                  </a:xfrm>
                  <a:prstGeom prst="ellipse">
                    <a:avLst/>
                  </a:prstGeom>
                  <a:blipFill rotWithShape="0">
                    <a:blip r:embed="rId3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61" name="Gerader Verbinder 60"/>
              <p:cNvCxnSpPr>
                <a:cxnSpLocks/>
                <a:stCxn id="60" idx="6"/>
                <a:endCxn id="62" idx="2"/>
              </p:cNvCxnSpPr>
              <p:nvPr/>
            </p:nvCxnSpPr>
            <p:spPr>
              <a:xfrm>
                <a:off x="3251916" y="1990993"/>
                <a:ext cx="1220874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2" name="Ellipse 61"/>
                  <p:cNvSpPr>
                    <a:spLocks/>
                  </p:cNvSpPr>
                  <p:nvPr/>
                </p:nvSpPr>
                <p:spPr>
                  <a:xfrm>
                    <a:off x="4472790" y="1630993"/>
                    <a:ext cx="1044000" cy="72000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oMath>
                      </m:oMathPara>
                    </a14:m>
                    <a:endParaRPr lang="de-DE" sz="3600" dirty="0" smtClean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2" name="Ellipse 6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72790" y="1630993"/>
                    <a:ext cx="1044000" cy="720000"/>
                  </a:xfrm>
                  <a:prstGeom prst="ellipse">
                    <a:avLst/>
                  </a:prstGeom>
                  <a:blipFill rotWithShape="0">
                    <a:blip r:embed="rId4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3" name="Ellipse 62"/>
                  <p:cNvSpPr>
                    <a:spLocks/>
                  </p:cNvSpPr>
                  <p:nvPr/>
                </p:nvSpPr>
                <p:spPr>
                  <a:xfrm>
                    <a:off x="6737664" y="1616332"/>
                    <a:ext cx="1044000" cy="72000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oMath>
                      </m:oMathPara>
                    </a14:m>
                    <a:endParaRPr lang="de-DE" sz="3600" dirty="0" smtClean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3" name="Ellipse 62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37664" y="1616332"/>
                    <a:ext cx="1044000" cy="720000"/>
                  </a:xfrm>
                  <a:prstGeom prst="ellipse">
                    <a:avLst/>
                  </a:prstGeom>
                  <a:blipFill rotWithShape="0">
                    <a:blip r:embed="rId5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4" name="Ellipse 63"/>
                  <p:cNvSpPr>
                    <a:spLocks/>
                  </p:cNvSpPr>
                  <p:nvPr/>
                </p:nvSpPr>
                <p:spPr>
                  <a:xfrm>
                    <a:off x="6737664" y="2746690"/>
                    <a:ext cx="1044000" cy="72000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oMath>
                      </m:oMathPara>
                    </a14:m>
                    <a:endParaRPr lang="de-DE" sz="3600" dirty="0" smtClean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4" name="Ellipse 63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37664" y="2746690"/>
                    <a:ext cx="1044000" cy="720000"/>
                  </a:xfrm>
                  <a:prstGeom prst="ellipse">
                    <a:avLst/>
                  </a:prstGeom>
                  <a:blipFill rotWithShape="0">
                    <a:blip r:embed="rId6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5" name="Ellipse 64"/>
                  <p:cNvSpPr>
                    <a:spLocks/>
                  </p:cNvSpPr>
                  <p:nvPr/>
                </p:nvSpPr>
                <p:spPr>
                  <a:xfrm>
                    <a:off x="2207916" y="2746690"/>
                    <a:ext cx="1044000" cy="72000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3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oMath>
                      </m:oMathPara>
                    </a14:m>
                    <a:endParaRPr lang="de-DE" sz="3600" dirty="0" smtClean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5" name="Ellipse 64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07916" y="2746690"/>
                    <a:ext cx="1044000" cy="720000"/>
                  </a:xfrm>
                  <a:prstGeom prst="ellipse">
                    <a:avLst/>
                  </a:prstGeom>
                  <a:blipFill rotWithShape="0">
                    <a:blip r:embed="rId7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6" name="Ellipse 65"/>
                  <p:cNvSpPr>
                    <a:spLocks/>
                  </p:cNvSpPr>
                  <p:nvPr/>
                </p:nvSpPr>
                <p:spPr>
                  <a:xfrm>
                    <a:off x="2207916" y="3862387"/>
                    <a:ext cx="1044000" cy="72000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3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oMath>
                      </m:oMathPara>
                    </a14:m>
                    <a:endParaRPr lang="de-DE" sz="3600" dirty="0" smtClean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6" name="Ellipse 65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07916" y="3862387"/>
                    <a:ext cx="1044000" cy="720000"/>
                  </a:xfrm>
                  <a:prstGeom prst="ellipse">
                    <a:avLst/>
                  </a:prstGeom>
                  <a:blipFill rotWithShape="0">
                    <a:blip r:embed="rId8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7" name="Ellipse 66"/>
                  <p:cNvSpPr>
                    <a:spLocks/>
                  </p:cNvSpPr>
                  <p:nvPr/>
                </p:nvSpPr>
                <p:spPr>
                  <a:xfrm>
                    <a:off x="4472790" y="3862387"/>
                    <a:ext cx="1044000" cy="72000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de-DE" sz="36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</m:oMath>
                      </m:oMathPara>
                    </a14:m>
                    <a:endParaRPr lang="de-DE" sz="3600" dirty="0" smtClean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7" name="Ellipse 66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72790" y="3862387"/>
                    <a:ext cx="1044000" cy="720000"/>
                  </a:xfrm>
                  <a:prstGeom prst="ellipse">
                    <a:avLst/>
                  </a:prstGeom>
                  <a:blipFill rotWithShape="0">
                    <a:blip r:embed="rId9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68" name="Gerader Verbinder 67"/>
              <p:cNvCxnSpPr>
                <a:cxnSpLocks/>
                <a:stCxn id="60" idx="4"/>
                <a:endCxn id="65" idx="0"/>
              </p:cNvCxnSpPr>
              <p:nvPr/>
            </p:nvCxnSpPr>
            <p:spPr>
              <a:xfrm>
                <a:off x="2729916" y="2350993"/>
                <a:ext cx="0" cy="39569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Gerader Verbinder 68"/>
              <p:cNvCxnSpPr>
                <a:cxnSpLocks/>
                <a:stCxn id="65" idx="4"/>
                <a:endCxn id="66" idx="0"/>
              </p:cNvCxnSpPr>
              <p:nvPr/>
            </p:nvCxnSpPr>
            <p:spPr>
              <a:xfrm>
                <a:off x="2729916" y="3466690"/>
                <a:ext cx="0" cy="39569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Gerader Verbinder 69"/>
              <p:cNvCxnSpPr>
                <a:cxnSpLocks/>
                <a:stCxn id="66" idx="6"/>
                <a:endCxn id="67" idx="2"/>
              </p:cNvCxnSpPr>
              <p:nvPr/>
            </p:nvCxnSpPr>
            <p:spPr>
              <a:xfrm>
                <a:off x="3251916" y="4222387"/>
                <a:ext cx="1220874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Gerader Verbinder 70"/>
              <p:cNvCxnSpPr>
                <a:cxnSpLocks/>
                <a:stCxn id="63" idx="2"/>
                <a:endCxn id="62" idx="6"/>
              </p:cNvCxnSpPr>
              <p:nvPr/>
            </p:nvCxnSpPr>
            <p:spPr>
              <a:xfrm flipH="1">
                <a:off x="5516790" y="1976332"/>
                <a:ext cx="1220874" cy="14661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Gerader Verbinder 71"/>
              <p:cNvCxnSpPr>
                <a:cxnSpLocks/>
                <a:stCxn id="64" idx="0"/>
                <a:endCxn id="63" idx="4"/>
              </p:cNvCxnSpPr>
              <p:nvPr/>
            </p:nvCxnSpPr>
            <p:spPr>
              <a:xfrm flipV="1">
                <a:off x="7259664" y="2336332"/>
                <a:ext cx="0" cy="41035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8" name="Gerader Verbinder 57"/>
            <p:cNvCxnSpPr>
              <a:cxnSpLocks/>
              <a:stCxn id="65" idx="7"/>
              <a:endCxn id="62" idx="3"/>
            </p:cNvCxnSpPr>
            <p:nvPr/>
          </p:nvCxnSpPr>
          <p:spPr>
            <a:xfrm flipV="1">
              <a:off x="3727676" y="931101"/>
              <a:ext cx="1526654" cy="60658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Gerader Verbinder 58"/>
            <p:cNvCxnSpPr>
              <a:cxnSpLocks/>
              <a:stCxn id="64" idx="1"/>
              <a:endCxn id="62" idx="5"/>
            </p:cNvCxnSpPr>
            <p:nvPr/>
          </p:nvCxnSpPr>
          <p:spPr>
            <a:xfrm flipH="1" flipV="1">
              <a:off x="5992550" y="931101"/>
              <a:ext cx="1526654" cy="60658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2B3039ED-CBD4-4DB0-AD4F-1CBB73A0DB3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de-DE" dirty="0"/>
              <a:t>1.1 </a:t>
            </a:r>
            <a:r>
              <a:rPr lang="de-DE" dirty="0" err="1"/>
              <a:t>Weisfeiler</a:t>
            </a:r>
            <a:r>
              <a:rPr lang="de-DE" dirty="0"/>
              <a:t>-Lehman </a:t>
            </a:r>
            <a:r>
              <a:rPr lang="de-DE" dirty="0" err="1"/>
              <a:t>node</a:t>
            </a:r>
            <a:r>
              <a:rPr lang="de-DE" dirty="0"/>
              <a:t> </a:t>
            </a:r>
            <a:r>
              <a:rPr lang="de-DE" dirty="0" err="1"/>
              <a:t>embedding</a:t>
            </a:r>
            <a:r>
              <a:rPr lang="de-DE" dirty="0"/>
              <a:t> </a:t>
            </a:r>
            <a:r>
              <a:rPr lang="de-DE" dirty="0" err="1" smtClean="0"/>
              <a:t>scheme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err="1" smtClean="0"/>
              <a:t>Idea</a:t>
            </a:r>
            <a:endParaRPr lang="de-DE" dirty="0"/>
          </a:p>
        </p:txBody>
      </p:sp>
      <p:sp>
        <p:nvSpPr>
          <p:cNvPr id="22" name="Fußzeilenplatzhalter 4">
            <a:extLst>
              <a:ext uri="{FF2B5EF4-FFF2-40B4-BE49-F238E27FC236}">
                <a16:creationId xmlns:a16="http://schemas.microsoft.com/office/drawing/2014/main" xmlns="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3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26</a:t>
            </a:r>
          </a:p>
        </p:txBody>
      </p:sp>
    </p:spTree>
    <p:extLst>
      <p:ext uri="{BB962C8B-B14F-4D97-AF65-F5344CB8AC3E}">
        <p14:creationId xmlns:p14="http://schemas.microsoft.com/office/powerpoint/2010/main" val="3879665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ihandform 3"/>
          <p:cNvSpPr/>
          <p:nvPr/>
        </p:nvSpPr>
        <p:spPr>
          <a:xfrm>
            <a:off x="3127669" y="1688485"/>
            <a:ext cx="1482969" cy="1113074"/>
          </a:xfrm>
          <a:custGeom>
            <a:avLst/>
            <a:gdLst>
              <a:gd name="connsiteX0" fmla="*/ 82062 w 1482969"/>
              <a:gd name="connsiteY0" fmla="*/ 336258 h 1113074"/>
              <a:gd name="connsiteX1" fmla="*/ 604576 w 1482969"/>
              <a:gd name="connsiteY1" fmla="*/ 356 h 1113074"/>
              <a:gd name="connsiteX2" fmla="*/ 1444331 w 1482969"/>
              <a:gd name="connsiteY2" fmla="*/ 401572 h 1113074"/>
              <a:gd name="connsiteX3" fmla="*/ 1257719 w 1482969"/>
              <a:gd name="connsiteY3" fmla="*/ 924086 h 1113074"/>
              <a:gd name="connsiteX4" fmla="*/ 511270 w 1482969"/>
              <a:gd name="connsiteY4" fmla="*/ 1101368 h 1113074"/>
              <a:gd name="connsiteX5" fmla="*/ 44739 w 1482969"/>
              <a:gd name="connsiteY5" fmla="*/ 634837 h 1113074"/>
              <a:gd name="connsiteX6" fmla="*/ 82062 w 1482969"/>
              <a:gd name="connsiteY6" fmla="*/ 336258 h 1113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82969" h="1113074">
                <a:moveTo>
                  <a:pt x="82062" y="336258"/>
                </a:moveTo>
                <a:cubicBezTo>
                  <a:pt x="175368" y="230511"/>
                  <a:pt x="377531" y="-10530"/>
                  <a:pt x="604576" y="356"/>
                </a:cubicBezTo>
                <a:cubicBezTo>
                  <a:pt x="831621" y="11242"/>
                  <a:pt x="1335474" y="247617"/>
                  <a:pt x="1444331" y="401572"/>
                </a:cubicBezTo>
                <a:cubicBezTo>
                  <a:pt x="1553188" y="555527"/>
                  <a:pt x="1413229" y="807453"/>
                  <a:pt x="1257719" y="924086"/>
                </a:cubicBezTo>
                <a:cubicBezTo>
                  <a:pt x="1102209" y="1040719"/>
                  <a:pt x="713433" y="1149576"/>
                  <a:pt x="511270" y="1101368"/>
                </a:cubicBezTo>
                <a:cubicBezTo>
                  <a:pt x="309107" y="1053160"/>
                  <a:pt x="116274" y="759245"/>
                  <a:pt x="44739" y="634837"/>
                </a:cubicBezTo>
                <a:cubicBezTo>
                  <a:pt x="-26796" y="510429"/>
                  <a:pt x="-11244" y="442005"/>
                  <a:pt x="82062" y="336258"/>
                </a:cubicBezTo>
                <a:close/>
              </a:path>
            </a:pathLst>
          </a:custGeom>
          <a:solidFill>
            <a:srgbClr val="0150A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56" name="Gruppieren 55"/>
          <p:cNvGrpSpPr/>
          <p:nvPr/>
        </p:nvGrpSpPr>
        <p:grpSpPr>
          <a:xfrm>
            <a:off x="3309126" y="1909460"/>
            <a:ext cx="5573748" cy="2966055"/>
            <a:chOff x="2836566" y="301882"/>
            <a:chExt cx="5573748" cy="2966055"/>
          </a:xfrm>
        </p:grpSpPr>
        <p:grpSp>
          <p:nvGrpSpPr>
            <p:cNvPr id="57" name="Gruppieren 56"/>
            <p:cNvGrpSpPr/>
            <p:nvPr/>
          </p:nvGrpSpPr>
          <p:grpSpPr>
            <a:xfrm>
              <a:off x="2836566" y="301882"/>
              <a:ext cx="5573748" cy="2966055"/>
              <a:chOff x="2207916" y="1616332"/>
              <a:chExt cx="5573748" cy="296605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0" name="Ellipse 59"/>
                  <p:cNvSpPr>
                    <a:spLocks/>
                  </p:cNvSpPr>
                  <p:nvPr/>
                </p:nvSpPr>
                <p:spPr>
                  <a:xfrm>
                    <a:off x="2207916" y="1630993"/>
                    <a:ext cx="1044000" cy="72000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3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oMath>
                      </m:oMathPara>
                    </a14:m>
                    <a:endParaRPr lang="de-DE" sz="3600" dirty="0" smtClean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0" name="Ellipse 59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07916" y="1630993"/>
                    <a:ext cx="1044000" cy="720000"/>
                  </a:xfrm>
                  <a:prstGeom prst="ellipse">
                    <a:avLst/>
                  </a:prstGeom>
                  <a:blipFill rotWithShape="0">
                    <a:blip r:embed="rId3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61" name="Gerader Verbinder 60"/>
              <p:cNvCxnSpPr>
                <a:cxnSpLocks/>
                <a:stCxn id="60" idx="6"/>
                <a:endCxn id="62" idx="2"/>
              </p:cNvCxnSpPr>
              <p:nvPr/>
            </p:nvCxnSpPr>
            <p:spPr>
              <a:xfrm>
                <a:off x="3251916" y="1990993"/>
                <a:ext cx="1220874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2" name="Ellipse 61"/>
                  <p:cNvSpPr>
                    <a:spLocks/>
                  </p:cNvSpPr>
                  <p:nvPr/>
                </p:nvSpPr>
                <p:spPr>
                  <a:xfrm>
                    <a:off x="4472790" y="1630993"/>
                    <a:ext cx="1044000" cy="72000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oMath>
                      </m:oMathPara>
                    </a14:m>
                    <a:endParaRPr lang="de-DE" sz="3600" dirty="0" smtClean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2" name="Ellipse 6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72790" y="1630993"/>
                    <a:ext cx="1044000" cy="720000"/>
                  </a:xfrm>
                  <a:prstGeom prst="ellipse">
                    <a:avLst/>
                  </a:prstGeom>
                  <a:blipFill rotWithShape="0">
                    <a:blip r:embed="rId4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3" name="Ellipse 62"/>
                  <p:cNvSpPr>
                    <a:spLocks/>
                  </p:cNvSpPr>
                  <p:nvPr/>
                </p:nvSpPr>
                <p:spPr>
                  <a:xfrm>
                    <a:off x="6737664" y="1616332"/>
                    <a:ext cx="1044000" cy="72000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oMath>
                      </m:oMathPara>
                    </a14:m>
                    <a:endParaRPr lang="de-DE" sz="3600" dirty="0" smtClean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3" name="Ellipse 62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37664" y="1616332"/>
                    <a:ext cx="1044000" cy="720000"/>
                  </a:xfrm>
                  <a:prstGeom prst="ellipse">
                    <a:avLst/>
                  </a:prstGeom>
                  <a:blipFill rotWithShape="0">
                    <a:blip r:embed="rId5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4" name="Ellipse 63"/>
                  <p:cNvSpPr>
                    <a:spLocks/>
                  </p:cNvSpPr>
                  <p:nvPr/>
                </p:nvSpPr>
                <p:spPr>
                  <a:xfrm>
                    <a:off x="6737664" y="2746690"/>
                    <a:ext cx="1044000" cy="72000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oMath>
                      </m:oMathPara>
                    </a14:m>
                    <a:endParaRPr lang="de-DE" sz="3600" dirty="0" smtClean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4" name="Ellipse 63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37664" y="2746690"/>
                    <a:ext cx="1044000" cy="720000"/>
                  </a:xfrm>
                  <a:prstGeom prst="ellipse">
                    <a:avLst/>
                  </a:prstGeom>
                  <a:blipFill rotWithShape="0">
                    <a:blip r:embed="rId6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5" name="Ellipse 64"/>
                  <p:cNvSpPr>
                    <a:spLocks/>
                  </p:cNvSpPr>
                  <p:nvPr/>
                </p:nvSpPr>
                <p:spPr>
                  <a:xfrm>
                    <a:off x="2207916" y="2746690"/>
                    <a:ext cx="1044000" cy="72000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3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oMath>
                      </m:oMathPara>
                    </a14:m>
                    <a:endParaRPr lang="de-DE" sz="3600" dirty="0" smtClean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5" name="Ellipse 64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07916" y="2746690"/>
                    <a:ext cx="1044000" cy="720000"/>
                  </a:xfrm>
                  <a:prstGeom prst="ellipse">
                    <a:avLst/>
                  </a:prstGeom>
                  <a:blipFill rotWithShape="0">
                    <a:blip r:embed="rId7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6" name="Ellipse 65"/>
                  <p:cNvSpPr>
                    <a:spLocks/>
                  </p:cNvSpPr>
                  <p:nvPr/>
                </p:nvSpPr>
                <p:spPr>
                  <a:xfrm>
                    <a:off x="2207916" y="3862387"/>
                    <a:ext cx="1044000" cy="72000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3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oMath>
                      </m:oMathPara>
                    </a14:m>
                    <a:endParaRPr lang="de-DE" sz="3600" dirty="0" smtClean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6" name="Ellipse 65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07916" y="3862387"/>
                    <a:ext cx="1044000" cy="720000"/>
                  </a:xfrm>
                  <a:prstGeom prst="ellipse">
                    <a:avLst/>
                  </a:prstGeom>
                  <a:blipFill rotWithShape="0">
                    <a:blip r:embed="rId8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7" name="Ellipse 66"/>
                  <p:cNvSpPr>
                    <a:spLocks/>
                  </p:cNvSpPr>
                  <p:nvPr/>
                </p:nvSpPr>
                <p:spPr>
                  <a:xfrm>
                    <a:off x="4472790" y="3862387"/>
                    <a:ext cx="1044000" cy="72000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de-DE" sz="36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</m:oMath>
                      </m:oMathPara>
                    </a14:m>
                    <a:endParaRPr lang="de-DE" sz="3600" dirty="0" smtClean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7" name="Ellipse 66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72790" y="3862387"/>
                    <a:ext cx="1044000" cy="720000"/>
                  </a:xfrm>
                  <a:prstGeom prst="ellipse">
                    <a:avLst/>
                  </a:prstGeom>
                  <a:blipFill rotWithShape="0">
                    <a:blip r:embed="rId9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68" name="Gerader Verbinder 67"/>
              <p:cNvCxnSpPr>
                <a:cxnSpLocks/>
                <a:stCxn id="60" idx="4"/>
                <a:endCxn id="65" idx="0"/>
              </p:cNvCxnSpPr>
              <p:nvPr/>
            </p:nvCxnSpPr>
            <p:spPr>
              <a:xfrm>
                <a:off x="2729916" y="2350993"/>
                <a:ext cx="0" cy="39569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Gerader Verbinder 68"/>
              <p:cNvCxnSpPr>
                <a:cxnSpLocks/>
                <a:stCxn id="65" idx="4"/>
                <a:endCxn id="66" idx="0"/>
              </p:cNvCxnSpPr>
              <p:nvPr/>
            </p:nvCxnSpPr>
            <p:spPr>
              <a:xfrm>
                <a:off x="2729916" y="3466690"/>
                <a:ext cx="0" cy="39569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Gerader Verbinder 69"/>
              <p:cNvCxnSpPr>
                <a:cxnSpLocks/>
                <a:stCxn id="66" idx="6"/>
                <a:endCxn id="67" idx="2"/>
              </p:cNvCxnSpPr>
              <p:nvPr/>
            </p:nvCxnSpPr>
            <p:spPr>
              <a:xfrm>
                <a:off x="3251916" y="4222387"/>
                <a:ext cx="1220874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Gerader Verbinder 70"/>
              <p:cNvCxnSpPr>
                <a:cxnSpLocks/>
                <a:stCxn id="63" idx="2"/>
                <a:endCxn id="62" idx="6"/>
              </p:cNvCxnSpPr>
              <p:nvPr/>
            </p:nvCxnSpPr>
            <p:spPr>
              <a:xfrm flipH="1">
                <a:off x="5516790" y="1976332"/>
                <a:ext cx="1220874" cy="14661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Gerader Verbinder 71"/>
              <p:cNvCxnSpPr>
                <a:cxnSpLocks/>
                <a:stCxn id="64" idx="0"/>
                <a:endCxn id="63" idx="4"/>
              </p:cNvCxnSpPr>
              <p:nvPr/>
            </p:nvCxnSpPr>
            <p:spPr>
              <a:xfrm flipV="1">
                <a:off x="7259664" y="2336332"/>
                <a:ext cx="0" cy="41035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8" name="Gerader Verbinder 57"/>
            <p:cNvCxnSpPr>
              <a:cxnSpLocks/>
              <a:stCxn id="65" idx="7"/>
              <a:endCxn id="62" idx="3"/>
            </p:cNvCxnSpPr>
            <p:nvPr/>
          </p:nvCxnSpPr>
          <p:spPr>
            <a:xfrm flipV="1">
              <a:off x="3727676" y="931101"/>
              <a:ext cx="1526654" cy="60658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Gerader Verbinder 58"/>
            <p:cNvCxnSpPr>
              <a:cxnSpLocks/>
              <a:stCxn id="64" idx="1"/>
              <a:endCxn id="62" idx="5"/>
            </p:cNvCxnSpPr>
            <p:nvPr/>
          </p:nvCxnSpPr>
          <p:spPr>
            <a:xfrm flipH="1" flipV="1">
              <a:off x="5992550" y="931101"/>
              <a:ext cx="1526654" cy="60658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2B3039ED-CBD4-4DB0-AD4F-1CBB73A0DB3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de-DE" dirty="0"/>
              <a:t>1.1 </a:t>
            </a:r>
            <a:r>
              <a:rPr lang="de-DE" dirty="0" err="1"/>
              <a:t>Weisfeiler</a:t>
            </a:r>
            <a:r>
              <a:rPr lang="de-DE" dirty="0"/>
              <a:t>-Lehman </a:t>
            </a:r>
            <a:r>
              <a:rPr lang="de-DE" dirty="0" err="1"/>
              <a:t>node</a:t>
            </a:r>
            <a:r>
              <a:rPr lang="de-DE" dirty="0"/>
              <a:t> </a:t>
            </a:r>
            <a:r>
              <a:rPr lang="de-DE" dirty="0" err="1"/>
              <a:t>embedding</a:t>
            </a:r>
            <a:r>
              <a:rPr lang="de-DE" dirty="0"/>
              <a:t> </a:t>
            </a:r>
            <a:r>
              <a:rPr lang="de-DE" dirty="0" err="1" smtClean="0"/>
              <a:t>scheme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err="1" smtClean="0"/>
              <a:t>Idea</a:t>
            </a:r>
            <a:endParaRPr lang="de-DE" dirty="0"/>
          </a:p>
        </p:txBody>
      </p:sp>
      <p:sp>
        <p:nvSpPr>
          <p:cNvPr id="25" name="Fußzeilenplatzhalter 4">
            <a:extLst>
              <a:ext uri="{FF2B5EF4-FFF2-40B4-BE49-F238E27FC236}">
                <a16:creationId xmlns:a16="http://schemas.microsoft.com/office/drawing/2014/main" xmlns="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3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26</a:t>
            </a:r>
          </a:p>
        </p:txBody>
      </p:sp>
    </p:spTree>
    <p:extLst>
      <p:ext uri="{BB962C8B-B14F-4D97-AF65-F5344CB8AC3E}">
        <p14:creationId xmlns:p14="http://schemas.microsoft.com/office/powerpoint/2010/main" val="4139631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ihandform 3"/>
          <p:cNvSpPr/>
          <p:nvPr/>
        </p:nvSpPr>
        <p:spPr>
          <a:xfrm>
            <a:off x="3127669" y="1688485"/>
            <a:ext cx="1482969" cy="1113074"/>
          </a:xfrm>
          <a:custGeom>
            <a:avLst/>
            <a:gdLst>
              <a:gd name="connsiteX0" fmla="*/ 82062 w 1482969"/>
              <a:gd name="connsiteY0" fmla="*/ 336258 h 1113074"/>
              <a:gd name="connsiteX1" fmla="*/ 604576 w 1482969"/>
              <a:gd name="connsiteY1" fmla="*/ 356 h 1113074"/>
              <a:gd name="connsiteX2" fmla="*/ 1444331 w 1482969"/>
              <a:gd name="connsiteY2" fmla="*/ 401572 h 1113074"/>
              <a:gd name="connsiteX3" fmla="*/ 1257719 w 1482969"/>
              <a:gd name="connsiteY3" fmla="*/ 924086 h 1113074"/>
              <a:gd name="connsiteX4" fmla="*/ 511270 w 1482969"/>
              <a:gd name="connsiteY4" fmla="*/ 1101368 h 1113074"/>
              <a:gd name="connsiteX5" fmla="*/ 44739 w 1482969"/>
              <a:gd name="connsiteY5" fmla="*/ 634837 h 1113074"/>
              <a:gd name="connsiteX6" fmla="*/ 82062 w 1482969"/>
              <a:gd name="connsiteY6" fmla="*/ 336258 h 1113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82969" h="1113074">
                <a:moveTo>
                  <a:pt x="82062" y="336258"/>
                </a:moveTo>
                <a:cubicBezTo>
                  <a:pt x="175368" y="230511"/>
                  <a:pt x="377531" y="-10530"/>
                  <a:pt x="604576" y="356"/>
                </a:cubicBezTo>
                <a:cubicBezTo>
                  <a:pt x="831621" y="11242"/>
                  <a:pt x="1335474" y="247617"/>
                  <a:pt x="1444331" y="401572"/>
                </a:cubicBezTo>
                <a:cubicBezTo>
                  <a:pt x="1553188" y="555527"/>
                  <a:pt x="1413229" y="807453"/>
                  <a:pt x="1257719" y="924086"/>
                </a:cubicBezTo>
                <a:cubicBezTo>
                  <a:pt x="1102209" y="1040719"/>
                  <a:pt x="713433" y="1149576"/>
                  <a:pt x="511270" y="1101368"/>
                </a:cubicBezTo>
                <a:cubicBezTo>
                  <a:pt x="309107" y="1053160"/>
                  <a:pt x="116274" y="759245"/>
                  <a:pt x="44739" y="634837"/>
                </a:cubicBezTo>
                <a:cubicBezTo>
                  <a:pt x="-26796" y="510429"/>
                  <a:pt x="-11244" y="442005"/>
                  <a:pt x="82062" y="336258"/>
                </a:cubicBezTo>
                <a:close/>
              </a:path>
            </a:pathLst>
          </a:custGeom>
          <a:solidFill>
            <a:srgbClr val="0150A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Freihandform 5"/>
          <p:cNvSpPr/>
          <p:nvPr/>
        </p:nvSpPr>
        <p:spPr>
          <a:xfrm>
            <a:off x="3075177" y="1622025"/>
            <a:ext cx="3702088" cy="2261962"/>
          </a:xfrm>
          <a:custGeom>
            <a:avLst/>
            <a:gdLst>
              <a:gd name="connsiteX0" fmla="*/ 114299 w 3552099"/>
              <a:gd name="connsiteY0" fmla="*/ 208890 h 2301094"/>
              <a:gd name="connsiteX1" fmla="*/ 562168 w 3552099"/>
              <a:gd name="connsiteY1" fmla="*/ 22278 h 2301094"/>
              <a:gd name="connsiteX2" fmla="*/ 3286707 w 3552099"/>
              <a:gd name="connsiteY2" fmla="*/ 339518 h 2301094"/>
              <a:gd name="connsiteX3" fmla="*/ 3361352 w 3552099"/>
              <a:gd name="connsiteY3" fmla="*/ 992661 h 2301094"/>
              <a:gd name="connsiteX4" fmla="*/ 2521597 w 3552099"/>
              <a:gd name="connsiteY4" fmla="*/ 1123290 h 2301094"/>
              <a:gd name="connsiteX5" fmla="*/ 935393 w 3552099"/>
              <a:gd name="connsiteY5" fmla="*/ 2233633 h 2301094"/>
              <a:gd name="connsiteX6" fmla="*/ 95638 w 3552099"/>
              <a:gd name="connsiteY6" fmla="*/ 2121665 h 2301094"/>
              <a:gd name="connsiteX7" fmla="*/ 20993 w 3552099"/>
              <a:gd name="connsiteY7" fmla="*/ 1655135 h 2301094"/>
              <a:gd name="connsiteX8" fmla="*/ 114299 w 3552099"/>
              <a:gd name="connsiteY8" fmla="*/ 208890 h 2301094"/>
              <a:gd name="connsiteX0" fmla="*/ 114299 w 3508237"/>
              <a:gd name="connsiteY0" fmla="*/ 208890 h 2301094"/>
              <a:gd name="connsiteX1" fmla="*/ 562168 w 3508237"/>
              <a:gd name="connsiteY1" fmla="*/ 22278 h 2301094"/>
              <a:gd name="connsiteX2" fmla="*/ 3286707 w 3508237"/>
              <a:gd name="connsiteY2" fmla="*/ 339518 h 2301094"/>
              <a:gd name="connsiteX3" fmla="*/ 3256577 w 3508237"/>
              <a:gd name="connsiteY3" fmla="*/ 1083149 h 2301094"/>
              <a:gd name="connsiteX4" fmla="*/ 2521597 w 3508237"/>
              <a:gd name="connsiteY4" fmla="*/ 1123290 h 2301094"/>
              <a:gd name="connsiteX5" fmla="*/ 935393 w 3508237"/>
              <a:gd name="connsiteY5" fmla="*/ 2233633 h 2301094"/>
              <a:gd name="connsiteX6" fmla="*/ 95638 w 3508237"/>
              <a:gd name="connsiteY6" fmla="*/ 2121665 h 2301094"/>
              <a:gd name="connsiteX7" fmla="*/ 20993 w 3508237"/>
              <a:gd name="connsiteY7" fmla="*/ 1655135 h 2301094"/>
              <a:gd name="connsiteX8" fmla="*/ 114299 w 3508237"/>
              <a:gd name="connsiteY8" fmla="*/ 208890 h 2301094"/>
              <a:gd name="connsiteX0" fmla="*/ 114299 w 3534271"/>
              <a:gd name="connsiteY0" fmla="*/ 208890 h 2301094"/>
              <a:gd name="connsiteX1" fmla="*/ 562168 w 3534271"/>
              <a:gd name="connsiteY1" fmla="*/ 22278 h 2301094"/>
              <a:gd name="connsiteX2" fmla="*/ 3286707 w 3534271"/>
              <a:gd name="connsiteY2" fmla="*/ 339518 h 2301094"/>
              <a:gd name="connsiteX3" fmla="*/ 3256577 w 3534271"/>
              <a:gd name="connsiteY3" fmla="*/ 1083149 h 2301094"/>
              <a:gd name="connsiteX4" fmla="*/ 2521597 w 3534271"/>
              <a:gd name="connsiteY4" fmla="*/ 1123290 h 2301094"/>
              <a:gd name="connsiteX5" fmla="*/ 935393 w 3534271"/>
              <a:gd name="connsiteY5" fmla="*/ 2233633 h 2301094"/>
              <a:gd name="connsiteX6" fmla="*/ 95638 w 3534271"/>
              <a:gd name="connsiteY6" fmla="*/ 2121665 h 2301094"/>
              <a:gd name="connsiteX7" fmla="*/ 20993 w 3534271"/>
              <a:gd name="connsiteY7" fmla="*/ 1655135 h 2301094"/>
              <a:gd name="connsiteX8" fmla="*/ 114299 w 3534271"/>
              <a:gd name="connsiteY8" fmla="*/ 208890 h 2301094"/>
              <a:gd name="connsiteX0" fmla="*/ 114299 w 3520820"/>
              <a:gd name="connsiteY0" fmla="*/ 208890 h 2268565"/>
              <a:gd name="connsiteX1" fmla="*/ 562168 w 3520820"/>
              <a:gd name="connsiteY1" fmla="*/ 22278 h 2268565"/>
              <a:gd name="connsiteX2" fmla="*/ 3286707 w 3520820"/>
              <a:gd name="connsiteY2" fmla="*/ 339518 h 2268565"/>
              <a:gd name="connsiteX3" fmla="*/ 3256577 w 3520820"/>
              <a:gd name="connsiteY3" fmla="*/ 1083149 h 2268565"/>
              <a:gd name="connsiteX4" fmla="*/ 2235847 w 3520820"/>
              <a:gd name="connsiteY4" fmla="*/ 1570965 h 2268565"/>
              <a:gd name="connsiteX5" fmla="*/ 935393 w 3520820"/>
              <a:gd name="connsiteY5" fmla="*/ 2233633 h 2268565"/>
              <a:gd name="connsiteX6" fmla="*/ 95638 w 3520820"/>
              <a:gd name="connsiteY6" fmla="*/ 2121665 h 2268565"/>
              <a:gd name="connsiteX7" fmla="*/ 20993 w 3520820"/>
              <a:gd name="connsiteY7" fmla="*/ 1655135 h 2268565"/>
              <a:gd name="connsiteX8" fmla="*/ 114299 w 3520820"/>
              <a:gd name="connsiteY8" fmla="*/ 208890 h 2268565"/>
              <a:gd name="connsiteX0" fmla="*/ 114299 w 3588527"/>
              <a:gd name="connsiteY0" fmla="*/ 208890 h 2268565"/>
              <a:gd name="connsiteX1" fmla="*/ 562168 w 3588527"/>
              <a:gd name="connsiteY1" fmla="*/ 22278 h 2268565"/>
              <a:gd name="connsiteX2" fmla="*/ 3286707 w 3588527"/>
              <a:gd name="connsiteY2" fmla="*/ 339518 h 2268565"/>
              <a:gd name="connsiteX3" fmla="*/ 3256577 w 3588527"/>
              <a:gd name="connsiteY3" fmla="*/ 1083149 h 2268565"/>
              <a:gd name="connsiteX4" fmla="*/ 935393 w 3588527"/>
              <a:gd name="connsiteY4" fmla="*/ 2233633 h 2268565"/>
              <a:gd name="connsiteX5" fmla="*/ 95638 w 3588527"/>
              <a:gd name="connsiteY5" fmla="*/ 2121665 h 2268565"/>
              <a:gd name="connsiteX6" fmla="*/ 20993 w 3588527"/>
              <a:gd name="connsiteY6" fmla="*/ 1655135 h 2268565"/>
              <a:gd name="connsiteX7" fmla="*/ 114299 w 3588527"/>
              <a:gd name="connsiteY7" fmla="*/ 208890 h 2268565"/>
              <a:gd name="connsiteX0" fmla="*/ 93606 w 3567834"/>
              <a:gd name="connsiteY0" fmla="*/ 233213 h 2292888"/>
              <a:gd name="connsiteX1" fmla="*/ 541475 w 3567834"/>
              <a:gd name="connsiteY1" fmla="*/ 46601 h 2292888"/>
              <a:gd name="connsiteX2" fmla="*/ 3266014 w 3567834"/>
              <a:gd name="connsiteY2" fmla="*/ 363841 h 2292888"/>
              <a:gd name="connsiteX3" fmla="*/ 3235884 w 3567834"/>
              <a:gd name="connsiteY3" fmla="*/ 1107472 h 2292888"/>
              <a:gd name="connsiteX4" fmla="*/ 914700 w 3567834"/>
              <a:gd name="connsiteY4" fmla="*/ 2257956 h 2292888"/>
              <a:gd name="connsiteX5" fmla="*/ 74945 w 3567834"/>
              <a:gd name="connsiteY5" fmla="*/ 2145988 h 2292888"/>
              <a:gd name="connsiteX6" fmla="*/ 93606 w 3567834"/>
              <a:gd name="connsiteY6" fmla="*/ 233213 h 2292888"/>
              <a:gd name="connsiteX0" fmla="*/ 26750 w 3681953"/>
              <a:gd name="connsiteY0" fmla="*/ 431001 h 2247788"/>
              <a:gd name="connsiteX1" fmla="*/ 655594 w 3681953"/>
              <a:gd name="connsiteY1" fmla="*/ 1501 h 2247788"/>
              <a:gd name="connsiteX2" fmla="*/ 3380133 w 3681953"/>
              <a:gd name="connsiteY2" fmla="*/ 318741 h 2247788"/>
              <a:gd name="connsiteX3" fmla="*/ 3350003 w 3681953"/>
              <a:gd name="connsiteY3" fmla="*/ 1062372 h 2247788"/>
              <a:gd name="connsiteX4" fmla="*/ 1028819 w 3681953"/>
              <a:gd name="connsiteY4" fmla="*/ 2212856 h 2247788"/>
              <a:gd name="connsiteX5" fmla="*/ 189064 w 3681953"/>
              <a:gd name="connsiteY5" fmla="*/ 2100888 h 2247788"/>
              <a:gd name="connsiteX6" fmla="*/ 26750 w 3681953"/>
              <a:gd name="connsiteY6" fmla="*/ 431001 h 2247788"/>
              <a:gd name="connsiteX0" fmla="*/ 46885 w 3702088"/>
              <a:gd name="connsiteY0" fmla="*/ 431001 h 2247788"/>
              <a:gd name="connsiteX1" fmla="*/ 675729 w 3702088"/>
              <a:gd name="connsiteY1" fmla="*/ 1501 h 2247788"/>
              <a:gd name="connsiteX2" fmla="*/ 3400268 w 3702088"/>
              <a:gd name="connsiteY2" fmla="*/ 318741 h 2247788"/>
              <a:gd name="connsiteX3" fmla="*/ 3370138 w 3702088"/>
              <a:gd name="connsiteY3" fmla="*/ 1062372 h 2247788"/>
              <a:gd name="connsiteX4" fmla="*/ 1048954 w 3702088"/>
              <a:gd name="connsiteY4" fmla="*/ 2212856 h 2247788"/>
              <a:gd name="connsiteX5" fmla="*/ 209199 w 3702088"/>
              <a:gd name="connsiteY5" fmla="*/ 2100888 h 2247788"/>
              <a:gd name="connsiteX6" fmla="*/ 46885 w 3702088"/>
              <a:gd name="connsiteY6" fmla="*/ 431001 h 2247788"/>
              <a:gd name="connsiteX0" fmla="*/ 46885 w 3702088"/>
              <a:gd name="connsiteY0" fmla="*/ 431001 h 2261962"/>
              <a:gd name="connsiteX1" fmla="*/ 675729 w 3702088"/>
              <a:gd name="connsiteY1" fmla="*/ 1501 h 2261962"/>
              <a:gd name="connsiteX2" fmla="*/ 3400268 w 3702088"/>
              <a:gd name="connsiteY2" fmla="*/ 318741 h 2261962"/>
              <a:gd name="connsiteX3" fmla="*/ 3370138 w 3702088"/>
              <a:gd name="connsiteY3" fmla="*/ 1062372 h 2261962"/>
              <a:gd name="connsiteX4" fmla="*/ 1048954 w 3702088"/>
              <a:gd name="connsiteY4" fmla="*/ 2212856 h 2261962"/>
              <a:gd name="connsiteX5" fmla="*/ 209199 w 3702088"/>
              <a:gd name="connsiteY5" fmla="*/ 2100888 h 2261962"/>
              <a:gd name="connsiteX6" fmla="*/ 46885 w 3702088"/>
              <a:gd name="connsiteY6" fmla="*/ 431001 h 2261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02088" h="2261962">
                <a:moveTo>
                  <a:pt x="46885" y="431001"/>
                </a:moveTo>
                <a:cubicBezTo>
                  <a:pt x="172265" y="143016"/>
                  <a:pt x="116832" y="20211"/>
                  <a:pt x="675729" y="1501"/>
                </a:cubicBezTo>
                <a:cubicBezTo>
                  <a:pt x="1234626" y="-17209"/>
                  <a:pt x="2951200" y="141929"/>
                  <a:pt x="3400268" y="318741"/>
                </a:cubicBezTo>
                <a:cubicBezTo>
                  <a:pt x="3849336" y="495553"/>
                  <a:pt x="3762024" y="746686"/>
                  <a:pt x="3370138" y="1062372"/>
                </a:cubicBezTo>
                <a:cubicBezTo>
                  <a:pt x="2978252" y="1378058"/>
                  <a:pt x="1575777" y="2039770"/>
                  <a:pt x="1048954" y="2212856"/>
                </a:cubicBezTo>
                <a:cubicBezTo>
                  <a:pt x="692253" y="2304639"/>
                  <a:pt x="276971" y="2268007"/>
                  <a:pt x="209199" y="2100888"/>
                </a:cubicBezTo>
                <a:cubicBezTo>
                  <a:pt x="72350" y="1763431"/>
                  <a:pt x="-78495" y="718986"/>
                  <a:pt x="46885" y="431001"/>
                </a:cubicBezTo>
                <a:close/>
              </a:path>
            </a:pathLst>
          </a:custGeom>
          <a:solidFill>
            <a:srgbClr val="0150A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56" name="Gruppieren 55"/>
          <p:cNvGrpSpPr/>
          <p:nvPr/>
        </p:nvGrpSpPr>
        <p:grpSpPr>
          <a:xfrm>
            <a:off x="3309126" y="1909460"/>
            <a:ext cx="5573748" cy="2966055"/>
            <a:chOff x="2836566" y="301882"/>
            <a:chExt cx="5573748" cy="2966055"/>
          </a:xfrm>
        </p:grpSpPr>
        <p:grpSp>
          <p:nvGrpSpPr>
            <p:cNvPr id="57" name="Gruppieren 56"/>
            <p:cNvGrpSpPr/>
            <p:nvPr/>
          </p:nvGrpSpPr>
          <p:grpSpPr>
            <a:xfrm>
              <a:off x="2836566" y="301882"/>
              <a:ext cx="5573748" cy="2966055"/>
              <a:chOff x="2207916" y="1616332"/>
              <a:chExt cx="5573748" cy="296605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0" name="Ellipse 59"/>
                  <p:cNvSpPr>
                    <a:spLocks/>
                  </p:cNvSpPr>
                  <p:nvPr/>
                </p:nvSpPr>
                <p:spPr>
                  <a:xfrm>
                    <a:off x="2207916" y="1630993"/>
                    <a:ext cx="1044000" cy="72000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3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oMath>
                      </m:oMathPara>
                    </a14:m>
                    <a:endParaRPr lang="de-DE" sz="3600" dirty="0" smtClean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0" name="Ellipse 59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07916" y="1630993"/>
                    <a:ext cx="1044000" cy="720000"/>
                  </a:xfrm>
                  <a:prstGeom prst="ellipse">
                    <a:avLst/>
                  </a:prstGeom>
                  <a:blipFill rotWithShape="0">
                    <a:blip r:embed="rId3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61" name="Gerader Verbinder 60"/>
              <p:cNvCxnSpPr>
                <a:cxnSpLocks/>
                <a:stCxn id="60" idx="6"/>
                <a:endCxn id="62" idx="2"/>
              </p:cNvCxnSpPr>
              <p:nvPr/>
            </p:nvCxnSpPr>
            <p:spPr>
              <a:xfrm>
                <a:off x="3251916" y="1990993"/>
                <a:ext cx="1220874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2" name="Ellipse 61"/>
                  <p:cNvSpPr>
                    <a:spLocks/>
                  </p:cNvSpPr>
                  <p:nvPr/>
                </p:nvSpPr>
                <p:spPr>
                  <a:xfrm>
                    <a:off x="4472790" y="1630993"/>
                    <a:ext cx="1044000" cy="72000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oMath>
                      </m:oMathPara>
                    </a14:m>
                    <a:endParaRPr lang="de-DE" sz="3600" dirty="0" smtClean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2" name="Ellipse 6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72790" y="1630993"/>
                    <a:ext cx="1044000" cy="720000"/>
                  </a:xfrm>
                  <a:prstGeom prst="ellipse">
                    <a:avLst/>
                  </a:prstGeom>
                  <a:blipFill rotWithShape="0">
                    <a:blip r:embed="rId4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3" name="Ellipse 62"/>
                  <p:cNvSpPr>
                    <a:spLocks/>
                  </p:cNvSpPr>
                  <p:nvPr/>
                </p:nvSpPr>
                <p:spPr>
                  <a:xfrm>
                    <a:off x="6737664" y="1616332"/>
                    <a:ext cx="1044000" cy="72000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oMath>
                      </m:oMathPara>
                    </a14:m>
                    <a:endParaRPr lang="de-DE" sz="3600" dirty="0" smtClean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3" name="Ellipse 62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37664" y="1616332"/>
                    <a:ext cx="1044000" cy="720000"/>
                  </a:xfrm>
                  <a:prstGeom prst="ellipse">
                    <a:avLst/>
                  </a:prstGeom>
                  <a:blipFill rotWithShape="0">
                    <a:blip r:embed="rId5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4" name="Ellipse 63"/>
                  <p:cNvSpPr>
                    <a:spLocks/>
                  </p:cNvSpPr>
                  <p:nvPr/>
                </p:nvSpPr>
                <p:spPr>
                  <a:xfrm>
                    <a:off x="6737664" y="2746690"/>
                    <a:ext cx="1044000" cy="72000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oMath>
                      </m:oMathPara>
                    </a14:m>
                    <a:endParaRPr lang="de-DE" sz="3600" dirty="0" smtClean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4" name="Ellipse 63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37664" y="2746690"/>
                    <a:ext cx="1044000" cy="720000"/>
                  </a:xfrm>
                  <a:prstGeom prst="ellipse">
                    <a:avLst/>
                  </a:prstGeom>
                  <a:blipFill rotWithShape="0">
                    <a:blip r:embed="rId6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5" name="Ellipse 64"/>
                  <p:cNvSpPr>
                    <a:spLocks/>
                  </p:cNvSpPr>
                  <p:nvPr/>
                </p:nvSpPr>
                <p:spPr>
                  <a:xfrm>
                    <a:off x="2207916" y="2746690"/>
                    <a:ext cx="1044000" cy="72000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3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oMath>
                      </m:oMathPara>
                    </a14:m>
                    <a:endParaRPr lang="de-DE" sz="3600" dirty="0" smtClean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5" name="Ellipse 64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07916" y="2746690"/>
                    <a:ext cx="1044000" cy="720000"/>
                  </a:xfrm>
                  <a:prstGeom prst="ellipse">
                    <a:avLst/>
                  </a:prstGeom>
                  <a:blipFill rotWithShape="0">
                    <a:blip r:embed="rId7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6" name="Ellipse 65"/>
                  <p:cNvSpPr>
                    <a:spLocks/>
                  </p:cNvSpPr>
                  <p:nvPr/>
                </p:nvSpPr>
                <p:spPr>
                  <a:xfrm>
                    <a:off x="2207916" y="3862387"/>
                    <a:ext cx="1044000" cy="72000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3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oMath>
                      </m:oMathPara>
                    </a14:m>
                    <a:endParaRPr lang="de-DE" sz="3600" dirty="0" smtClean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6" name="Ellipse 65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07916" y="3862387"/>
                    <a:ext cx="1044000" cy="720000"/>
                  </a:xfrm>
                  <a:prstGeom prst="ellipse">
                    <a:avLst/>
                  </a:prstGeom>
                  <a:blipFill rotWithShape="0">
                    <a:blip r:embed="rId8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7" name="Ellipse 66"/>
                  <p:cNvSpPr>
                    <a:spLocks/>
                  </p:cNvSpPr>
                  <p:nvPr/>
                </p:nvSpPr>
                <p:spPr>
                  <a:xfrm>
                    <a:off x="4472790" y="3862387"/>
                    <a:ext cx="1044000" cy="72000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de-DE" sz="36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</m:oMath>
                      </m:oMathPara>
                    </a14:m>
                    <a:endParaRPr lang="de-DE" sz="3600" dirty="0" smtClean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7" name="Ellipse 66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72790" y="3862387"/>
                    <a:ext cx="1044000" cy="720000"/>
                  </a:xfrm>
                  <a:prstGeom prst="ellipse">
                    <a:avLst/>
                  </a:prstGeom>
                  <a:blipFill rotWithShape="0">
                    <a:blip r:embed="rId9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68" name="Gerader Verbinder 67"/>
              <p:cNvCxnSpPr>
                <a:cxnSpLocks/>
                <a:stCxn id="60" idx="4"/>
                <a:endCxn id="65" idx="0"/>
              </p:cNvCxnSpPr>
              <p:nvPr/>
            </p:nvCxnSpPr>
            <p:spPr>
              <a:xfrm>
                <a:off x="2729916" y="2350993"/>
                <a:ext cx="0" cy="39569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Gerader Verbinder 68"/>
              <p:cNvCxnSpPr>
                <a:cxnSpLocks/>
                <a:stCxn id="65" idx="4"/>
                <a:endCxn id="66" idx="0"/>
              </p:cNvCxnSpPr>
              <p:nvPr/>
            </p:nvCxnSpPr>
            <p:spPr>
              <a:xfrm>
                <a:off x="2729916" y="3466690"/>
                <a:ext cx="0" cy="39569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Gerader Verbinder 69"/>
              <p:cNvCxnSpPr>
                <a:cxnSpLocks/>
                <a:stCxn id="66" idx="6"/>
                <a:endCxn id="67" idx="2"/>
              </p:cNvCxnSpPr>
              <p:nvPr/>
            </p:nvCxnSpPr>
            <p:spPr>
              <a:xfrm>
                <a:off x="3251916" y="4222387"/>
                <a:ext cx="1220874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Gerader Verbinder 70"/>
              <p:cNvCxnSpPr>
                <a:cxnSpLocks/>
                <a:stCxn id="63" idx="2"/>
                <a:endCxn id="62" idx="6"/>
              </p:cNvCxnSpPr>
              <p:nvPr/>
            </p:nvCxnSpPr>
            <p:spPr>
              <a:xfrm flipH="1">
                <a:off x="5516790" y="1976332"/>
                <a:ext cx="1220874" cy="14661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Gerader Verbinder 71"/>
              <p:cNvCxnSpPr>
                <a:cxnSpLocks/>
                <a:stCxn id="64" idx="0"/>
                <a:endCxn id="63" idx="4"/>
              </p:cNvCxnSpPr>
              <p:nvPr/>
            </p:nvCxnSpPr>
            <p:spPr>
              <a:xfrm flipV="1">
                <a:off x="7259664" y="2336332"/>
                <a:ext cx="0" cy="41035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8" name="Gerader Verbinder 57"/>
            <p:cNvCxnSpPr>
              <a:cxnSpLocks/>
              <a:stCxn id="65" idx="7"/>
              <a:endCxn id="62" idx="3"/>
            </p:cNvCxnSpPr>
            <p:nvPr/>
          </p:nvCxnSpPr>
          <p:spPr>
            <a:xfrm flipV="1">
              <a:off x="3727676" y="931101"/>
              <a:ext cx="1526654" cy="60658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Gerader Verbinder 58"/>
            <p:cNvCxnSpPr>
              <a:cxnSpLocks/>
              <a:stCxn id="64" idx="1"/>
              <a:endCxn id="62" idx="5"/>
            </p:cNvCxnSpPr>
            <p:nvPr/>
          </p:nvCxnSpPr>
          <p:spPr>
            <a:xfrm flipH="1" flipV="1">
              <a:off x="5992550" y="931101"/>
              <a:ext cx="1526654" cy="60658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2B3039ED-CBD4-4DB0-AD4F-1CBB73A0DB3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de-DE" dirty="0"/>
              <a:t>1.1 </a:t>
            </a:r>
            <a:r>
              <a:rPr lang="de-DE" dirty="0" err="1"/>
              <a:t>Weisfeiler</a:t>
            </a:r>
            <a:r>
              <a:rPr lang="de-DE" dirty="0"/>
              <a:t>-Lehman </a:t>
            </a:r>
            <a:r>
              <a:rPr lang="de-DE" dirty="0" err="1"/>
              <a:t>node</a:t>
            </a:r>
            <a:r>
              <a:rPr lang="de-DE" dirty="0"/>
              <a:t> </a:t>
            </a:r>
            <a:r>
              <a:rPr lang="de-DE" dirty="0" err="1"/>
              <a:t>embedding</a:t>
            </a:r>
            <a:r>
              <a:rPr lang="de-DE" dirty="0"/>
              <a:t> </a:t>
            </a:r>
            <a:r>
              <a:rPr lang="de-DE" dirty="0" err="1" smtClean="0"/>
              <a:t>scheme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err="1" smtClean="0"/>
              <a:t>Idea</a:t>
            </a:r>
            <a:endParaRPr lang="de-DE" dirty="0"/>
          </a:p>
        </p:txBody>
      </p:sp>
      <p:sp>
        <p:nvSpPr>
          <p:cNvPr id="23" name="Fußzeilenplatzhalter 4">
            <a:extLst>
              <a:ext uri="{FF2B5EF4-FFF2-40B4-BE49-F238E27FC236}">
                <a16:creationId xmlns:a16="http://schemas.microsoft.com/office/drawing/2014/main" xmlns="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3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26</a:t>
            </a:r>
          </a:p>
        </p:txBody>
      </p:sp>
    </p:spTree>
    <p:extLst>
      <p:ext uri="{BB962C8B-B14F-4D97-AF65-F5344CB8AC3E}">
        <p14:creationId xmlns:p14="http://schemas.microsoft.com/office/powerpoint/2010/main" val="2655729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ihandform 6"/>
          <p:cNvSpPr/>
          <p:nvPr/>
        </p:nvSpPr>
        <p:spPr>
          <a:xfrm>
            <a:off x="3034351" y="1559568"/>
            <a:ext cx="5962396" cy="3540167"/>
          </a:xfrm>
          <a:custGeom>
            <a:avLst/>
            <a:gdLst>
              <a:gd name="connsiteX0" fmla="*/ 541673 w 6341478"/>
              <a:gd name="connsiteY0" fmla="*/ 17256 h 3524411"/>
              <a:gd name="connsiteX1" fmla="*/ 5875673 w 6341478"/>
              <a:gd name="connsiteY1" fmla="*/ 238236 h 3524411"/>
              <a:gd name="connsiteX2" fmla="*/ 5738513 w 6341478"/>
              <a:gd name="connsiteY2" fmla="*/ 1160256 h 3524411"/>
              <a:gd name="connsiteX3" fmla="*/ 2964833 w 6341478"/>
              <a:gd name="connsiteY3" fmla="*/ 1670796 h 3524411"/>
              <a:gd name="connsiteX4" fmla="*/ 1349393 w 6341478"/>
              <a:gd name="connsiteY4" fmla="*/ 3362436 h 3524411"/>
              <a:gd name="connsiteX5" fmla="*/ 328313 w 6341478"/>
              <a:gd name="connsiteY5" fmla="*/ 3141456 h 3524411"/>
              <a:gd name="connsiteX6" fmla="*/ 160673 w 6341478"/>
              <a:gd name="connsiteY6" fmla="*/ 581136 h 3524411"/>
              <a:gd name="connsiteX7" fmla="*/ 541673 w 6341478"/>
              <a:gd name="connsiteY7" fmla="*/ 17256 h 3524411"/>
              <a:gd name="connsiteX0" fmla="*/ 541673 w 6341478"/>
              <a:gd name="connsiteY0" fmla="*/ 17256 h 3524411"/>
              <a:gd name="connsiteX1" fmla="*/ 5875673 w 6341478"/>
              <a:gd name="connsiteY1" fmla="*/ 238236 h 3524411"/>
              <a:gd name="connsiteX2" fmla="*/ 5738513 w 6341478"/>
              <a:gd name="connsiteY2" fmla="*/ 1160256 h 3524411"/>
              <a:gd name="connsiteX3" fmla="*/ 2964833 w 6341478"/>
              <a:gd name="connsiteY3" fmla="*/ 1670796 h 3524411"/>
              <a:gd name="connsiteX4" fmla="*/ 1349393 w 6341478"/>
              <a:gd name="connsiteY4" fmla="*/ 3362436 h 3524411"/>
              <a:gd name="connsiteX5" fmla="*/ 328313 w 6341478"/>
              <a:gd name="connsiteY5" fmla="*/ 3141456 h 3524411"/>
              <a:gd name="connsiteX6" fmla="*/ 160673 w 6341478"/>
              <a:gd name="connsiteY6" fmla="*/ 581136 h 3524411"/>
              <a:gd name="connsiteX7" fmla="*/ 541673 w 6341478"/>
              <a:gd name="connsiteY7" fmla="*/ 17256 h 3524411"/>
              <a:gd name="connsiteX0" fmla="*/ 541673 w 6341478"/>
              <a:gd name="connsiteY0" fmla="*/ 17256 h 3524411"/>
              <a:gd name="connsiteX1" fmla="*/ 5875673 w 6341478"/>
              <a:gd name="connsiteY1" fmla="*/ 238236 h 3524411"/>
              <a:gd name="connsiteX2" fmla="*/ 5738513 w 6341478"/>
              <a:gd name="connsiteY2" fmla="*/ 1160256 h 3524411"/>
              <a:gd name="connsiteX3" fmla="*/ 2964833 w 6341478"/>
              <a:gd name="connsiteY3" fmla="*/ 1670796 h 3524411"/>
              <a:gd name="connsiteX4" fmla="*/ 1349393 w 6341478"/>
              <a:gd name="connsiteY4" fmla="*/ 3362436 h 3524411"/>
              <a:gd name="connsiteX5" fmla="*/ 328313 w 6341478"/>
              <a:gd name="connsiteY5" fmla="*/ 3141456 h 3524411"/>
              <a:gd name="connsiteX6" fmla="*/ 160673 w 6341478"/>
              <a:gd name="connsiteY6" fmla="*/ 581136 h 3524411"/>
              <a:gd name="connsiteX7" fmla="*/ 541673 w 6341478"/>
              <a:gd name="connsiteY7" fmla="*/ 17256 h 3524411"/>
              <a:gd name="connsiteX0" fmla="*/ 394649 w 6194454"/>
              <a:gd name="connsiteY0" fmla="*/ 109422 h 3616577"/>
              <a:gd name="connsiteX1" fmla="*/ 5728649 w 6194454"/>
              <a:gd name="connsiteY1" fmla="*/ 330402 h 3616577"/>
              <a:gd name="connsiteX2" fmla="*/ 5591489 w 6194454"/>
              <a:gd name="connsiteY2" fmla="*/ 1252422 h 3616577"/>
              <a:gd name="connsiteX3" fmla="*/ 2817809 w 6194454"/>
              <a:gd name="connsiteY3" fmla="*/ 1762962 h 3616577"/>
              <a:gd name="connsiteX4" fmla="*/ 1202369 w 6194454"/>
              <a:gd name="connsiteY4" fmla="*/ 3454602 h 3616577"/>
              <a:gd name="connsiteX5" fmla="*/ 181289 w 6194454"/>
              <a:gd name="connsiteY5" fmla="*/ 3233622 h 3616577"/>
              <a:gd name="connsiteX6" fmla="*/ 13649 w 6194454"/>
              <a:gd name="connsiteY6" fmla="*/ 673302 h 3616577"/>
              <a:gd name="connsiteX7" fmla="*/ 394649 w 6194454"/>
              <a:gd name="connsiteY7" fmla="*/ 109422 h 3616577"/>
              <a:gd name="connsiteX0" fmla="*/ 394649 w 6194454"/>
              <a:gd name="connsiteY0" fmla="*/ 27829 h 3534984"/>
              <a:gd name="connsiteX1" fmla="*/ 5728649 w 6194454"/>
              <a:gd name="connsiteY1" fmla="*/ 248809 h 3534984"/>
              <a:gd name="connsiteX2" fmla="*/ 5591489 w 6194454"/>
              <a:gd name="connsiteY2" fmla="*/ 1170829 h 3534984"/>
              <a:gd name="connsiteX3" fmla="*/ 2817809 w 6194454"/>
              <a:gd name="connsiteY3" fmla="*/ 1681369 h 3534984"/>
              <a:gd name="connsiteX4" fmla="*/ 1202369 w 6194454"/>
              <a:gd name="connsiteY4" fmla="*/ 3373009 h 3534984"/>
              <a:gd name="connsiteX5" fmla="*/ 181289 w 6194454"/>
              <a:gd name="connsiteY5" fmla="*/ 3152029 h 3534984"/>
              <a:gd name="connsiteX6" fmla="*/ 13649 w 6194454"/>
              <a:gd name="connsiteY6" fmla="*/ 591709 h 3534984"/>
              <a:gd name="connsiteX7" fmla="*/ 394649 w 6194454"/>
              <a:gd name="connsiteY7" fmla="*/ 27829 h 3534984"/>
              <a:gd name="connsiteX0" fmla="*/ 394649 w 5962396"/>
              <a:gd name="connsiteY0" fmla="*/ 33012 h 3540167"/>
              <a:gd name="connsiteX1" fmla="*/ 5728649 w 5962396"/>
              <a:gd name="connsiteY1" fmla="*/ 253992 h 3540167"/>
              <a:gd name="connsiteX2" fmla="*/ 5591489 w 5962396"/>
              <a:gd name="connsiteY2" fmla="*/ 1176012 h 3540167"/>
              <a:gd name="connsiteX3" fmla="*/ 2817809 w 5962396"/>
              <a:gd name="connsiteY3" fmla="*/ 1686552 h 3540167"/>
              <a:gd name="connsiteX4" fmla="*/ 1202369 w 5962396"/>
              <a:gd name="connsiteY4" fmla="*/ 3378192 h 3540167"/>
              <a:gd name="connsiteX5" fmla="*/ 181289 w 5962396"/>
              <a:gd name="connsiteY5" fmla="*/ 3157212 h 3540167"/>
              <a:gd name="connsiteX6" fmla="*/ 13649 w 5962396"/>
              <a:gd name="connsiteY6" fmla="*/ 596892 h 3540167"/>
              <a:gd name="connsiteX7" fmla="*/ 394649 w 5962396"/>
              <a:gd name="connsiteY7" fmla="*/ 33012 h 3540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62396" h="3540167">
                <a:moveTo>
                  <a:pt x="394649" y="33012"/>
                </a:moveTo>
                <a:cubicBezTo>
                  <a:pt x="729499" y="-50679"/>
                  <a:pt x="5411149" y="25392"/>
                  <a:pt x="5728649" y="253992"/>
                </a:cubicBezTo>
                <a:cubicBezTo>
                  <a:pt x="6046149" y="482592"/>
                  <a:pt x="6076629" y="937252"/>
                  <a:pt x="5591489" y="1176012"/>
                </a:cubicBezTo>
                <a:cubicBezTo>
                  <a:pt x="5106349" y="1414772"/>
                  <a:pt x="3549329" y="1319522"/>
                  <a:pt x="2817809" y="1686552"/>
                </a:cubicBezTo>
                <a:cubicBezTo>
                  <a:pt x="2086289" y="2053582"/>
                  <a:pt x="1641789" y="3133082"/>
                  <a:pt x="1202369" y="3378192"/>
                </a:cubicBezTo>
                <a:cubicBezTo>
                  <a:pt x="762949" y="3623302"/>
                  <a:pt x="379409" y="3620762"/>
                  <a:pt x="181289" y="3157212"/>
                </a:cubicBezTo>
                <a:cubicBezTo>
                  <a:pt x="-16831" y="2693662"/>
                  <a:pt x="-14291" y="1117592"/>
                  <a:pt x="13649" y="596892"/>
                </a:cubicBezTo>
                <a:cubicBezTo>
                  <a:pt x="41589" y="76192"/>
                  <a:pt x="201697" y="81238"/>
                  <a:pt x="394649" y="33012"/>
                </a:cubicBezTo>
                <a:close/>
              </a:path>
            </a:pathLst>
          </a:custGeom>
          <a:solidFill>
            <a:srgbClr val="0150A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Freihandform 3"/>
          <p:cNvSpPr/>
          <p:nvPr/>
        </p:nvSpPr>
        <p:spPr>
          <a:xfrm>
            <a:off x="3127669" y="1688485"/>
            <a:ext cx="1482969" cy="1113074"/>
          </a:xfrm>
          <a:custGeom>
            <a:avLst/>
            <a:gdLst>
              <a:gd name="connsiteX0" fmla="*/ 82062 w 1482969"/>
              <a:gd name="connsiteY0" fmla="*/ 336258 h 1113074"/>
              <a:gd name="connsiteX1" fmla="*/ 604576 w 1482969"/>
              <a:gd name="connsiteY1" fmla="*/ 356 h 1113074"/>
              <a:gd name="connsiteX2" fmla="*/ 1444331 w 1482969"/>
              <a:gd name="connsiteY2" fmla="*/ 401572 h 1113074"/>
              <a:gd name="connsiteX3" fmla="*/ 1257719 w 1482969"/>
              <a:gd name="connsiteY3" fmla="*/ 924086 h 1113074"/>
              <a:gd name="connsiteX4" fmla="*/ 511270 w 1482969"/>
              <a:gd name="connsiteY4" fmla="*/ 1101368 h 1113074"/>
              <a:gd name="connsiteX5" fmla="*/ 44739 w 1482969"/>
              <a:gd name="connsiteY5" fmla="*/ 634837 h 1113074"/>
              <a:gd name="connsiteX6" fmla="*/ 82062 w 1482969"/>
              <a:gd name="connsiteY6" fmla="*/ 336258 h 1113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82969" h="1113074">
                <a:moveTo>
                  <a:pt x="82062" y="336258"/>
                </a:moveTo>
                <a:cubicBezTo>
                  <a:pt x="175368" y="230511"/>
                  <a:pt x="377531" y="-10530"/>
                  <a:pt x="604576" y="356"/>
                </a:cubicBezTo>
                <a:cubicBezTo>
                  <a:pt x="831621" y="11242"/>
                  <a:pt x="1335474" y="247617"/>
                  <a:pt x="1444331" y="401572"/>
                </a:cubicBezTo>
                <a:cubicBezTo>
                  <a:pt x="1553188" y="555527"/>
                  <a:pt x="1413229" y="807453"/>
                  <a:pt x="1257719" y="924086"/>
                </a:cubicBezTo>
                <a:cubicBezTo>
                  <a:pt x="1102209" y="1040719"/>
                  <a:pt x="713433" y="1149576"/>
                  <a:pt x="511270" y="1101368"/>
                </a:cubicBezTo>
                <a:cubicBezTo>
                  <a:pt x="309107" y="1053160"/>
                  <a:pt x="116274" y="759245"/>
                  <a:pt x="44739" y="634837"/>
                </a:cubicBezTo>
                <a:cubicBezTo>
                  <a:pt x="-26796" y="510429"/>
                  <a:pt x="-11244" y="442005"/>
                  <a:pt x="82062" y="336258"/>
                </a:cubicBezTo>
                <a:close/>
              </a:path>
            </a:pathLst>
          </a:custGeom>
          <a:solidFill>
            <a:srgbClr val="0150A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Freihandform 5"/>
          <p:cNvSpPr/>
          <p:nvPr/>
        </p:nvSpPr>
        <p:spPr>
          <a:xfrm>
            <a:off x="3075177" y="1622025"/>
            <a:ext cx="3702088" cy="2261962"/>
          </a:xfrm>
          <a:custGeom>
            <a:avLst/>
            <a:gdLst>
              <a:gd name="connsiteX0" fmla="*/ 114299 w 3552099"/>
              <a:gd name="connsiteY0" fmla="*/ 208890 h 2301094"/>
              <a:gd name="connsiteX1" fmla="*/ 562168 w 3552099"/>
              <a:gd name="connsiteY1" fmla="*/ 22278 h 2301094"/>
              <a:gd name="connsiteX2" fmla="*/ 3286707 w 3552099"/>
              <a:gd name="connsiteY2" fmla="*/ 339518 h 2301094"/>
              <a:gd name="connsiteX3" fmla="*/ 3361352 w 3552099"/>
              <a:gd name="connsiteY3" fmla="*/ 992661 h 2301094"/>
              <a:gd name="connsiteX4" fmla="*/ 2521597 w 3552099"/>
              <a:gd name="connsiteY4" fmla="*/ 1123290 h 2301094"/>
              <a:gd name="connsiteX5" fmla="*/ 935393 w 3552099"/>
              <a:gd name="connsiteY5" fmla="*/ 2233633 h 2301094"/>
              <a:gd name="connsiteX6" fmla="*/ 95638 w 3552099"/>
              <a:gd name="connsiteY6" fmla="*/ 2121665 h 2301094"/>
              <a:gd name="connsiteX7" fmla="*/ 20993 w 3552099"/>
              <a:gd name="connsiteY7" fmla="*/ 1655135 h 2301094"/>
              <a:gd name="connsiteX8" fmla="*/ 114299 w 3552099"/>
              <a:gd name="connsiteY8" fmla="*/ 208890 h 2301094"/>
              <a:gd name="connsiteX0" fmla="*/ 114299 w 3508237"/>
              <a:gd name="connsiteY0" fmla="*/ 208890 h 2301094"/>
              <a:gd name="connsiteX1" fmla="*/ 562168 w 3508237"/>
              <a:gd name="connsiteY1" fmla="*/ 22278 h 2301094"/>
              <a:gd name="connsiteX2" fmla="*/ 3286707 w 3508237"/>
              <a:gd name="connsiteY2" fmla="*/ 339518 h 2301094"/>
              <a:gd name="connsiteX3" fmla="*/ 3256577 w 3508237"/>
              <a:gd name="connsiteY3" fmla="*/ 1083149 h 2301094"/>
              <a:gd name="connsiteX4" fmla="*/ 2521597 w 3508237"/>
              <a:gd name="connsiteY4" fmla="*/ 1123290 h 2301094"/>
              <a:gd name="connsiteX5" fmla="*/ 935393 w 3508237"/>
              <a:gd name="connsiteY5" fmla="*/ 2233633 h 2301094"/>
              <a:gd name="connsiteX6" fmla="*/ 95638 w 3508237"/>
              <a:gd name="connsiteY6" fmla="*/ 2121665 h 2301094"/>
              <a:gd name="connsiteX7" fmla="*/ 20993 w 3508237"/>
              <a:gd name="connsiteY7" fmla="*/ 1655135 h 2301094"/>
              <a:gd name="connsiteX8" fmla="*/ 114299 w 3508237"/>
              <a:gd name="connsiteY8" fmla="*/ 208890 h 2301094"/>
              <a:gd name="connsiteX0" fmla="*/ 114299 w 3534271"/>
              <a:gd name="connsiteY0" fmla="*/ 208890 h 2301094"/>
              <a:gd name="connsiteX1" fmla="*/ 562168 w 3534271"/>
              <a:gd name="connsiteY1" fmla="*/ 22278 h 2301094"/>
              <a:gd name="connsiteX2" fmla="*/ 3286707 w 3534271"/>
              <a:gd name="connsiteY2" fmla="*/ 339518 h 2301094"/>
              <a:gd name="connsiteX3" fmla="*/ 3256577 w 3534271"/>
              <a:gd name="connsiteY3" fmla="*/ 1083149 h 2301094"/>
              <a:gd name="connsiteX4" fmla="*/ 2521597 w 3534271"/>
              <a:gd name="connsiteY4" fmla="*/ 1123290 h 2301094"/>
              <a:gd name="connsiteX5" fmla="*/ 935393 w 3534271"/>
              <a:gd name="connsiteY5" fmla="*/ 2233633 h 2301094"/>
              <a:gd name="connsiteX6" fmla="*/ 95638 w 3534271"/>
              <a:gd name="connsiteY6" fmla="*/ 2121665 h 2301094"/>
              <a:gd name="connsiteX7" fmla="*/ 20993 w 3534271"/>
              <a:gd name="connsiteY7" fmla="*/ 1655135 h 2301094"/>
              <a:gd name="connsiteX8" fmla="*/ 114299 w 3534271"/>
              <a:gd name="connsiteY8" fmla="*/ 208890 h 2301094"/>
              <a:gd name="connsiteX0" fmla="*/ 114299 w 3520820"/>
              <a:gd name="connsiteY0" fmla="*/ 208890 h 2268565"/>
              <a:gd name="connsiteX1" fmla="*/ 562168 w 3520820"/>
              <a:gd name="connsiteY1" fmla="*/ 22278 h 2268565"/>
              <a:gd name="connsiteX2" fmla="*/ 3286707 w 3520820"/>
              <a:gd name="connsiteY2" fmla="*/ 339518 h 2268565"/>
              <a:gd name="connsiteX3" fmla="*/ 3256577 w 3520820"/>
              <a:gd name="connsiteY3" fmla="*/ 1083149 h 2268565"/>
              <a:gd name="connsiteX4" fmla="*/ 2235847 w 3520820"/>
              <a:gd name="connsiteY4" fmla="*/ 1570965 h 2268565"/>
              <a:gd name="connsiteX5" fmla="*/ 935393 w 3520820"/>
              <a:gd name="connsiteY5" fmla="*/ 2233633 h 2268565"/>
              <a:gd name="connsiteX6" fmla="*/ 95638 w 3520820"/>
              <a:gd name="connsiteY6" fmla="*/ 2121665 h 2268565"/>
              <a:gd name="connsiteX7" fmla="*/ 20993 w 3520820"/>
              <a:gd name="connsiteY7" fmla="*/ 1655135 h 2268565"/>
              <a:gd name="connsiteX8" fmla="*/ 114299 w 3520820"/>
              <a:gd name="connsiteY8" fmla="*/ 208890 h 2268565"/>
              <a:gd name="connsiteX0" fmla="*/ 114299 w 3588527"/>
              <a:gd name="connsiteY0" fmla="*/ 208890 h 2268565"/>
              <a:gd name="connsiteX1" fmla="*/ 562168 w 3588527"/>
              <a:gd name="connsiteY1" fmla="*/ 22278 h 2268565"/>
              <a:gd name="connsiteX2" fmla="*/ 3286707 w 3588527"/>
              <a:gd name="connsiteY2" fmla="*/ 339518 h 2268565"/>
              <a:gd name="connsiteX3" fmla="*/ 3256577 w 3588527"/>
              <a:gd name="connsiteY3" fmla="*/ 1083149 h 2268565"/>
              <a:gd name="connsiteX4" fmla="*/ 935393 w 3588527"/>
              <a:gd name="connsiteY4" fmla="*/ 2233633 h 2268565"/>
              <a:gd name="connsiteX5" fmla="*/ 95638 w 3588527"/>
              <a:gd name="connsiteY5" fmla="*/ 2121665 h 2268565"/>
              <a:gd name="connsiteX6" fmla="*/ 20993 w 3588527"/>
              <a:gd name="connsiteY6" fmla="*/ 1655135 h 2268565"/>
              <a:gd name="connsiteX7" fmla="*/ 114299 w 3588527"/>
              <a:gd name="connsiteY7" fmla="*/ 208890 h 2268565"/>
              <a:gd name="connsiteX0" fmla="*/ 93606 w 3567834"/>
              <a:gd name="connsiteY0" fmla="*/ 233213 h 2292888"/>
              <a:gd name="connsiteX1" fmla="*/ 541475 w 3567834"/>
              <a:gd name="connsiteY1" fmla="*/ 46601 h 2292888"/>
              <a:gd name="connsiteX2" fmla="*/ 3266014 w 3567834"/>
              <a:gd name="connsiteY2" fmla="*/ 363841 h 2292888"/>
              <a:gd name="connsiteX3" fmla="*/ 3235884 w 3567834"/>
              <a:gd name="connsiteY3" fmla="*/ 1107472 h 2292888"/>
              <a:gd name="connsiteX4" fmla="*/ 914700 w 3567834"/>
              <a:gd name="connsiteY4" fmla="*/ 2257956 h 2292888"/>
              <a:gd name="connsiteX5" fmla="*/ 74945 w 3567834"/>
              <a:gd name="connsiteY5" fmla="*/ 2145988 h 2292888"/>
              <a:gd name="connsiteX6" fmla="*/ 93606 w 3567834"/>
              <a:gd name="connsiteY6" fmla="*/ 233213 h 2292888"/>
              <a:gd name="connsiteX0" fmla="*/ 26750 w 3681953"/>
              <a:gd name="connsiteY0" fmla="*/ 431001 h 2247788"/>
              <a:gd name="connsiteX1" fmla="*/ 655594 w 3681953"/>
              <a:gd name="connsiteY1" fmla="*/ 1501 h 2247788"/>
              <a:gd name="connsiteX2" fmla="*/ 3380133 w 3681953"/>
              <a:gd name="connsiteY2" fmla="*/ 318741 h 2247788"/>
              <a:gd name="connsiteX3" fmla="*/ 3350003 w 3681953"/>
              <a:gd name="connsiteY3" fmla="*/ 1062372 h 2247788"/>
              <a:gd name="connsiteX4" fmla="*/ 1028819 w 3681953"/>
              <a:gd name="connsiteY4" fmla="*/ 2212856 h 2247788"/>
              <a:gd name="connsiteX5" fmla="*/ 189064 w 3681953"/>
              <a:gd name="connsiteY5" fmla="*/ 2100888 h 2247788"/>
              <a:gd name="connsiteX6" fmla="*/ 26750 w 3681953"/>
              <a:gd name="connsiteY6" fmla="*/ 431001 h 2247788"/>
              <a:gd name="connsiteX0" fmla="*/ 46885 w 3702088"/>
              <a:gd name="connsiteY0" fmla="*/ 431001 h 2247788"/>
              <a:gd name="connsiteX1" fmla="*/ 675729 w 3702088"/>
              <a:gd name="connsiteY1" fmla="*/ 1501 h 2247788"/>
              <a:gd name="connsiteX2" fmla="*/ 3400268 w 3702088"/>
              <a:gd name="connsiteY2" fmla="*/ 318741 h 2247788"/>
              <a:gd name="connsiteX3" fmla="*/ 3370138 w 3702088"/>
              <a:gd name="connsiteY3" fmla="*/ 1062372 h 2247788"/>
              <a:gd name="connsiteX4" fmla="*/ 1048954 w 3702088"/>
              <a:gd name="connsiteY4" fmla="*/ 2212856 h 2247788"/>
              <a:gd name="connsiteX5" fmla="*/ 209199 w 3702088"/>
              <a:gd name="connsiteY5" fmla="*/ 2100888 h 2247788"/>
              <a:gd name="connsiteX6" fmla="*/ 46885 w 3702088"/>
              <a:gd name="connsiteY6" fmla="*/ 431001 h 2247788"/>
              <a:gd name="connsiteX0" fmla="*/ 46885 w 3702088"/>
              <a:gd name="connsiteY0" fmla="*/ 431001 h 2261962"/>
              <a:gd name="connsiteX1" fmla="*/ 675729 w 3702088"/>
              <a:gd name="connsiteY1" fmla="*/ 1501 h 2261962"/>
              <a:gd name="connsiteX2" fmla="*/ 3400268 w 3702088"/>
              <a:gd name="connsiteY2" fmla="*/ 318741 h 2261962"/>
              <a:gd name="connsiteX3" fmla="*/ 3370138 w 3702088"/>
              <a:gd name="connsiteY3" fmla="*/ 1062372 h 2261962"/>
              <a:gd name="connsiteX4" fmla="*/ 1048954 w 3702088"/>
              <a:gd name="connsiteY4" fmla="*/ 2212856 h 2261962"/>
              <a:gd name="connsiteX5" fmla="*/ 209199 w 3702088"/>
              <a:gd name="connsiteY5" fmla="*/ 2100888 h 2261962"/>
              <a:gd name="connsiteX6" fmla="*/ 46885 w 3702088"/>
              <a:gd name="connsiteY6" fmla="*/ 431001 h 2261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02088" h="2261962">
                <a:moveTo>
                  <a:pt x="46885" y="431001"/>
                </a:moveTo>
                <a:cubicBezTo>
                  <a:pt x="172265" y="143016"/>
                  <a:pt x="116832" y="20211"/>
                  <a:pt x="675729" y="1501"/>
                </a:cubicBezTo>
                <a:cubicBezTo>
                  <a:pt x="1234626" y="-17209"/>
                  <a:pt x="2951200" y="141929"/>
                  <a:pt x="3400268" y="318741"/>
                </a:cubicBezTo>
                <a:cubicBezTo>
                  <a:pt x="3849336" y="495553"/>
                  <a:pt x="3762024" y="746686"/>
                  <a:pt x="3370138" y="1062372"/>
                </a:cubicBezTo>
                <a:cubicBezTo>
                  <a:pt x="2978252" y="1378058"/>
                  <a:pt x="1575777" y="2039770"/>
                  <a:pt x="1048954" y="2212856"/>
                </a:cubicBezTo>
                <a:cubicBezTo>
                  <a:pt x="692253" y="2304639"/>
                  <a:pt x="276971" y="2268007"/>
                  <a:pt x="209199" y="2100888"/>
                </a:cubicBezTo>
                <a:cubicBezTo>
                  <a:pt x="72350" y="1763431"/>
                  <a:pt x="-78495" y="718986"/>
                  <a:pt x="46885" y="431001"/>
                </a:cubicBezTo>
                <a:close/>
              </a:path>
            </a:pathLst>
          </a:custGeom>
          <a:solidFill>
            <a:srgbClr val="0150A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56" name="Gruppieren 55"/>
          <p:cNvGrpSpPr/>
          <p:nvPr/>
        </p:nvGrpSpPr>
        <p:grpSpPr>
          <a:xfrm>
            <a:off x="3309126" y="1909460"/>
            <a:ext cx="5573748" cy="2966055"/>
            <a:chOff x="2836566" y="301882"/>
            <a:chExt cx="5573748" cy="2966055"/>
          </a:xfrm>
        </p:grpSpPr>
        <p:grpSp>
          <p:nvGrpSpPr>
            <p:cNvPr id="57" name="Gruppieren 56"/>
            <p:cNvGrpSpPr/>
            <p:nvPr/>
          </p:nvGrpSpPr>
          <p:grpSpPr>
            <a:xfrm>
              <a:off x="2836566" y="301882"/>
              <a:ext cx="5573748" cy="2966055"/>
              <a:chOff x="2207916" y="1616332"/>
              <a:chExt cx="5573748" cy="296605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0" name="Ellipse 59"/>
                  <p:cNvSpPr>
                    <a:spLocks/>
                  </p:cNvSpPr>
                  <p:nvPr/>
                </p:nvSpPr>
                <p:spPr>
                  <a:xfrm>
                    <a:off x="2207916" y="1630993"/>
                    <a:ext cx="1044000" cy="72000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3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oMath>
                      </m:oMathPara>
                    </a14:m>
                    <a:endParaRPr lang="de-DE" sz="3600" dirty="0" smtClean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0" name="Ellipse 59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07916" y="1630993"/>
                    <a:ext cx="1044000" cy="720000"/>
                  </a:xfrm>
                  <a:prstGeom prst="ellipse">
                    <a:avLst/>
                  </a:prstGeom>
                  <a:blipFill rotWithShape="0">
                    <a:blip r:embed="rId3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61" name="Gerader Verbinder 60"/>
              <p:cNvCxnSpPr>
                <a:cxnSpLocks/>
                <a:stCxn id="60" idx="6"/>
                <a:endCxn id="62" idx="2"/>
              </p:cNvCxnSpPr>
              <p:nvPr/>
            </p:nvCxnSpPr>
            <p:spPr>
              <a:xfrm>
                <a:off x="3251916" y="1990993"/>
                <a:ext cx="1220874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2" name="Ellipse 61"/>
                  <p:cNvSpPr>
                    <a:spLocks/>
                  </p:cNvSpPr>
                  <p:nvPr/>
                </p:nvSpPr>
                <p:spPr>
                  <a:xfrm>
                    <a:off x="4472790" y="1630993"/>
                    <a:ext cx="1044000" cy="72000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oMath>
                      </m:oMathPara>
                    </a14:m>
                    <a:endParaRPr lang="de-DE" sz="3600" dirty="0" smtClean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2" name="Ellipse 6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72790" y="1630993"/>
                    <a:ext cx="1044000" cy="720000"/>
                  </a:xfrm>
                  <a:prstGeom prst="ellipse">
                    <a:avLst/>
                  </a:prstGeom>
                  <a:blipFill rotWithShape="0">
                    <a:blip r:embed="rId4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3" name="Ellipse 62"/>
                  <p:cNvSpPr>
                    <a:spLocks/>
                  </p:cNvSpPr>
                  <p:nvPr/>
                </p:nvSpPr>
                <p:spPr>
                  <a:xfrm>
                    <a:off x="6737664" y="1616332"/>
                    <a:ext cx="1044000" cy="72000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oMath>
                      </m:oMathPara>
                    </a14:m>
                    <a:endParaRPr lang="de-DE" sz="3600" dirty="0" smtClean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3" name="Ellipse 62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37664" y="1616332"/>
                    <a:ext cx="1044000" cy="720000"/>
                  </a:xfrm>
                  <a:prstGeom prst="ellipse">
                    <a:avLst/>
                  </a:prstGeom>
                  <a:blipFill rotWithShape="0">
                    <a:blip r:embed="rId5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4" name="Ellipse 63"/>
                  <p:cNvSpPr>
                    <a:spLocks/>
                  </p:cNvSpPr>
                  <p:nvPr/>
                </p:nvSpPr>
                <p:spPr>
                  <a:xfrm>
                    <a:off x="6737664" y="2746690"/>
                    <a:ext cx="1044000" cy="72000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oMath>
                      </m:oMathPara>
                    </a14:m>
                    <a:endParaRPr lang="de-DE" sz="3600" dirty="0" smtClean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4" name="Ellipse 63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37664" y="2746690"/>
                    <a:ext cx="1044000" cy="720000"/>
                  </a:xfrm>
                  <a:prstGeom prst="ellipse">
                    <a:avLst/>
                  </a:prstGeom>
                  <a:blipFill rotWithShape="0">
                    <a:blip r:embed="rId6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5" name="Ellipse 64"/>
                  <p:cNvSpPr>
                    <a:spLocks/>
                  </p:cNvSpPr>
                  <p:nvPr/>
                </p:nvSpPr>
                <p:spPr>
                  <a:xfrm>
                    <a:off x="2207916" y="2746690"/>
                    <a:ext cx="1044000" cy="72000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3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oMath>
                      </m:oMathPara>
                    </a14:m>
                    <a:endParaRPr lang="de-DE" sz="3600" dirty="0" smtClean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5" name="Ellipse 64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07916" y="2746690"/>
                    <a:ext cx="1044000" cy="720000"/>
                  </a:xfrm>
                  <a:prstGeom prst="ellipse">
                    <a:avLst/>
                  </a:prstGeom>
                  <a:blipFill rotWithShape="0">
                    <a:blip r:embed="rId7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6" name="Ellipse 65"/>
                  <p:cNvSpPr>
                    <a:spLocks/>
                  </p:cNvSpPr>
                  <p:nvPr/>
                </p:nvSpPr>
                <p:spPr>
                  <a:xfrm>
                    <a:off x="2207916" y="3862387"/>
                    <a:ext cx="1044000" cy="72000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3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oMath>
                      </m:oMathPara>
                    </a14:m>
                    <a:endParaRPr lang="de-DE" sz="3600" dirty="0" smtClean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6" name="Ellipse 65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07916" y="3862387"/>
                    <a:ext cx="1044000" cy="720000"/>
                  </a:xfrm>
                  <a:prstGeom prst="ellipse">
                    <a:avLst/>
                  </a:prstGeom>
                  <a:blipFill rotWithShape="0">
                    <a:blip r:embed="rId8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7" name="Ellipse 66"/>
                  <p:cNvSpPr>
                    <a:spLocks/>
                  </p:cNvSpPr>
                  <p:nvPr/>
                </p:nvSpPr>
                <p:spPr>
                  <a:xfrm>
                    <a:off x="4472790" y="3862387"/>
                    <a:ext cx="1044000" cy="72000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de-DE" sz="36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</m:oMath>
                      </m:oMathPara>
                    </a14:m>
                    <a:endParaRPr lang="de-DE" sz="3600" dirty="0" smtClean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7" name="Ellipse 66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72790" y="3862387"/>
                    <a:ext cx="1044000" cy="720000"/>
                  </a:xfrm>
                  <a:prstGeom prst="ellipse">
                    <a:avLst/>
                  </a:prstGeom>
                  <a:blipFill rotWithShape="0">
                    <a:blip r:embed="rId9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68" name="Gerader Verbinder 67"/>
              <p:cNvCxnSpPr>
                <a:cxnSpLocks/>
                <a:stCxn id="60" idx="4"/>
                <a:endCxn id="65" idx="0"/>
              </p:cNvCxnSpPr>
              <p:nvPr/>
            </p:nvCxnSpPr>
            <p:spPr>
              <a:xfrm>
                <a:off x="2729916" y="2350993"/>
                <a:ext cx="0" cy="39569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Gerader Verbinder 68"/>
              <p:cNvCxnSpPr>
                <a:cxnSpLocks/>
                <a:stCxn id="65" idx="4"/>
                <a:endCxn id="66" idx="0"/>
              </p:cNvCxnSpPr>
              <p:nvPr/>
            </p:nvCxnSpPr>
            <p:spPr>
              <a:xfrm>
                <a:off x="2729916" y="3466690"/>
                <a:ext cx="0" cy="39569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Gerader Verbinder 69"/>
              <p:cNvCxnSpPr>
                <a:cxnSpLocks/>
                <a:stCxn id="66" idx="6"/>
                <a:endCxn id="67" idx="2"/>
              </p:cNvCxnSpPr>
              <p:nvPr/>
            </p:nvCxnSpPr>
            <p:spPr>
              <a:xfrm>
                <a:off x="3251916" y="4222387"/>
                <a:ext cx="1220874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Gerader Verbinder 70"/>
              <p:cNvCxnSpPr>
                <a:cxnSpLocks/>
                <a:stCxn id="63" idx="2"/>
                <a:endCxn id="62" idx="6"/>
              </p:cNvCxnSpPr>
              <p:nvPr/>
            </p:nvCxnSpPr>
            <p:spPr>
              <a:xfrm flipH="1">
                <a:off x="5516790" y="1976332"/>
                <a:ext cx="1220874" cy="14661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Gerader Verbinder 71"/>
              <p:cNvCxnSpPr>
                <a:cxnSpLocks/>
                <a:stCxn id="64" idx="0"/>
                <a:endCxn id="63" idx="4"/>
              </p:cNvCxnSpPr>
              <p:nvPr/>
            </p:nvCxnSpPr>
            <p:spPr>
              <a:xfrm flipV="1">
                <a:off x="7259664" y="2336332"/>
                <a:ext cx="0" cy="41035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8" name="Gerader Verbinder 57"/>
            <p:cNvCxnSpPr>
              <a:cxnSpLocks/>
              <a:stCxn id="65" idx="7"/>
              <a:endCxn id="62" idx="3"/>
            </p:cNvCxnSpPr>
            <p:nvPr/>
          </p:nvCxnSpPr>
          <p:spPr>
            <a:xfrm flipV="1">
              <a:off x="3727676" y="931101"/>
              <a:ext cx="1526654" cy="60658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Gerader Verbinder 58"/>
            <p:cNvCxnSpPr>
              <a:cxnSpLocks/>
              <a:stCxn id="64" idx="1"/>
              <a:endCxn id="62" idx="5"/>
            </p:cNvCxnSpPr>
            <p:nvPr/>
          </p:nvCxnSpPr>
          <p:spPr>
            <a:xfrm flipH="1" flipV="1">
              <a:off x="5992550" y="931101"/>
              <a:ext cx="1526654" cy="60658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2B3039ED-CBD4-4DB0-AD4F-1CBB73A0DB3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de-DE" dirty="0"/>
              <a:t>1.1 </a:t>
            </a:r>
            <a:r>
              <a:rPr lang="de-DE" dirty="0" err="1"/>
              <a:t>Weisfeiler</a:t>
            </a:r>
            <a:r>
              <a:rPr lang="de-DE" dirty="0"/>
              <a:t>-Lehman </a:t>
            </a:r>
            <a:r>
              <a:rPr lang="de-DE" dirty="0" err="1"/>
              <a:t>node</a:t>
            </a:r>
            <a:r>
              <a:rPr lang="de-DE" dirty="0"/>
              <a:t> </a:t>
            </a:r>
            <a:r>
              <a:rPr lang="de-DE" dirty="0" err="1"/>
              <a:t>embedding</a:t>
            </a:r>
            <a:r>
              <a:rPr lang="de-DE" dirty="0"/>
              <a:t> </a:t>
            </a:r>
            <a:r>
              <a:rPr lang="de-DE" dirty="0" err="1" smtClean="0"/>
              <a:t>scheme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err="1" smtClean="0"/>
              <a:t>Idea</a:t>
            </a:r>
            <a:endParaRPr lang="de-DE" dirty="0"/>
          </a:p>
        </p:txBody>
      </p:sp>
      <p:sp>
        <p:nvSpPr>
          <p:cNvPr id="73" name="Fußzeilenplatzhalter 4">
            <a:extLst>
              <a:ext uri="{FF2B5EF4-FFF2-40B4-BE49-F238E27FC236}">
                <a16:creationId xmlns:a16="http://schemas.microsoft.com/office/drawing/2014/main" xmlns="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3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26</a:t>
            </a:r>
          </a:p>
        </p:txBody>
      </p:sp>
    </p:spTree>
    <p:extLst>
      <p:ext uri="{BB962C8B-B14F-4D97-AF65-F5344CB8AC3E}">
        <p14:creationId xmlns:p14="http://schemas.microsoft.com/office/powerpoint/2010/main" val="3186261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ihandform 7"/>
          <p:cNvSpPr/>
          <p:nvPr/>
        </p:nvSpPr>
        <p:spPr>
          <a:xfrm>
            <a:off x="2969867" y="1500431"/>
            <a:ext cx="6251624" cy="3780194"/>
          </a:xfrm>
          <a:custGeom>
            <a:avLst/>
            <a:gdLst>
              <a:gd name="connsiteX0" fmla="*/ 363187 w 6320777"/>
              <a:gd name="connsiteY0" fmla="*/ 122606 h 3919443"/>
              <a:gd name="connsiteX1" fmla="*/ 3792187 w 6320777"/>
              <a:gd name="connsiteY1" fmla="*/ 65456 h 3919443"/>
              <a:gd name="connsiteX2" fmla="*/ 6052787 w 6320777"/>
              <a:gd name="connsiteY2" fmla="*/ 370256 h 3919443"/>
              <a:gd name="connsiteX3" fmla="*/ 5976587 w 6320777"/>
              <a:gd name="connsiteY3" fmla="*/ 2249856 h 3919443"/>
              <a:gd name="connsiteX4" fmla="*/ 3347687 w 6320777"/>
              <a:gd name="connsiteY4" fmla="*/ 3494456 h 3919443"/>
              <a:gd name="connsiteX5" fmla="*/ 439387 w 6320777"/>
              <a:gd name="connsiteY5" fmla="*/ 3678606 h 3919443"/>
              <a:gd name="connsiteX6" fmla="*/ 109187 w 6320777"/>
              <a:gd name="connsiteY6" fmla="*/ 313106 h 3919443"/>
              <a:gd name="connsiteX7" fmla="*/ 363187 w 6320777"/>
              <a:gd name="connsiteY7" fmla="*/ 122606 h 3919443"/>
              <a:gd name="connsiteX0" fmla="*/ 358804 w 6316394"/>
              <a:gd name="connsiteY0" fmla="*/ 71445 h 3868282"/>
              <a:gd name="connsiteX1" fmla="*/ 3787804 w 6316394"/>
              <a:gd name="connsiteY1" fmla="*/ 14295 h 3868282"/>
              <a:gd name="connsiteX2" fmla="*/ 6048404 w 6316394"/>
              <a:gd name="connsiteY2" fmla="*/ 319095 h 3868282"/>
              <a:gd name="connsiteX3" fmla="*/ 5972204 w 6316394"/>
              <a:gd name="connsiteY3" fmla="*/ 2198695 h 3868282"/>
              <a:gd name="connsiteX4" fmla="*/ 3343304 w 6316394"/>
              <a:gd name="connsiteY4" fmla="*/ 3443295 h 3868282"/>
              <a:gd name="connsiteX5" fmla="*/ 435004 w 6316394"/>
              <a:gd name="connsiteY5" fmla="*/ 3627445 h 3868282"/>
              <a:gd name="connsiteX6" fmla="*/ 104804 w 6316394"/>
              <a:gd name="connsiteY6" fmla="*/ 261945 h 3868282"/>
              <a:gd name="connsiteX7" fmla="*/ 358804 w 6316394"/>
              <a:gd name="connsiteY7" fmla="*/ 71445 h 3868282"/>
              <a:gd name="connsiteX0" fmla="*/ 294034 w 6251624"/>
              <a:gd name="connsiteY0" fmla="*/ 68020 h 3864857"/>
              <a:gd name="connsiteX1" fmla="*/ 3723034 w 6251624"/>
              <a:gd name="connsiteY1" fmla="*/ 10870 h 3864857"/>
              <a:gd name="connsiteX2" fmla="*/ 5983634 w 6251624"/>
              <a:gd name="connsiteY2" fmla="*/ 315670 h 3864857"/>
              <a:gd name="connsiteX3" fmla="*/ 5907434 w 6251624"/>
              <a:gd name="connsiteY3" fmla="*/ 2195270 h 3864857"/>
              <a:gd name="connsiteX4" fmla="*/ 3278534 w 6251624"/>
              <a:gd name="connsiteY4" fmla="*/ 3439870 h 3864857"/>
              <a:gd name="connsiteX5" fmla="*/ 370234 w 6251624"/>
              <a:gd name="connsiteY5" fmla="*/ 3624020 h 3864857"/>
              <a:gd name="connsiteX6" fmla="*/ 40034 w 6251624"/>
              <a:gd name="connsiteY6" fmla="*/ 258520 h 3864857"/>
              <a:gd name="connsiteX7" fmla="*/ 294034 w 6251624"/>
              <a:gd name="connsiteY7" fmla="*/ 68020 h 3864857"/>
              <a:gd name="connsiteX0" fmla="*/ 294034 w 6251624"/>
              <a:gd name="connsiteY0" fmla="*/ 68020 h 3780194"/>
              <a:gd name="connsiteX1" fmla="*/ 3723034 w 6251624"/>
              <a:gd name="connsiteY1" fmla="*/ 10870 h 3780194"/>
              <a:gd name="connsiteX2" fmla="*/ 5983634 w 6251624"/>
              <a:gd name="connsiteY2" fmla="*/ 315670 h 3780194"/>
              <a:gd name="connsiteX3" fmla="*/ 5907434 w 6251624"/>
              <a:gd name="connsiteY3" fmla="*/ 2195270 h 3780194"/>
              <a:gd name="connsiteX4" fmla="*/ 3278534 w 6251624"/>
              <a:gd name="connsiteY4" fmla="*/ 3439870 h 3780194"/>
              <a:gd name="connsiteX5" fmla="*/ 370234 w 6251624"/>
              <a:gd name="connsiteY5" fmla="*/ 3624020 h 3780194"/>
              <a:gd name="connsiteX6" fmla="*/ 40034 w 6251624"/>
              <a:gd name="connsiteY6" fmla="*/ 258520 h 3780194"/>
              <a:gd name="connsiteX7" fmla="*/ 294034 w 6251624"/>
              <a:gd name="connsiteY7" fmla="*/ 68020 h 3780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51624" h="3780194">
                <a:moveTo>
                  <a:pt x="294034" y="68020"/>
                </a:moveTo>
                <a:cubicBezTo>
                  <a:pt x="399867" y="58495"/>
                  <a:pt x="2774767" y="-30405"/>
                  <a:pt x="3723034" y="10870"/>
                </a:cubicBezTo>
                <a:cubicBezTo>
                  <a:pt x="4671301" y="52145"/>
                  <a:pt x="5619567" y="-48397"/>
                  <a:pt x="5983634" y="315670"/>
                </a:cubicBezTo>
                <a:cubicBezTo>
                  <a:pt x="6347701" y="679737"/>
                  <a:pt x="6358284" y="1674570"/>
                  <a:pt x="5907434" y="2195270"/>
                </a:cubicBezTo>
                <a:cubicBezTo>
                  <a:pt x="5456584" y="2715970"/>
                  <a:pt x="4201401" y="3201745"/>
                  <a:pt x="3278534" y="3439870"/>
                </a:cubicBezTo>
                <a:cubicBezTo>
                  <a:pt x="2355667" y="3677995"/>
                  <a:pt x="1138584" y="3963745"/>
                  <a:pt x="370234" y="3624020"/>
                </a:cubicBezTo>
                <a:cubicBezTo>
                  <a:pt x="-169516" y="3093795"/>
                  <a:pt x="40034" y="385520"/>
                  <a:pt x="40034" y="258520"/>
                </a:cubicBezTo>
                <a:cubicBezTo>
                  <a:pt x="40034" y="131520"/>
                  <a:pt x="188201" y="77545"/>
                  <a:pt x="294034" y="68020"/>
                </a:cubicBezTo>
                <a:close/>
              </a:path>
            </a:pathLst>
          </a:custGeom>
          <a:solidFill>
            <a:srgbClr val="4472C4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Freihandform 6"/>
          <p:cNvSpPr/>
          <p:nvPr/>
        </p:nvSpPr>
        <p:spPr>
          <a:xfrm>
            <a:off x="3034351" y="1559568"/>
            <a:ext cx="5962396" cy="3540167"/>
          </a:xfrm>
          <a:custGeom>
            <a:avLst/>
            <a:gdLst>
              <a:gd name="connsiteX0" fmla="*/ 541673 w 6341478"/>
              <a:gd name="connsiteY0" fmla="*/ 17256 h 3524411"/>
              <a:gd name="connsiteX1" fmla="*/ 5875673 w 6341478"/>
              <a:gd name="connsiteY1" fmla="*/ 238236 h 3524411"/>
              <a:gd name="connsiteX2" fmla="*/ 5738513 w 6341478"/>
              <a:gd name="connsiteY2" fmla="*/ 1160256 h 3524411"/>
              <a:gd name="connsiteX3" fmla="*/ 2964833 w 6341478"/>
              <a:gd name="connsiteY3" fmla="*/ 1670796 h 3524411"/>
              <a:gd name="connsiteX4" fmla="*/ 1349393 w 6341478"/>
              <a:gd name="connsiteY4" fmla="*/ 3362436 h 3524411"/>
              <a:gd name="connsiteX5" fmla="*/ 328313 w 6341478"/>
              <a:gd name="connsiteY5" fmla="*/ 3141456 h 3524411"/>
              <a:gd name="connsiteX6" fmla="*/ 160673 w 6341478"/>
              <a:gd name="connsiteY6" fmla="*/ 581136 h 3524411"/>
              <a:gd name="connsiteX7" fmla="*/ 541673 w 6341478"/>
              <a:gd name="connsiteY7" fmla="*/ 17256 h 3524411"/>
              <a:gd name="connsiteX0" fmla="*/ 541673 w 6341478"/>
              <a:gd name="connsiteY0" fmla="*/ 17256 h 3524411"/>
              <a:gd name="connsiteX1" fmla="*/ 5875673 w 6341478"/>
              <a:gd name="connsiteY1" fmla="*/ 238236 h 3524411"/>
              <a:gd name="connsiteX2" fmla="*/ 5738513 w 6341478"/>
              <a:gd name="connsiteY2" fmla="*/ 1160256 h 3524411"/>
              <a:gd name="connsiteX3" fmla="*/ 2964833 w 6341478"/>
              <a:gd name="connsiteY3" fmla="*/ 1670796 h 3524411"/>
              <a:gd name="connsiteX4" fmla="*/ 1349393 w 6341478"/>
              <a:gd name="connsiteY4" fmla="*/ 3362436 h 3524411"/>
              <a:gd name="connsiteX5" fmla="*/ 328313 w 6341478"/>
              <a:gd name="connsiteY5" fmla="*/ 3141456 h 3524411"/>
              <a:gd name="connsiteX6" fmla="*/ 160673 w 6341478"/>
              <a:gd name="connsiteY6" fmla="*/ 581136 h 3524411"/>
              <a:gd name="connsiteX7" fmla="*/ 541673 w 6341478"/>
              <a:gd name="connsiteY7" fmla="*/ 17256 h 3524411"/>
              <a:gd name="connsiteX0" fmla="*/ 541673 w 6341478"/>
              <a:gd name="connsiteY0" fmla="*/ 17256 h 3524411"/>
              <a:gd name="connsiteX1" fmla="*/ 5875673 w 6341478"/>
              <a:gd name="connsiteY1" fmla="*/ 238236 h 3524411"/>
              <a:gd name="connsiteX2" fmla="*/ 5738513 w 6341478"/>
              <a:gd name="connsiteY2" fmla="*/ 1160256 h 3524411"/>
              <a:gd name="connsiteX3" fmla="*/ 2964833 w 6341478"/>
              <a:gd name="connsiteY3" fmla="*/ 1670796 h 3524411"/>
              <a:gd name="connsiteX4" fmla="*/ 1349393 w 6341478"/>
              <a:gd name="connsiteY4" fmla="*/ 3362436 h 3524411"/>
              <a:gd name="connsiteX5" fmla="*/ 328313 w 6341478"/>
              <a:gd name="connsiteY5" fmla="*/ 3141456 h 3524411"/>
              <a:gd name="connsiteX6" fmla="*/ 160673 w 6341478"/>
              <a:gd name="connsiteY6" fmla="*/ 581136 h 3524411"/>
              <a:gd name="connsiteX7" fmla="*/ 541673 w 6341478"/>
              <a:gd name="connsiteY7" fmla="*/ 17256 h 3524411"/>
              <a:gd name="connsiteX0" fmla="*/ 394649 w 6194454"/>
              <a:gd name="connsiteY0" fmla="*/ 109422 h 3616577"/>
              <a:gd name="connsiteX1" fmla="*/ 5728649 w 6194454"/>
              <a:gd name="connsiteY1" fmla="*/ 330402 h 3616577"/>
              <a:gd name="connsiteX2" fmla="*/ 5591489 w 6194454"/>
              <a:gd name="connsiteY2" fmla="*/ 1252422 h 3616577"/>
              <a:gd name="connsiteX3" fmla="*/ 2817809 w 6194454"/>
              <a:gd name="connsiteY3" fmla="*/ 1762962 h 3616577"/>
              <a:gd name="connsiteX4" fmla="*/ 1202369 w 6194454"/>
              <a:gd name="connsiteY4" fmla="*/ 3454602 h 3616577"/>
              <a:gd name="connsiteX5" fmla="*/ 181289 w 6194454"/>
              <a:gd name="connsiteY5" fmla="*/ 3233622 h 3616577"/>
              <a:gd name="connsiteX6" fmla="*/ 13649 w 6194454"/>
              <a:gd name="connsiteY6" fmla="*/ 673302 h 3616577"/>
              <a:gd name="connsiteX7" fmla="*/ 394649 w 6194454"/>
              <a:gd name="connsiteY7" fmla="*/ 109422 h 3616577"/>
              <a:gd name="connsiteX0" fmla="*/ 394649 w 6194454"/>
              <a:gd name="connsiteY0" fmla="*/ 27829 h 3534984"/>
              <a:gd name="connsiteX1" fmla="*/ 5728649 w 6194454"/>
              <a:gd name="connsiteY1" fmla="*/ 248809 h 3534984"/>
              <a:gd name="connsiteX2" fmla="*/ 5591489 w 6194454"/>
              <a:gd name="connsiteY2" fmla="*/ 1170829 h 3534984"/>
              <a:gd name="connsiteX3" fmla="*/ 2817809 w 6194454"/>
              <a:gd name="connsiteY3" fmla="*/ 1681369 h 3534984"/>
              <a:gd name="connsiteX4" fmla="*/ 1202369 w 6194454"/>
              <a:gd name="connsiteY4" fmla="*/ 3373009 h 3534984"/>
              <a:gd name="connsiteX5" fmla="*/ 181289 w 6194454"/>
              <a:gd name="connsiteY5" fmla="*/ 3152029 h 3534984"/>
              <a:gd name="connsiteX6" fmla="*/ 13649 w 6194454"/>
              <a:gd name="connsiteY6" fmla="*/ 591709 h 3534984"/>
              <a:gd name="connsiteX7" fmla="*/ 394649 w 6194454"/>
              <a:gd name="connsiteY7" fmla="*/ 27829 h 3534984"/>
              <a:gd name="connsiteX0" fmla="*/ 394649 w 5962396"/>
              <a:gd name="connsiteY0" fmla="*/ 33012 h 3540167"/>
              <a:gd name="connsiteX1" fmla="*/ 5728649 w 5962396"/>
              <a:gd name="connsiteY1" fmla="*/ 253992 h 3540167"/>
              <a:gd name="connsiteX2" fmla="*/ 5591489 w 5962396"/>
              <a:gd name="connsiteY2" fmla="*/ 1176012 h 3540167"/>
              <a:gd name="connsiteX3" fmla="*/ 2817809 w 5962396"/>
              <a:gd name="connsiteY3" fmla="*/ 1686552 h 3540167"/>
              <a:gd name="connsiteX4" fmla="*/ 1202369 w 5962396"/>
              <a:gd name="connsiteY4" fmla="*/ 3378192 h 3540167"/>
              <a:gd name="connsiteX5" fmla="*/ 181289 w 5962396"/>
              <a:gd name="connsiteY5" fmla="*/ 3157212 h 3540167"/>
              <a:gd name="connsiteX6" fmla="*/ 13649 w 5962396"/>
              <a:gd name="connsiteY6" fmla="*/ 596892 h 3540167"/>
              <a:gd name="connsiteX7" fmla="*/ 394649 w 5962396"/>
              <a:gd name="connsiteY7" fmla="*/ 33012 h 3540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62396" h="3540167">
                <a:moveTo>
                  <a:pt x="394649" y="33012"/>
                </a:moveTo>
                <a:cubicBezTo>
                  <a:pt x="729499" y="-50679"/>
                  <a:pt x="5411149" y="25392"/>
                  <a:pt x="5728649" y="253992"/>
                </a:cubicBezTo>
                <a:cubicBezTo>
                  <a:pt x="6046149" y="482592"/>
                  <a:pt x="6076629" y="937252"/>
                  <a:pt x="5591489" y="1176012"/>
                </a:cubicBezTo>
                <a:cubicBezTo>
                  <a:pt x="5106349" y="1414772"/>
                  <a:pt x="3549329" y="1319522"/>
                  <a:pt x="2817809" y="1686552"/>
                </a:cubicBezTo>
                <a:cubicBezTo>
                  <a:pt x="2086289" y="2053582"/>
                  <a:pt x="1641789" y="3133082"/>
                  <a:pt x="1202369" y="3378192"/>
                </a:cubicBezTo>
                <a:cubicBezTo>
                  <a:pt x="762949" y="3623302"/>
                  <a:pt x="379409" y="3620762"/>
                  <a:pt x="181289" y="3157212"/>
                </a:cubicBezTo>
                <a:cubicBezTo>
                  <a:pt x="-16831" y="2693662"/>
                  <a:pt x="-14291" y="1117592"/>
                  <a:pt x="13649" y="596892"/>
                </a:cubicBezTo>
                <a:cubicBezTo>
                  <a:pt x="41589" y="76192"/>
                  <a:pt x="201697" y="81238"/>
                  <a:pt x="394649" y="33012"/>
                </a:cubicBezTo>
                <a:close/>
              </a:path>
            </a:pathLst>
          </a:custGeom>
          <a:solidFill>
            <a:srgbClr val="0150A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Freihandform 3"/>
          <p:cNvSpPr/>
          <p:nvPr/>
        </p:nvSpPr>
        <p:spPr>
          <a:xfrm>
            <a:off x="3127669" y="1688485"/>
            <a:ext cx="1482969" cy="1113074"/>
          </a:xfrm>
          <a:custGeom>
            <a:avLst/>
            <a:gdLst>
              <a:gd name="connsiteX0" fmla="*/ 82062 w 1482969"/>
              <a:gd name="connsiteY0" fmla="*/ 336258 h 1113074"/>
              <a:gd name="connsiteX1" fmla="*/ 604576 w 1482969"/>
              <a:gd name="connsiteY1" fmla="*/ 356 h 1113074"/>
              <a:gd name="connsiteX2" fmla="*/ 1444331 w 1482969"/>
              <a:gd name="connsiteY2" fmla="*/ 401572 h 1113074"/>
              <a:gd name="connsiteX3" fmla="*/ 1257719 w 1482969"/>
              <a:gd name="connsiteY3" fmla="*/ 924086 h 1113074"/>
              <a:gd name="connsiteX4" fmla="*/ 511270 w 1482969"/>
              <a:gd name="connsiteY4" fmla="*/ 1101368 h 1113074"/>
              <a:gd name="connsiteX5" fmla="*/ 44739 w 1482969"/>
              <a:gd name="connsiteY5" fmla="*/ 634837 h 1113074"/>
              <a:gd name="connsiteX6" fmla="*/ 82062 w 1482969"/>
              <a:gd name="connsiteY6" fmla="*/ 336258 h 1113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82969" h="1113074">
                <a:moveTo>
                  <a:pt x="82062" y="336258"/>
                </a:moveTo>
                <a:cubicBezTo>
                  <a:pt x="175368" y="230511"/>
                  <a:pt x="377531" y="-10530"/>
                  <a:pt x="604576" y="356"/>
                </a:cubicBezTo>
                <a:cubicBezTo>
                  <a:pt x="831621" y="11242"/>
                  <a:pt x="1335474" y="247617"/>
                  <a:pt x="1444331" y="401572"/>
                </a:cubicBezTo>
                <a:cubicBezTo>
                  <a:pt x="1553188" y="555527"/>
                  <a:pt x="1413229" y="807453"/>
                  <a:pt x="1257719" y="924086"/>
                </a:cubicBezTo>
                <a:cubicBezTo>
                  <a:pt x="1102209" y="1040719"/>
                  <a:pt x="713433" y="1149576"/>
                  <a:pt x="511270" y="1101368"/>
                </a:cubicBezTo>
                <a:cubicBezTo>
                  <a:pt x="309107" y="1053160"/>
                  <a:pt x="116274" y="759245"/>
                  <a:pt x="44739" y="634837"/>
                </a:cubicBezTo>
                <a:cubicBezTo>
                  <a:pt x="-26796" y="510429"/>
                  <a:pt x="-11244" y="442005"/>
                  <a:pt x="82062" y="336258"/>
                </a:cubicBezTo>
                <a:close/>
              </a:path>
            </a:pathLst>
          </a:custGeom>
          <a:solidFill>
            <a:srgbClr val="0150A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Freihandform 5"/>
          <p:cNvSpPr/>
          <p:nvPr/>
        </p:nvSpPr>
        <p:spPr>
          <a:xfrm>
            <a:off x="3075177" y="1622025"/>
            <a:ext cx="3702088" cy="2261962"/>
          </a:xfrm>
          <a:custGeom>
            <a:avLst/>
            <a:gdLst>
              <a:gd name="connsiteX0" fmla="*/ 114299 w 3552099"/>
              <a:gd name="connsiteY0" fmla="*/ 208890 h 2301094"/>
              <a:gd name="connsiteX1" fmla="*/ 562168 w 3552099"/>
              <a:gd name="connsiteY1" fmla="*/ 22278 h 2301094"/>
              <a:gd name="connsiteX2" fmla="*/ 3286707 w 3552099"/>
              <a:gd name="connsiteY2" fmla="*/ 339518 h 2301094"/>
              <a:gd name="connsiteX3" fmla="*/ 3361352 w 3552099"/>
              <a:gd name="connsiteY3" fmla="*/ 992661 h 2301094"/>
              <a:gd name="connsiteX4" fmla="*/ 2521597 w 3552099"/>
              <a:gd name="connsiteY4" fmla="*/ 1123290 h 2301094"/>
              <a:gd name="connsiteX5" fmla="*/ 935393 w 3552099"/>
              <a:gd name="connsiteY5" fmla="*/ 2233633 h 2301094"/>
              <a:gd name="connsiteX6" fmla="*/ 95638 w 3552099"/>
              <a:gd name="connsiteY6" fmla="*/ 2121665 h 2301094"/>
              <a:gd name="connsiteX7" fmla="*/ 20993 w 3552099"/>
              <a:gd name="connsiteY7" fmla="*/ 1655135 h 2301094"/>
              <a:gd name="connsiteX8" fmla="*/ 114299 w 3552099"/>
              <a:gd name="connsiteY8" fmla="*/ 208890 h 2301094"/>
              <a:gd name="connsiteX0" fmla="*/ 114299 w 3508237"/>
              <a:gd name="connsiteY0" fmla="*/ 208890 h 2301094"/>
              <a:gd name="connsiteX1" fmla="*/ 562168 w 3508237"/>
              <a:gd name="connsiteY1" fmla="*/ 22278 h 2301094"/>
              <a:gd name="connsiteX2" fmla="*/ 3286707 w 3508237"/>
              <a:gd name="connsiteY2" fmla="*/ 339518 h 2301094"/>
              <a:gd name="connsiteX3" fmla="*/ 3256577 w 3508237"/>
              <a:gd name="connsiteY3" fmla="*/ 1083149 h 2301094"/>
              <a:gd name="connsiteX4" fmla="*/ 2521597 w 3508237"/>
              <a:gd name="connsiteY4" fmla="*/ 1123290 h 2301094"/>
              <a:gd name="connsiteX5" fmla="*/ 935393 w 3508237"/>
              <a:gd name="connsiteY5" fmla="*/ 2233633 h 2301094"/>
              <a:gd name="connsiteX6" fmla="*/ 95638 w 3508237"/>
              <a:gd name="connsiteY6" fmla="*/ 2121665 h 2301094"/>
              <a:gd name="connsiteX7" fmla="*/ 20993 w 3508237"/>
              <a:gd name="connsiteY7" fmla="*/ 1655135 h 2301094"/>
              <a:gd name="connsiteX8" fmla="*/ 114299 w 3508237"/>
              <a:gd name="connsiteY8" fmla="*/ 208890 h 2301094"/>
              <a:gd name="connsiteX0" fmla="*/ 114299 w 3534271"/>
              <a:gd name="connsiteY0" fmla="*/ 208890 h 2301094"/>
              <a:gd name="connsiteX1" fmla="*/ 562168 w 3534271"/>
              <a:gd name="connsiteY1" fmla="*/ 22278 h 2301094"/>
              <a:gd name="connsiteX2" fmla="*/ 3286707 w 3534271"/>
              <a:gd name="connsiteY2" fmla="*/ 339518 h 2301094"/>
              <a:gd name="connsiteX3" fmla="*/ 3256577 w 3534271"/>
              <a:gd name="connsiteY3" fmla="*/ 1083149 h 2301094"/>
              <a:gd name="connsiteX4" fmla="*/ 2521597 w 3534271"/>
              <a:gd name="connsiteY4" fmla="*/ 1123290 h 2301094"/>
              <a:gd name="connsiteX5" fmla="*/ 935393 w 3534271"/>
              <a:gd name="connsiteY5" fmla="*/ 2233633 h 2301094"/>
              <a:gd name="connsiteX6" fmla="*/ 95638 w 3534271"/>
              <a:gd name="connsiteY6" fmla="*/ 2121665 h 2301094"/>
              <a:gd name="connsiteX7" fmla="*/ 20993 w 3534271"/>
              <a:gd name="connsiteY7" fmla="*/ 1655135 h 2301094"/>
              <a:gd name="connsiteX8" fmla="*/ 114299 w 3534271"/>
              <a:gd name="connsiteY8" fmla="*/ 208890 h 2301094"/>
              <a:gd name="connsiteX0" fmla="*/ 114299 w 3520820"/>
              <a:gd name="connsiteY0" fmla="*/ 208890 h 2268565"/>
              <a:gd name="connsiteX1" fmla="*/ 562168 w 3520820"/>
              <a:gd name="connsiteY1" fmla="*/ 22278 h 2268565"/>
              <a:gd name="connsiteX2" fmla="*/ 3286707 w 3520820"/>
              <a:gd name="connsiteY2" fmla="*/ 339518 h 2268565"/>
              <a:gd name="connsiteX3" fmla="*/ 3256577 w 3520820"/>
              <a:gd name="connsiteY3" fmla="*/ 1083149 h 2268565"/>
              <a:gd name="connsiteX4" fmla="*/ 2235847 w 3520820"/>
              <a:gd name="connsiteY4" fmla="*/ 1570965 h 2268565"/>
              <a:gd name="connsiteX5" fmla="*/ 935393 w 3520820"/>
              <a:gd name="connsiteY5" fmla="*/ 2233633 h 2268565"/>
              <a:gd name="connsiteX6" fmla="*/ 95638 w 3520820"/>
              <a:gd name="connsiteY6" fmla="*/ 2121665 h 2268565"/>
              <a:gd name="connsiteX7" fmla="*/ 20993 w 3520820"/>
              <a:gd name="connsiteY7" fmla="*/ 1655135 h 2268565"/>
              <a:gd name="connsiteX8" fmla="*/ 114299 w 3520820"/>
              <a:gd name="connsiteY8" fmla="*/ 208890 h 2268565"/>
              <a:gd name="connsiteX0" fmla="*/ 114299 w 3588527"/>
              <a:gd name="connsiteY0" fmla="*/ 208890 h 2268565"/>
              <a:gd name="connsiteX1" fmla="*/ 562168 w 3588527"/>
              <a:gd name="connsiteY1" fmla="*/ 22278 h 2268565"/>
              <a:gd name="connsiteX2" fmla="*/ 3286707 w 3588527"/>
              <a:gd name="connsiteY2" fmla="*/ 339518 h 2268565"/>
              <a:gd name="connsiteX3" fmla="*/ 3256577 w 3588527"/>
              <a:gd name="connsiteY3" fmla="*/ 1083149 h 2268565"/>
              <a:gd name="connsiteX4" fmla="*/ 935393 w 3588527"/>
              <a:gd name="connsiteY4" fmla="*/ 2233633 h 2268565"/>
              <a:gd name="connsiteX5" fmla="*/ 95638 w 3588527"/>
              <a:gd name="connsiteY5" fmla="*/ 2121665 h 2268565"/>
              <a:gd name="connsiteX6" fmla="*/ 20993 w 3588527"/>
              <a:gd name="connsiteY6" fmla="*/ 1655135 h 2268565"/>
              <a:gd name="connsiteX7" fmla="*/ 114299 w 3588527"/>
              <a:gd name="connsiteY7" fmla="*/ 208890 h 2268565"/>
              <a:gd name="connsiteX0" fmla="*/ 93606 w 3567834"/>
              <a:gd name="connsiteY0" fmla="*/ 233213 h 2292888"/>
              <a:gd name="connsiteX1" fmla="*/ 541475 w 3567834"/>
              <a:gd name="connsiteY1" fmla="*/ 46601 h 2292888"/>
              <a:gd name="connsiteX2" fmla="*/ 3266014 w 3567834"/>
              <a:gd name="connsiteY2" fmla="*/ 363841 h 2292888"/>
              <a:gd name="connsiteX3" fmla="*/ 3235884 w 3567834"/>
              <a:gd name="connsiteY3" fmla="*/ 1107472 h 2292888"/>
              <a:gd name="connsiteX4" fmla="*/ 914700 w 3567834"/>
              <a:gd name="connsiteY4" fmla="*/ 2257956 h 2292888"/>
              <a:gd name="connsiteX5" fmla="*/ 74945 w 3567834"/>
              <a:gd name="connsiteY5" fmla="*/ 2145988 h 2292888"/>
              <a:gd name="connsiteX6" fmla="*/ 93606 w 3567834"/>
              <a:gd name="connsiteY6" fmla="*/ 233213 h 2292888"/>
              <a:gd name="connsiteX0" fmla="*/ 26750 w 3681953"/>
              <a:gd name="connsiteY0" fmla="*/ 431001 h 2247788"/>
              <a:gd name="connsiteX1" fmla="*/ 655594 w 3681953"/>
              <a:gd name="connsiteY1" fmla="*/ 1501 h 2247788"/>
              <a:gd name="connsiteX2" fmla="*/ 3380133 w 3681953"/>
              <a:gd name="connsiteY2" fmla="*/ 318741 h 2247788"/>
              <a:gd name="connsiteX3" fmla="*/ 3350003 w 3681953"/>
              <a:gd name="connsiteY3" fmla="*/ 1062372 h 2247788"/>
              <a:gd name="connsiteX4" fmla="*/ 1028819 w 3681953"/>
              <a:gd name="connsiteY4" fmla="*/ 2212856 h 2247788"/>
              <a:gd name="connsiteX5" fmla="*/ 189064 w 3681953"/>
              <a:gd name="connsiteY5" fmla="*/ 2100888 h 2247788"/>
              <a:gd name="connsiteX6" fmla="*/ 26750 w 3681953"/>
              <a:gd name="connsiteY6" fmla="*/ 431001 h 2247788"/>
              <a:gd name="connsiteX0" fmla="*/ 46885 w 3702088"/>
              <a:gd name="connsiteY0" fmla="*/ 431001 h 2247788"/>
              <a:gd name="connsiteX1" fmla="*/ 675729 w 3702088"/>
              <a:gd name="connsiteY1" fmla="*/ 1501 h 2247788"/>
              <a:gd name="connsiteX2" fmla="*/ 3400268 w 3702088"/>
              <a:gd name="connsiteY2" fmla="*/ 318741 h 2247788"/>
              <a:gd name="connsiteX3" fmla="*/ 3370138 w 3702088"/>
              <a:gd name="connsiteY3" fmla="*/ 1062372 h 2247788"/>
              <a:gd name="connsiteX4" fmla="*/ 1048954 w 3702088"/>
              <a:gd name="connsiteY4" fmla="*/ 2212856 h 2247788"/>
              <a:gd name="connsiteX5" fmla="*/ 209199 w 3702088"/>
              <a:gd name="connsiteY5" fmla="*/ 2100888 h 2247788"/>
              <a:gd name="connsiteX6" fmla="*/ 46885 w 3702088"/>
              <a:gd name="connsiteY6" fmla="*/ 431001 h 2247788"/>
              <a:gd name="connsiteX0" fmla="*/ 46885 w 3702088"/>
              <a:gd name="connsiteY0" fmla="*/ 431001 h 2261962"/>
              <a:gd name="connsiteX1" fmla="*/ 675729 w 3702088"/>
              <a:gd name="connsiteY1" fmla="*/ 1501 h 2261962"/>
              <a:gd name="connsiteX2" fmla="*/ 3400268 w 3702088"/>
              <a:gd name="connsiteY2" fmla="*/ 318741 h 2261962"/>
              <a:gd name="connsiteX3" fmla="*/ 3370138 w 3702088"/>
              <a:gd name="connsiteY3" fmla="*/ 1062372 h 2261962"/>
              <a:gd name="connsiteX4" fmla="*/ 1048954 w 3702088"/>
              <a:gd name="connsiteY4" fmla="*/ 2212856 h 2261962"/>
              <a:gd name="connsiteX5" fmla="*/ 209199 w 3702088"/>
              <a:gd name="connsiteY5" fmla="*/ 2100888 h 2261962"/>
              <a:gd name="connsiteX6" fmla="*/ 46885 w 3702088"/>
              <a:gd name="connsiteY6" fmla="*/ 431001 h 2261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02088" h="2261962">
                <a:moveTo>
                  <a:pt x="46885" y="431001"/>
                </a:moveTo>
                <a:cubicBezTo>
                  <a:pt x="172265" y="143016"/>
                  <a:pt x="116832" y="20211"/>
                  <a:pt x="675729" y="1501"/>
                </a:cubicBezTo>
                <a:cubicBezTo>
                  <a:pt x="1234626" y="-17209"/>
                  <a:pt x="2951200" y="141929"/>
                  <a:pt x="3400268" y="318741"/>
                </a:cubicBezTo>
                <a:cubicBezTo>
                  <a:pt x="3849336" y="495553"/>
                  <a:pt x="3762024" y="746686"/>
                  <a:pt x="3370138" y="1062372"/>
                </a:cubicBezTo>
                <a:cubicBezTo>
                  <a:pt x="2978252" y="1378058"/>
                  <a:pt x="1575777" y="2039770"/>
                  <a:pt x="1048954" y="2212856"/>
                </a:cubicBezTo>
                <a:cubicBezTo>
                  <a:pt x="692253" y="2304639"/>
                  <a:pt x="276971" y="2268007"/>
                  <a:pt x="209199" y="2100888"/>
                </a:cubicBezTo>
                <a:cubicBezTo>
                  <a:pt x="72350" y="1763431"/>
                  <a:pt x="-78495" y="718986"/>
                  <a:pt x="46885" y="431001"/>
                </a:cubicBezTo>
                <a:close/>
              </a:path>
            </a:pathLst>
          </a:custGeom>
          <a:solidFill>
            <a:srgbClr val="0150A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56" name="Gruppieren 55"/>
          <p:cNvGrpSpPr/>
          <p:nvPr/>
        </p:nvGrpSpPr>
        <p:grpSpPr>
          <a:xfrm>
            <a:off x="3309126" y="1909460"/>
            <a:ext cx="5573748" cy="2966055"/>
            <a:chOff x="2836566" y="301882"/>
            <a:chExt cx="5573748" cy="2966055"/>
          </a:xfrm>
        </p:grpSpPr>
        <p:grpSp>
          <p:nvGrpSpPr>
            <p:cNvPr id="57" name="Gruppieren 56"/>
            <p:cNvGrpSpPr/>
            <p:nvPr/>
          </p:nvGrpSpPr>
          <p:grpSpPr>
            <a:xfrm>
              <a:off x="2836566" y="301882"/>
              <a:ext cx="5573748" cy="2966055"/>
              <a:chOff x="2207916" y="1616332"/>
              <a:chExt cx="5573748" cy="296605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0" name="Ellipse 59"/>
                  <p:cNvSpPr>
                    <a:spLocks/>
                  </p:cNvSpPr>
                  <p:nvPr/>
                </p:nvSpPr>
                <p:spPr>
                  <a:xfrm>
                    <a:off x="2207916" y="1630993"/>
                    <a:ext cx="1044000" cy="72000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3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oMath>
                      </m:oMathPara>
                    </a14:m>
                    <a:endParaRPr lang="de-DE" sz="3600" dirty="0" smtClean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0" name="Ellipse 59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07916" y="1630993"/>
                    <a:ext cx="1044000" cy="720000"/>
                  </a:xfrm>
                  <a:prstGeom prst="ellipse">
                    <a:avLst/>
                  </a:prstGeom>
                  <a:blipFill rotWithShape="0">
                    <a:blip r:embed="rId3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61" name="Gerader Verbinder 60"/>
              <p:cNvCxnSpPr>
                <a:cxnSpLocks/>
                <a:stCxn id="60" idx="6"/>
                <a:endCxn id="62" idx="2"/>
              </p:cNvCxnSpPr>
              <p:nvPr/>
            </p:nvCxnSpPr>
            <p:spPr>
              <a:xfrm>
                <a:off x="3251916" y="1990993"/>
                <a:ext cx="1220874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2" name="Ellipse 61"/>
                  <p:cNvSpPr>
                    <a:spLocks/>
                  </p:cNvSpPr>
                  <p:nvPr/>
                </p:nvSpPr>
                <p:spPr>
                  <a:xfrm>
                    <a:off x="4472790" y="1630993"/>
                    <a:ext cx="1044000" cy="72000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oMath>
                      </m:oMathPara>
                    </a14:m>
                    <a:endParaRPr lang="de-DE" sz="3600" dirty="0" smtClean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2" name="Ellipse 6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72790" y="1630993"/>
                    <a:ext cx="1044000" cy="720000"/>
                  </a:xfrm>
                  <a:prstGeom prst="ellipse">
                    <a:avLst/>
                  </a:prstGeom>
                  <a:blipFill rotWithShape="0">
                    <a:blip r:embed="rId4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3" name="Ellipse 62"/>
                  <p:cNvSpPr>
                    <a:spLocks/>
                  </p:cNvSpPr>
                  <p:nvPr/>
                </p:nvSpPr>
                <p:spPr>
                  <a:xfrm>
                    <a:off x="6737664" y="1616332"/>
                    <a:ext cx="1044000" cy="72000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oMath>
                      </m:oMathPara>
                    </a14:m>
                    <a:endParaRPr lang="de-DE" sz="3600" dirty="0" smtClean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3" name="Ellipse 62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37664" y="1616332"/>
                    <a:ext cx="1044000" cy="720000"/>
                  </a:xfrm>
                  <a:prstGeom prst="ellipse">
                    <a:avLst/>
                  </a:prstGeom>
                  <a:blipFill rotWithShape="0">
                    <a:blip r:embed="rId5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4" name="Ellipse 63"/>
                  <p:cNvSpPr>
                    <a:spLocks/>
                  </p:cNvSpPr>
                  <p:nvPr/>
                </p:nvSpPr>
                <p:spPr>
                  <a:xfrm>
                    <a:off x="6737664" y="2746690"/>
                    <a:ext cx="1044000" cy="72000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oMath>
                      </m:oMathPara>
                    </a14:m>
                    <a:endParaRPr lang="de-DE" sz="3600" dirty="0" smtClean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4" name="Ellipse 63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37664" y="2746690"/>
                    <a:ext cx="1044000" cy="720000"/>
                  </a:xfrm>
                  <a:prstGeom prst="ellipse">
                    <a:avLst/>
                  </a:prstGeom>
                  <a:blipFill rotWithShape="0">
                    <a:blip r:embed="rId6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5" name="Ellipse 64"/>
                  <p:cNvSpPr>
                    <a:spLocks/>
                  </p:cNvSpPr>
                  <p:nvPr/>
                </p:nvSpPr>
                <p:spPr>
                  <a:xfrm>
                    <a:off x="2207916" y="2746690"/>
                    <a:ext cx="1044000" cy="72000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3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oMath>
                      </m:oMathPara>
                    </a14:m>
                    <a:endParaRPr lang="de-DE" sz="3600" dirty="0" smtClean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5" name="Ellipse 64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07916" y="2746690"/>
                    <a:ext cx="1044000" cy="720000"/>
                  </a:xfrm>
                  <a:prstGeom prst="ellipse">
                    <a:avLst/>
                  </a:prstGeom>
                  <a:blipFill rotWithShape="0">
                    <a:blip r:embed="rId7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6" name="Ellipse 65"/>
                  <p:cNvSpPr>
                    <a:spLocks/>
                  </p:cNvSpPr>
                  <p:nvPr/>
                </p:nvSpPr>
                <p:spPr>
                  <a:xfrm>
                    <a:off x="2207916" y="3862387"/>
                    <a:ext cx="1044000" cy="72000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3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oMath>
                      </m:oMathPara>
                    </a14:m>
                    <a:endParaRPr lang="de-DE" sz="3600" dirty="0" smtClean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6" name="Ellipse 65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07916" y="3862387"/>
                    <a:ext cx="1044000" cy="720000"/>
                  </a:xfrm>
                  <a:prstGeom prst="ellipse">
                    <a:avLst/>
                  </a:prstGeom>
                  <a:blipFill rotWithShape="0">
                    <a:blip r:embed="rId8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7" name="Ellipse 66"/>
                  <p:cNvSpPr>
                    <a:spLocks/>
                  </p:cNvSpPr>
                  <p:nvPr/>
                </p:nvSpPr>
                <p:spPr>
                  <a:xfrm>
                    <a:off x="4472790" y="3862387"/>
                    <a:ext cx="1044000" cy="72000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de-DE" sz="36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</m:oMath>
                      </m:oMathPara>
                    </a14:m>
                    <a:endParaRPr lang="de-DE" sz="3600" dirty="0" smtClean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7" name="Ellipse 66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72790" y="3862387"/>
                    <a:ext cx="1044000" cy="720000"/>
                  </a:xfrm>
                  <a:prstGeom prst="ellipse">
                    <a:avLst/>
                  </a:prstGeom>
                  <a:blipFill rotWithShape="0">
                    <a:blip r:embed="rId9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68" name="Gerader Verbinder 67"/>
              <p:cNvCxnSpPr>
                <a:cxnSpLocks/>
                <a:stCxn id="60" idx="4"/>
                <a:endCxn id="65" idx="0"/>
              </p:cNvCxnSpPr>
              <p:nvPr/>
            </p:nvCxnSpPr>
            <p:spPr>
              <a:xfrm>
                <a:off x="2729916" y="2350993"/>
                <a:ext cx="0" cy="39569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Gerader Verbinder 68"/>
              <p:cNvCxnSpPr>
                <a:cxnSpLocks/>
                <a:stCxn id="65" idx="4"/>
                <a:endCxn id="66" idx="0"/>
              </p:cNvCxnSpPr>
              <p:nvPr/>
            </p:nvCxnSpPr>
            <p:spPr>
              <a:xfrm>
                <a:off x="2729916" y="3466690"/>
                <a:ext cx="0" cy="39569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Gerader Verbinder 69"/>
              <p:cNvCxnSpPr>
                <a:cxnSpLocks/>
                <a:stCxn id="66" idx="6"/>
                <a:endCxn id="67" idx="2"/>
              </p:cNvCxnSpPr>
              <p:nvPr/>
            </p:nvCxnSpPr>
            <p:spPr>
              <a:xfrm>
                <a:off x="3251916" y="4222387"/>
                <a:ext cx="1220874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Gerader Verbinder 70"/>
              <p:cNvCxnSpPr>
                <a:cxnSpLocks/>
                <a:stCxn id="63" idx="2"/>
                <a:endCxn id="62" idx="6"/>
              </p:cNvCxnSpPr>
              <p:nvPr/>
            </p:nvCxnSpPr>
            <p:spPr>
              <a:xfrm flipH="1">
                <a:off x="5516790" y="1976332"/>
                <a:ext cx="1220874" cy="14661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Gerader Verbinder 71"/>
              <p:cNvCxnSpPr>
                <a:cxnSpLocks/>
                <a:stCxn id="64" idx="0"/>
                <a:endCxn id="63" idx="4"/>
              </p:cNvCxnSpPr>
              <p:nvPr/>
            </p:nvCxnSpPr>
            <p:spPr>
              <a:xfrm flipV="1">
                <a:off x="7259664" y="2336332"/>
                <a:ext cx="0" cy="41035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8" name="Gerader Verbinder 57"/>
            <p:cNvCxnSpPr>
              <a:cxnSpLocks/>
              <a:stCxn id="65" idx="7"/>
              <a:endCxn id="62" idx="3"/>
            </p:cNvCxnSpPr>
            <p:nvPr/>
          </p:nvCxnSpPr>
          <p:spPr>
            <a:xfrm flipV="1">
              <a:off x="3727676" y="931101"/>
              <a:ext cx="1526654" cy="60658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Gerader Verbinder 58"/>
            <p:cNvCxnSpPr>
              <a:cxnSpLocks/>
              <a:stCxn id="64" idx="1"/>
              <a:endCxn id="62" idx="5"/>
            </p:cNvCxnSpPr>
            <p:nvPr/>
          </p:nvCxnSpPr>
          <p:spPr>
            <a:xfrm flipH="1" flipV="1">
              <a:off x="5992550" y="931101"/>
              <a:ext cx="1526654" cy="60658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2B3039ED-CBD4-4DB0-AD4F-1CBB73A0DB3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de-DE" dirty="0"/>
              <a:t>1.1 </a:t>
            </a:r>
            <a:r>
              <a:rPr lang="de-DE" dirty="0" err="1"/>
              <a:t>Weisfeiler</a:t>
            </a:r>
            <a:r>
              <a:rPr lang="de-DE" dirty="0"/>
              <a:t>-Lehman </a:t>
            </a:r>
            <a:r>
              <a:rPr lang="de-DE" dirty="0" err="1"/>
              <a:t>node</a:t>
            </a:r>
            <a:r>
              <a:rPr lang="de-DE" dirty="0"/>
              <a:t> </a:t>
            </a:r>
            <a:r>
              <a:rPr lang="de-DE" dirty="0" err="1"/>
              <a:t>embedding</a:t>
            </a:r>
            <a:r>
              <a:rPr lang="de-DE" dirty="0"/>
              <a:t> </a:t>
            </a:r>
            <a:r>
              <a:rPr lang="de-DE" dirty="0" err="1" smtClean="0"/>
              <a:t>scheme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err="1" smtClean="0"/>
              <a:t>Idea</a:t>
            </a:r>
            <a:endParaRPr lang="de-DE" dirty="0"/>
          </a:p>
        </p:txBody>
      </p:sp>
      <p:sp>
        <p:nvSpPr>
          <p:cNvPr id="25" name="Fußzeilenplatzhalter 4">
            <a:extLst>
              <a:ext uri="{FF2B5EF4-FFF2-40B4-BE49-F238E27FC236}">
                <a16:creationId xmlns:a16="http://schemas.microsoft.com/office/drawing/2014/main" xmlns="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3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26</a:t>
            </a:r>
          </a:p>
        </p:txBody>
      </p:sp>
    </p:spTree>
    <p:extLst>
      <p:ext uri="{BB962C8B-B14F-4D97-AF65-F5344CB8AC3E}">
        <p14:creationId xmlns:p14="http://schemas.microsoft.com/office/powerpoint/2010/main" val="2668284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2B3039ED-CBD4-4DB0-AD4F-1CBB73A0DB3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de-DE" dirty="0"/>
              <a:t>1.1 </a:t>
            </a:r>
            <a:r>
              <a:rPr lang="de-DE" dirty="0" err="1"/>
              <a:t>Weisfeiler</a:t>
            </a:r>
            <a:r>
              <a:rPr lang="de-DE" dirty="0"/>
              <a:t>-Lehman </a:t>
            </a:r>
            <a:r>
              <a:rPr lang="de-DE" dirty="0" err="1"/>
              <a:t>node</a:t>
            </a:r>
            <a:r>
              <a:rPr lang="de-DE" dirty="0"/>
              <a:t> </a:t>
            </a:r>
            <a:r>
              <a:rPr lang="de-DE" dirty="0" err="1"/>
              <a:t>embedding</a:t>
            </a:r>
            <a:r>
              <a:rPr lang="de-DE" dirty="0"/>
              <a:t> </a:t>
            </a:r>
            <a:r>
              <a:rPr lang="de-DE" dirty="0" err="1" smtClean="0"/>
              <a:t>scheme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err="1" smtClean="0"/>
              <a:t>Idea</a:t>
            </a:r>
            <a:r>
              <a:rPr lang="de-DE" dirty="0" smtClean="0"/>
              <a:t> / </a:t>
            </a:r>
            <a:r>
              <a:rPr lang="de-DE" dirty="0" err="1" smtClean="0"/>
              <a:t>Example</a:t>
            </a:r>
            <a:endParaRPr lang="de-DE" dirty="0"/>
          </a:p>
        </p:txBody>
      </p:sp>
      <p:grpSp>
        <p:nvGrpSpPr>
          <p:cNvPr id="56" name="Gruppieren 55"/>
          <p:cNvGrpSpPr/>
          <p:nvPr/>
        </p:nvGrpSpPr>
        <p:grpSpPr>
          <a:xfrm>
            <a:off x="3309126" y="1909460"/>
            <a:ext cx="5573748" cy="2966055"/>
            <a:chOff x="2836566" y="301882"/>
            <a:chExt cx="5573748" cy="2966055"/>
          </a:xfrm>
        </p:grpSpPr>
        <p:grpSp>
          <p:nvGrpSpPr>
            <p:cNvPr id="57" name="Gruppieren 56"/>
            <p:cNvGrpSpPr/>
            <p:nvPr/>
          </p:nvGrpSpPr>
          <p:grpSpPr>
            <a:xfrm>
              <a:off x="2836566" y="301882"/>
              <a:ext cx="5573748" cy="2966055"/>
              <a:chOff x="2207916" y="1616332"/>
              <a:chExt cx="5573748" cy="296605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0" name="Ellipse 59"/>
                  <p:cNvSpPr>
                    <a:spLocks/>
                  </p:cNvSpPr>
                  <p:nvPr/>
                </p:nvSpPr>
                <p:spPr>
                  <a:xfrm>
                    <a:off x="2207916" y="1630993"/>
                    <a:ext cx="1044000" cy="720000"/>
                  </a:xfrm>
                  <a:prstGeom prst="ellipse">
                    <a:avLst/>
                  </a:prstGeom>
                  <a:solidFill>
                    <a:schemeClr val="accent6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360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oMath>
                      </m:oMathPara>
                    </a14:m>
                    <a:endParaRPr lang="de-DE" sz="3600" dirty="0" smtClean="0"/>
                  </a:p>
                </p:txBody>
              </p:sp>
            </mc:Choice>
            <mc:Fallback xmlns="">
              <p:sp>
                <p:nvSpPr>
                  <p:cNvPr id="60" name="Ellipse 59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07916" y="1630993"/>
                    <a:ext cx="1044000" cy="720000"/>
                  </a:xfrm>
                  <a:prstGeom prst="ellipse">
                    <a:avLst/>
                  </a:prstGeom>
                  <a:blipFill rotWithShape="0">
                    <a:blip r:embed="rId3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61" name="Gerader Verbinder 60"/>
              <p:cNvCxnSpPr>
                <a:cxnSpLocks/>
                <a:stCxn id="60" idx="6"/>
                <a:endCxn id="62" idx="2"/>
              </p:cNvCxnSpPr>
              <p:nvPr/>
            </p:nvCxnSpPr>
            <p:spPr>
              <a:xfrm>
                <a:off x="3251916" y="1990993"/>
                <a:ext cx="1220874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2" name="Ellipse 61"/>
                  <p:cNvSpPr>
                    <a:spLocks/>
                  </p:cNvSpPr>
                  <p:nvPr/>
                </p:nvSpPr>
                <p:spPr>
                  <a:xfrm>
                    <a:off x="4472790" y="1630993"/>
                    <a:ext cx="1044000" cy="720000"/>
                  </a:xfrm>
                  <a:prstGeom prst="ellipse">
                    <a:avLst/>
                  </a:prstGeom>
                  <a:solidFill>
                    <a:schemeClr val="accent5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36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oMath>
                      </m:oMathPara>
                    </a14:m>
                    <a:endParaRPr lang="de-DE" sz="3600" dirty="0" smtClean="0"/>
                  </a:p>
                </p:txBody>
              </p:sp>
            </mc:Choice>
            <mc:Fallback xmlns="">
              <p:sp>
                <p:nvSpPr>
                  <p:cNvPr id="62" name="Ellipse 6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72790" y="1630993"/>
                    <a:ext cx="1044000" cy="720000"/>
                  </a:xfrm>
                  <a:prstGeom prst="ellipse">
                    <a:avLst/>
                  </a:prstGeom>
                  <a:blipFill rotWithShape="0">
                    <a:blip r:embed="rId4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3" name="Ellipse 62"/>
                  <p:cNvSpPr>
                    <a:spLocks/>
                  </p:cNvSpPr>
                  <p:nvPr/>
                </p:nvSpPr>
                <p:spPr>
                  <a:xfrm>
                    <a:off x="6737664" y="1616332"/>
                    <a:ext cx="1044000" cy="720000"/>
                  </a:xfrm>
                  <a:prstGeom prst="ellipse">
                    <a:avLst/>
                  </a:prstGeom>
                  <a:solidFill>
                    <a:schemeClr val="accent6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3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oMath>
                      </m:oMathPara>
                    </a14:m>
                    <a:endParaRPr lang="de-DE" sz="3600" dirty="0" smtClean="0"/>
                  </a:p>
                </p:txBody>
              </p:sp>
            </mc:Choice>
            <mc:Fallback xmlns="">
              <p:sp>
                <p:nvSpPr>
                  <p:cNvPr id="63" name="Ellipse 62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37664" y="1616332"/>
                    <a:ext cx="1044000" cy="720000"/>
                  </a:xfrm>
                  <a:prstGeom prst="ellipse">
                    <a:avLst/>
                  </a:prstGeom>
                  <a:blipFill rotWithShape="0">
                    <a:blip r:embed="rId5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4" name="Ellipse 63"/>
                  <p:cNvSpPr>
                    <a:spLocks/>
                  </p:cNvSpPr>
                  <p:nvPr/>
                </p:nvSpPr>
                <p:spPr>
                  <a:xfrm>
                    <a:off x="6737664" y="2746690"/>
                    <a:ext cx="1044000" cy="720000"/>
                  </a:xfrm>
                  <a:prstGeom prst="ellipse">
                    <a:avLst/>
                  </a:prstGeom>
                  <a:solidFill>
                    <a:schemeClr val="accent2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36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oMath>
                      </m:oMathPara>
                    </a14:m>
                    <a:endParaRPr lang="de-DE" sz="3600" dirty="0" smtClean="0"/>
                  </a:p>
                </p:txBody>
              </p:sp>
            </mc:Choice>
            <mc:Fallback xmlns="">
              <p:sp>
                <p:nvSpPr>
                  <p:cNvPr id="64" name="Ellipse 63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37664" y="2746690"/>
                    <a:ext cx="1044000" cy="720000"/>
                  </a:xfrm>
                  <a:prstGeom prst="ellipse">
                    <a:avLst/>
                  </a:prstGeom>
                  <a:blipFill rotWithShape="0">
                    <a:blip r:embed="rId6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5" name="Ellipse 64"/>
                  <p:cNvSpPr>
                    <a:spLocks/>
                  </p:cNvSpPr>
                  <p:nvPr/>
                </p:nvSpPr>
                <p:spPr>
                  <a:xfrm>
                    <a:off x="2207916" y="2746690"/>
                    <a:ext cx="1044000" cy="720000"/>
                  </a:xfrm>
                  <a:prstGeom prst="ellipse">
                    <a:avLst/>
                  </a:prstGeom>
                  <a:solidFill>
                    <a:schemeClr val="accent2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360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oMath>
                      </m:oMathPara>
                    </a14:m>
                    <a:endParaRPr lang="de-DE" sz="3600" dirty="0" smtClean="0"/>
                  </a:p>
                </p:txBody>
              </p:sp>
            </mc:Choice>
            <mc:Fallback xmlns="">
              <p:sp>
                <p:nvSpPr>
                  <p:cNvPr id="65" name="Ellipse 64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07916" y="2746690"/>
                    <a:ext cx="1044000" cy="720000"/>
                  </a:xfrm>
                  <a:prstGeom prst="ellipse">
                    <a:avLst/>
                  </a:prstGeom>
                  <a:blipFill rotWithShape="0">
                    <a:blip r:embed="rId7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6" name="Ellipse 65"/>
                  <p:cNvSpPr>
                    <a:spLocks/>
                  </p:cNvSpPr>
                  <p:nvPr/>
                </p:nvSpPr>
                <p:spPr>
                  <a:xfrm>
                    <a:off x="2207916" y="3862387"/>
                    <a:ext cx="1044000" cy="720000"/>
                  </a:xfrm>
                  <a:prstGeom prst="ellipse">
                    <a:avLst/>
                  </a:prstGeom>
                  <a:solidFill>
                    <a:srgbClr val="FF000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360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oMath>
                      </m:oMathPara>
                    </a14:m>
                    <a:endParaRPr lang="de-DE" sz="3600" dirty="0" smtClean="0"/>
                  </a:p>
                </p:txBody>
              </p:sp>
            </mc:Choice>
            <mc:Fallback xmlns="">
              <p:sp>
                <p:nvSpPr>
                  <p:cNvPr id="66" name="Ellipse 65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07916" y="3862387"/>
                    <a:ext cx="1044000" cy="720000"/>
                  </a:xfrm>
                  <a:prstGeom prst="ellipse">
                    <a:avLst/>
                  </a:prstGeom>
                  <a:blipFill rotWithShape="0">
                    <a:blip r:embed="rId8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7" name="Ellipse 66"/>
                  <p:cNvSpPr>
                    <a:spLocks/>
                  </p:cNvSpPr>
                  <p:nvPr/>
                </p:nvSpPr>
                <p:spPr>
                  <a:xfrm>
                    <a:off x="4472790" y="3862387"/>
                    <a:ext cx="1044000" cy="720000"/>
                  </a:xfrm>
                  <a:prstGeom prst="ellipse">
                    <a:avLst/>
                  </a:prstGeom>
                  <a:solidFill>
                    <a:srgbClr val="FFFF0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de-DE" sz="36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</m:oMath>
                      </m:oMathPara>
                    </a14:m>
                    <a:endParaRPr lang="de-DE" sz="3600" dirty="0" smtClean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7" name="Ellipse 66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72790" y="3862387"/>
                    <a:ext cx="1044000" cy="720000"/>
                  </a:xfrm>
                  <a:prstGeom prst="ellipse">
                    <a:avLst/>
                  </a:prstGeom>
                  <a:blipFill rotWithShape="0">
                    <a:blip r:embed="rId9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68" name="Gerader Verbinder 67"/>
              <p:cNvCxnSpPr>
                <a:cxnSpLocks/>
                <a:stCxn id="60" idx="4"/>
                <a:endCxn id="65" idx="0"/>
              </p:cNvCxnSpPr>
              <p:nvPr/>
            </p:nvCxnSpPr>
            <p:spPr>
              <a:xfrm>
                <a:off x="2729916" y="2350993"/>
                <a:ext cx="0" cy="39569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Gerader Verbinder 68"/>
              <p:cNvCxnSpPr>
                <a:cxnSpLocks/>
                <a:stCxn id="65" idx="4"/>
                <a:endCxn id="66" idx="0"/>
              </p:cNvCxnSpPr>
              <p:nvPr/>
            </p:nvCxnSpPr>
            <p:spPr>
              <a:xfrm>
                <a:off x="2729916" y="3466690"/>
                <a:ext cx="0" cy="39569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Gerader Verbinder 69"/>
              <p:cNvCxnSpPr>
                <a:cxnSpLocks/>
                <a:stCxn id="66" idx="6"/>
                <a:endCxn id="67" idx="2"/>
              </p:cNvCxnSpPr>
              <p:nvPr/>
            </p:nvCxnSpPr>
            <p:spPr>
              <a:xfrm>
                <a:off x="3251916" y="4222387"/>
                <a:ext cx="1220874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Gerader Verbinder 70"/>
              <p:cNvCxnSpPr>
                <a:cxnSpLocks/>
                <a:stCxn id="63" idx="2"/>
                <a:endCxn id="62" idx="6"/>
              </p:cNvCxnSpPr>
              <p:nvPr/>
            </p:nvCxnSpPr>
            <p:spPr>
              <a:xfrm flipH="1">
                <a:off x="5516790" y="1976332"/>
                <a:ext cx="1220874" cy="14661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Gerader Verbinder 71"/>
              <p:cNvCxnSpPr>
                <a:cxnSpLocks/>
                <a:stCxn id="64" idx="0"/>
                <a:endCxn id="63" idx="4"/>
              </p:cNvCxnSpPr>
              <p:nvPr/>
            </p:nvCxnSpPr>
            <p:spPr>
              <a:xfrm flipV="1">
                <a:off x="7259664" y="2336332"/>
                <a:ext cx="0" cy="41035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8" name="Gerader Verbinder 57"/>
            <p:cNvCxnSpPr>
              <a:cxnSpLocks/>
              <a:stCxn id="65" idx="7"/>
              <a:endCxn id="62" idx="3"/>
            </p:cNvCxnSpPr>
            <p:nvPr/>
          </p:nvCxnSpPr>
          <p:spPr>
            <a:xfrm flipV="1">
              <a:off x="3727676" y="931101"/>
              <a:ext cx="1526654" cy="60658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Gerader Verbinder 58"/>
            <p:cNvCxnSpPr>
              <a:cxnSpLocks/>
              <a:stCxn id="64" idx="1"/>
              <a:endCxn id="62" idx="5"/>
            </p:cNvCxnSpPr>
            <p:nvPr/>
          </p:nvCxnSpPr>
          <p:spPr>
            <a:xfrm flipH="1" flipV="1">
              <a:off x="5992550" y="931101"/>
              <a:ext cx="1526654" cy="60658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Fußzeilenplatzhalter 4">
            <a:extLst>
              <a:ext uri="{FF2B5EF4-FFF2-40B4-BE49-F238E27FC236}">
                <a16:creationId xmlns:a16="http://schemas.microsoft.com/office/drawing/2014/main" xmlns="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4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26</a:t>
            </a:r>
          </a:p>
        </p:txBody>
      </p:sp>
    </p:spTree>
    <p:extLst>
      <p:ext uri="{BB962C8B-B14F-4D97-AF65-F5344CB8AC3E}">
        <p14:creationId xmlns:p14="http://schemas.microsoft.com/office/powerpoint/2010/main" val="734822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ruppieren 55"/>
          <p:cNvGrpSpPr/>
          <p:nvPr/>
        </p:nvGrpSpPr>
        <p:grpSpPr>
          <a:xfrm>
            <a:off x="350026" y="2338348"/>
            <a:ext cx="5573748" cy="2966055"/>
            <a:chOff x="2836566" y="301882"/>
            <a:chExt cx="5573748" cy="2966055"/>
          </a:xfrm>
        </p:grpSpPr>
        <p:grpSp>
          <p:nvGrpSpPr>
            <p:cNvPr id="57" name="Gruppieren 56"/>
            <p:cNvGrpSpPr/>
            <p:nvPr/>
          </p:nvGrpSpPr>
          <p:grpSpPr>
            <a:xfrm>
              <a:off x="2836566" y="301882"/>
              <a:ext cx="5573748" cy="2966055"/>
              <a:chOff x="2207916" y="1616332"/>
              <a:chExt cx="5573748" cy="296605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0" name="Ellipse 59"/>
                  <p:cNvSpPr>
                    <a:spLocks/>
                  </p:cNvSpPr>
                  <p:nvPr/>
                </p:nvSpPr>
                <p:spPr>
                  <a:xfrm>
                    <a:off x="2207916" y="1630993"/>
                    <a:ext cx="1044000" cy="720000"/>
                  </a:xfrm>
                  <a:prstGeom prst="ellipse">
                    <a:avLst/>
                  </a:prstGeom>
                  <a:solidFill>
                    <a:schemeClr val="accent6"/>
                  </a:solidFill>
                  <a:ln w="3810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360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oMath>
                      </m:oMathPara>
                    </a14:m>
                    <a:endParaRPr lang="de-DE" sz="3600" dirty="0" smtClean="0"/>
                  </a:p>
                </p:txBody>
              </p:sp>
            </mc:Choice>
            <mc:Fallback xmlns="">
              <p:sp>
                <p:nvSpPr>
                  <p:cNvPr id="60" name="Ellipse 59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07916" y="1630993"/>
                    <a:ext cx="1044000" cy="720000"/>
                  </a:xfrm>
                  <a:prstGeom prst="ellipse">
                    <a:avLst/>
                  </a:prstGeom>
                  <a:blipFill rotWithShape="0">
                    <a:blip r:embed="rId3"/>
                    <a:stretch>
                      <a:fillRect/>
                    </a:stretch>
                  </a:blipFill>
                  <a:ln w="38100">
                    <a:solidFill>
                      <a:srgbClr val="FF0000"/>
                    </a:solidFill>
                  </a:ln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61" name="Gerader Verbinder 60"/>
              <p:cNvCxnSpPr>
                <a:cxnSpLocks/>
                <a:stCxn id="60" idx="6"/>
                <a:endCxn id="62" idx="2"/>
              </p:cNvCxnSpPr>
              <p:nvPr/>
            </p:nvCxnSpPr>
            <p:spPr>
              <a:xfrm>
                <a:off x="3251916" y="1990993"/>
                <a:ext cx="1220874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2" name="Ellipse 61"/>
                  <p:cNvSpPr>
                    <a:spLocks/>
                  </p:cNvSpPr>
                  <p:nvPr/>
                </p:nvSpPr>
                <p:spPr>
                  <a:xfrm>
                    <a:off x="4472790" y="1630993"/>
                    <a:ext cx="1044000" cy="720000"/>
                  </a:xfrm>
                  <a:prstGeom prst="ellipse">
                    <a:avLst/>
                  </a:prstGeom>
                  <a:solidFill>
                    <a:schemeClr val="accent5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36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oMath>
                      </m:oMathPara>
                    </a14:m>
                    <a:endParaRPr lang="de-DE" sz="3600" dirty="0" smtClean="0"/>
                  </a:p>
                </p:txBody>
              </p:sp>
            </mc:Choice>
            <mc:Fallback xmlns="">
              <p:sp>
                <p:nvSpPr>
                  <p:cNvPr id="62" name="Ellipse 6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72790" y="1630993"/>
                    <a:ext cx="1044000" cy="720000"/>
                  </a:xfrm>
                  <a:prstGeom prst="ellipse">
                    <a:avLst/>
                  </a:prstGeom>
                  <a:blipFill rotWithShape="0">
                    <a:blip r:embed="rId4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3" name="Ellipse 62"/>
                  <p:cNvSpPr>
                    <a:spLocks/>
                  </p:cNvSpPr>
                  <p:nvPr/>
                </p:nvSpPr>
                <p:spPr>
                  <a:xfrm>
                    <a:off x="6737664" y="1616332"/>
                    <a:ext cx="1044000" cy="720000"/>
                  </a:xfrm>
                  <a:prstGeom prst="ellipse">
                    <a:avLst/>
                  </a:prstGeom>
                  <a:solidFill>
                    <a:schemeClr val="accent6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3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oMath>
                      </m:oMathPara>
                    </a14:m>
                    <a:endParaRPr lang="de-DE" sz="3600" dirty="0" smtClean="0"/>
                  </a:p>
                </p:txBody>
              </p:sp>
            </mc:Choice>
            <mc:Fallback xmlns="">
              <p:sp>
                <p:nvSpPr>
                  <p:cNvPr id="63" name="Ellipse 62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37664" y="1616332"/>
                    <a:ext cx="1044000" cy="720000"/>
                  </a:xfrm>
                  <a:prstGeom prst="ellipse">
                    <a:avLst/>
                  </a:prstGeom>
                  <a:blipFill rotWithShape="0">
                    <a:blip r:embed="rId5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4" name="Ellipse 63"/>
                  <p:cNvSpPr>
                    <a:spLocks/>
                  </p:cNvSpPr>
                  <p:nvPr/>
                </p:nvSpPr>
                <p:spPr>
                  <a:xfrm>
                    <a:off x="6737664" y="2746690"/>
                    <a:ext cx="1044000" cy="720000"/>
                  </a:xfrm>
                  <a:prstGeom prst="ellipse">
                    <a:avLst/>
                  </a:prstGeom>
                  <a:solidFill>
                    <a:schemeClr val="accent2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36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oMath>
                      </m:oMathPara>
                    </a14:m>
                    <a:endParaRPr lang="de-DE" sz="3600" dirty="0" smtClean="0"/>
                  </a:p>
                </p:txBody>
              </p:sp>
            </mc:Choice>
            <mc:Fallback xmlns="">
              <p:sp>
                <p:nvSpPr>
                  <p:cNvPr id="64" name="Ellipse 63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37664" y="2746690"/>
                    <a:ext cx="1044000" cy="720000"/>
                  </a:xfrm>
                  <a:prstGeom prst="ellipse">
                    <a:avLst/>
                  </a:prstGeom>
                  <a:blipFill rotWithShape="0">
                    <a:blip r:embed="rId6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5" name="Ellipse 64"/>
                  <p:cNvSpPr>
                    <a:spLocks/>
                  </p:cNvSpPr>
                  <p:nvPr/>
                </p:nvSpPr>
                <p:spPr>
                  <a:xfrm>
                    <a:off x="2207916" y="2746690"/>
                    <a:ext cx="1044000" cy="720000"/>
                  </a:xfrm>
                  <a:prstGeom prst="ellipse">
                    <a:avLst/>
                  </a:prstGeom>
                  <a:solidFill>
                    <a:schemeClr val="accent2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360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oMath>
                      </m:oMathPara>
                    </a14:m>
                    <a:endParaRPr lang="de-DE" sz="3600" dirty="0" smtClean="0"/>
                  </a:p>
                </p:txBody>
              </p:sp>
            </mc:Choice>
            <mc:Fallback xmlns="">
              <p:sp>
                <p:nvSpPr>
                  <p:cNvPr id="65" name="Ellipse 64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07916" y="2746690"/>
                    <a:ext cx="1044000" cy="720000"/>
                  </a:xfrm>
                  <a:prstGeom prst="ellipse">
                    <a:avLst/>
                  </a:prstGeom>
                  <a:blipFill rotWithShape="0">
                    <a:blip r:embed="rId7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6" name="Ellipse 65"/>
                  <p:cNvSpPr>
                    <a:spLocks/>
                  </p:cNvSpPr>
                  <p:nvPr/>
                </p:nvSpPr>
                <p:spPr>
                  <a:xfrm>
                    <a:off x="2207916" y="3862387"/>
                    <a:ext cx="1044000" cy="720000"/>
                  </a:xfrm>
                  <a:prstGeom prst="ellipse">
                    <a:avLst/>
                  </a:prstGeom>
                  <a:solidFill>
                    <a:srgbClr val="FF000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360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oMath>
                      </m:oMathPara>
                    </a14:m>
                    <a:endParaRPr lang="de-DE" sz="3600" dirty="0" smtClean="0"/>
                  </a:p>
                </p:txBody>
              </p:sp>
            </mc:Choice>
            <mc:Fallback xmlns="">
              <p:sp>
                <p:nvSpPr>
                  <p:cNvPr id="66" name="Ellipse 65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07916" y="3862387"/>
                    <a:ext cx="1044000" cy="720000"/>
                  </a:xfrm>
                  <a:prstGeom prst="ellipse">
                    <a:avLst/>
                  </a:prstGeom>
                  <a:blipFill rotWithShape="0">
                    <a:blip r:embed="rId8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7" name="Ellipse 66"/>
                  <p:cNvSpPr>
                    <a:spLocks/>
                  </p:cNvSpPr>
                  <p:nvPr/>
                </p:nvSpPr>
                <p:spPr>
                  <a:xfrm>
                    <a:off x="4472790" y="3862387"/>
                    <a:ext cx="1044000" cy="720000"/>
                  </a:xfrm>
                  <a:prstGeom prst="ellipse">
                    <a:avLst/>
                  </a:prstGeom>
                  <a:solidFill>
                    <a:srgbClr val="FFFF0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de-DE" sz="36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</m:oMath>
                      </m:oMathPara>
                    </a14:m>
                    <a:endParaRPr lang="de-DE" sz="3600" dirty="0" smtClean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7" name="Ellipse 66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72790" y="3862387"/>
                    <a:ext cx="1044000" cy="720000"/>
                  </a:xfrm>
                  <a:prstGeom prst="ellipse">
                    <a:avLst/>
                  </a:prstGeom>
                  <a:blipFill rotWithShape="0">
                    <a:blip r:embed="rId9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68" name="Gerader Verbinder 67"/>
              <p:cNvCxnSpPr>
                <a:cxnSpLocks/>
                <a:stCxn id="60" idx="4"/>
                <a:endCxn id="65" idx="0"/>
              </p:cNvCxnSpPr>
              <p:nvPr/>
            </p:nvCxnSpPr>
            <p:spPr>
              <a:xfrm>
                <a:off x="2729916" y="2350993"/>
                <a:ext cx="0" cy="39569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Gerader Verbinder 68"/>
              <p:cNvCxnSpPr>
                <a:cxnSpLocks/>
                <a:stCxn id="65" idx="4"/>
                <a:endCxn id="66" idx="0"/>
              </p:cNvCxnSpPr>
              <p:nvPr/>
            </p:nvCxnSpPr>
            <p:spPr>
              <a:xfrm>
                <a:off x="2729916" y="3466690"/>
                <a:ext cx="0" cy="39569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Gerader Verbinder 69"/>
              <p:cNvCxnSpPr>
                <a:cxnSpLocks/>
                <a:stCxn id="66" idx="6"/>
                <a:endCxn id="67" idx="2"/>
              </p:cNvCxnSpPr>
              <p:nvPr/>
            </p:nvCxnSpPr>
            <p:spPr>
              <a:xfrm>
                <a:off x="3251916" y="4222387"/>
                <a:ext cx="1220874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Gerader Verbinder 70"/>
              <p:cNvCxnSpPr>
                <a:cxnSpLocks/>
                <a:stCxn id="63" idx="2"/>
                <a:endCxn id="62" idx="6"/>
              </p:cNvCxnSpPr>
              <p:nvPr/>
            </p:nvCxnSpPr>
            <p:spPr>
              <a:xfrm flipH="1">
                <a:off x="5516790" y="1976332"/>
                <a:ext cx="1220874" cy="14661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Gerader Verbinder 71"/>
              <p:cNvCxnSpPr>
                <a:cxnSpLocks/>
                <a:stCxn id="64" idx="0"/>
                <a:endCxn id="63" idx="4"/>
              </p:cNvCxnSpPr>
              <p:nvPr/>
            </p:nvCxnSpPr>
            <p:spPr>
              <a:xfrm flipV="1">
                <a:off x="7259664" y="2336332"/>
                <a:ext cx="0" cy="41035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8" name="Gerader Verbinder 57"/>
            <p:cNvCxnSpPr>
              <a:cxnSpLocks/>
              <a:stCxn id="65" idx="7"/>
              <a:endCxn id="62" idx="3"/>
            </p:cNvCxnSpPr>
            <p:nvPr/>
          </p:nvCxnSpPr>
          <p:spPr>
            <a:xfrm flipV="1">
              <a:off x="3727676" y="931101"/>
              <a:ext cx="1526654" cy="60658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Gerader Verbinder 58"/>
            <p:cNvCxnSpPr>
              <a:cxnSpLocks/>
              <a:stCxn id="64" idx="1"/>
              <a:endCxn id="62" idx="5"/>
            </p:cNvCxnSpPr>
            <p:nvPr/>
          </p:nvCxnSpPr>
          <p:spPr>
            <a:xfrm flipH="1" flipV="1">
              <a:off x="5992550" y="931101"/>
              <a:ext cx="1526654" cy="60658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2B3039ED-CBD4-4DB0-AD4F-1CBB73A0DB3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de-DE" dirty="0"/>
              <a:t>1.1 </a:t>
            </a:r>
            <a:r>
              <a:rPr lang="de-DE" dirty="0" err="1"/>
              <a:t>Weisfeiler</a:t>
            </a:r>
            <a:r>
              <a:rPr lang="de-DE" dirty="0"/>
              <a:t>-Lehman </a:t>
            </a:r>
            <a:r>
              <a:rPr lang="de-DE" dirty="0" err="1"/>
              <a:t>node</a:t>
            </a:r>
            <a:r>
              <a:rPr lang="de-DE" dirty="0"/>
              <a:t> </a:t>
            </a:r>
            <a:r>
              <a:rPr lang="de-DE" dirty="0" err="1"/>
              <a:t>embedding</a:t>
            </a:r>
            <a:r>
              <a:rPr lang="de-DE" dirty="0"/>
              <a:t> </a:t>
            </a:r>
            <a:r>
              <a:rPr lang="de-DE" dirty="0" err="1" smtClean="0"/>
              <a:t>scheme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err="1"/>
              <a:t>Idea</a:t>
            </a:r>
            <a:r>
              <a:rPr lang="de-DE" dirty="0"/>
              <a:t> / </a:t>
            </a:r>
            <a:r>
              <a:rPr lang="de-DE" dirty="0" err="1"/>
              <a:t>Example</a:t>
            </a:r>
            <a:endParaRPr lang="de-DE" dirty="0"/>
          </a:p>
        </p:txBody>
      </p:sp>
      <p:sp>
        <p:nvSpPr>
          <p:cNvPr id="2" name="Pfeil nach unten 1"/>
          <p:cNvSpPr/>
          <p:nvPr/>
        </p:nvSpPr>
        <p:spPr>
          <a:xfrm rot="19955341">
            <a:off x="107712" y="1310641"/>
            <a:ext cx="484632" cy="978408"/>
          </a:xfrm>
          <a:prstGeom prst="downArrow">
            <a:avLst/>
          </a:prstGeom>
          <a:solidFill>
            <a:srgbClr val="015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2" name="Gruppieren 21"/>
          <p:cNvGrpSpPr/>
          <p:nvPr/>
        </p:nvGrpSpPr>
        <p:grpSpPr>
          <a:xfrm>
            <a:off x="6292884" y="2345679"/>
            <a:ext cx="5573748" cy="2966055"/>
            <a:chOff x="2836566" y="301882"/>
            <a:chExt cx="5573748" cy="2966055"/>
          </a:xfrm>
        </p:grpSpPr>
        <p:grpSp>
          <p:nvGrpSpPr>
            <p:cNvPr id="23" name="Gruppieren 22"/>
            <p:cNvGrpSpPr/>
            <p:nvPr/>
          </p:nvGrpSpPr>
          <p:grpSpPr>
            <a:xfrm>
              <a:off x="2836566" y="301882"/>
              <a:ext cx="5573748" cy="2966055"/>
              <a:chOff x="2207916" y="1616332"/>
              <a:chExt cx="5573748" cy="2966055"/>
            </a:xfrm>
          </p:grpSpPr>
          <p:sp>
            <p:nvSpPr>
              <p:cNvPr id="26" name="Ellipse 25"/>
              <p:cNvSpPr>
                <a:spLocks/>
              </p:cNvSpPr>
              <p:nvPr/>
            </p:nvSpPr>
            <p:spPr>
              <a:xfrm>
                <a:off x="2207916" y="1630993"/>
                <a:ext cx="1044000" cy="72000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sz="3600" b="1" dirty="0" smtClean="0">
                    <a:solidFill>
                      <a:schemeClr val="tx1"/>
                    </a:solidFill>
                  </a:rPr>
                  <a:t>?</a:t>
                </a:r>
              </a:p>
            </p:txBody>
          </p:sp>
          <p:cxnSp>
            <p:nvCxnSpPr>
              <p:cNvPr id="27" name="Gerader Verbinder 26"/>
              <p:cNvCxnSpPr>
                <a:cxnSpLocks/>
                <a:stCxn id="26" idx="6"/>
                <a:endCxn id="34" idx="2"/>
              </p:cNvCxnSpPr>
              <p:nvPr/>
            </p:nvCxnSpPr>
            <p:spPr>
              <a:xfrm>
                <a:off x="3251916" y="1990993"/>
                <a:ext cx="1220874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" name="Ellipse 33"/>
              <p:cNvSpPr>
                <a:spLocks/>
              </p:cNvSpPr>
              <p:nvPr/>
            </p:nvSpPr>
            <p:spPr>
              <a:xfrm>
                <a:off x="4472790" y="1630993"/>
                <a:ext cx="1044000" cy="72000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sz="3600" b="1" dirty="0" smtClean="0">
                    <a:solidFill>
                      <a:schemeClr val="tx1"/>
                    </a:solidFill>
                  </a:rPr>
                  <a:t>?</a:t>
                </a:r>
              </a:p>
            </p:txBody>
          </p:sp>
          <p:sp>
            <p:nvSpPr>
              <p:cNvPr id="35" name="Ellipse 34"/>
              <p:cNvSpPr>
                <a:spLocks/>
              </p:cNvSpPr>
              <p:nvPr/>
            </p:nvSpPr>
            <p:spPr>
              <a:xfrm>
                <a:off x="6737664" y="1616332"/>
                <a:ext cx="1044000" cy="72000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sz="3600" b="1" dirty="0" smtClean="0">
                    <a:solidFill>
                      <a:schemeClr val="tx1"/>
                    </a:solidFill>
                  </a:rPr>
                  <a:t>?</a:t>
                </a:r>
              </a:p>
            </p:txBody>
          </p:sp>
          <p:sp>
            <p:nvSpPr>
              <p:cNvPr id="36" name="Ellipse 35"/>
              <p:cNvSpPr>
                <a:spLocks/>
              </p:cNvSpPr>
              <p:nvPr/>
            </p:nvSpPr>
            <p:spPr>
              <a:xfrm>
                <a:off x="6737664" y="2746690"/>
                <a:ext cx="1044000" cy="72000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sz="3600" b="1" dirty="0" smtClean="0">
                    <a:solidFill>
                      <a:schemeClr val="tx1"/>
                    </a:solidFill>
                  </a:rPr>
                  <a:t>?</a:t>
                </a:r>
              </a:p>
            </p:txBody>
          </p:sp>
          <p:sp>
            <p:nvSpPr>
              <p:cNvPr id="48" name="Ellipse 47"/>
              <p:cNvSpPr>
                <a:spLocks/>
              </p:cNvSpPr>
              <p:nvPr/>
            </p:nvSpPr>
            <p:spPr>
              <a:xfrm>
                <a:off x="2207916" y="2746690"/>
                <a:ext cx="1044000" cy="72000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sz="3600" b="1" dirty="0" smtClean="0">
                    <a:solidFill>
                      <a:schemeClr val="tx1"/>
                    </a:solidFill>
                  </a:rPr>
                  <a:t>?</a:t>
                </a:r>
              </a:p>
            </p:txBody>
          </p:sp>
          <p:sp>
            <p:nvSpPr>
              <p:cNvPr id="49" name="Ellipse 48"/>
              <p:cNvSpPr>
                <a:spLocks/>
              </p:cNvSpPr>
              <p:nvPr/>
            </p:nvSpPr>
            <p:spPr>
              <a:xfrm>
                <a:off x="2207916" y="3862387"/>
                <a:ext cx="1044000" cy="72000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sz="3600" b="1" dirty="0" smtClean="0">
                    <a:solidFill>
                      <a:schemeClr val="tx1"/>
                    </a:solidFill>
                  </a:rPr>
                  <a:t>?</a:t>
                </a:r>
              </a:p>
            </p:txBody>
          </p:sp>
          <p:sp>
            <p:nvSpPr>
              <p:cNvPr id="50" name="Ellipse 49"/>
              <p:cNvSpPr>
                <a:spLocks/>
              </p:cNvSpPr>
              <p:nvPr/>
            </p:nvSpPr>
            <p:spPr>
              <a:xfrm>
                <a:off x="4472790" y="3862387"/>
                <a:ext cx="1044000" cy="72000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sz="3600" b="1" dirty="0" smtClean="0">
                    <a:solidFill>
                      <a:schemeClr val="tx1"/>
                    </a:solidFill>
                  </a:rPr>
                  <a:t>?</a:t>
                </a:r>
              </a:p>
            </p:txBody>
          </p:sp>
          <p:cxnSp>
            <p:nvCxnSpPr>
              <p:cNvPr id="51" name="Gerader Verbinder 50"/>
              <p:cNvCxnSpPr>
                <a:cxnSpLocks/>
                <a:stCxn id="26" idx="4"/>
                <a:endCxn id="48" idx="0"/>
              </p:cNvCxnSpPr>
              <p:nvPr/>
            </p:nvCxnSpPr>
            <p:spPr>
              <a:xfrm>
                <a:off x="2729916" y="2350993"/>
                <a:ext cx="0" cy="39569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Gerader Verbinder 51"/>
              <p:cNvCxnSpPr>
                <a:cxnSpLocks/>
                <a:stCxn id="48" idx="4"/>
                <a:endCxn id="49" idx="0"/>
              </p:cNvCxnSpPr>
              <p:nvPr/>
            </p:nvCxnSpPr>
            <p:spPr>
              <a:xfrm>
                <a:off x="2729916" y="3466690"/>
                <a:ext cx="0" cy="39569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Gerader Verbinder 52"/>
              <p:cNvCxnSpPr>
                <a:cxnSpLocks/>
                <a:stCxn id="49" idx="6"/>
                <a:endCxn id="50" idx="2"/>
              </p:cNvCxnSpPr>
              <p:nvPr/>
            </p:nvCxnSpPr>
            <p:spPr>
              <a:xfrm>
                <a:off x="3251916" y="4222387"/>
                <a:ext cx="1220874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Gerader Verbinder 53"/>
              <p:cNvCxnSpPr>
                <a:cxnSpLocks/>
                <a:stCxn id="35" idx="2"/>
                <a:endCxn id="34" idx="6"/>
              </p:cNvCxnSpPr>
              <p:nvPr/>
            </p:nvCxnSpPr>
            <p:spPr>
              <a:xfrm flipH="1">
                <a:off x="5516790" y="1976332"/>
                <a:ext cx="1220874" cy="14661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Gerader Verbinder 54"/>
              <p:cNvCxnSpPr>
                <a:cxnSpLocks/>
                <a:stCxn id="36" idx="0"/>
                <a:endCxn id="35" idx="4"/>
              </p:cNvCxnSpPr>
              <p:nvPr/>
            </p:nvCxnSpPr>
            <p:spPr>
              <a:xfrm flipV="1">
                <a:off x="7259664" y="2336332"/>
                <a:ext cx="0" cy="41035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4" name="Gerader Verbinder 23"/>
            <p:cNvCxnSpPr>
              <a:cxnSpLocks/>
              <a:stCxn id="48" idx="7"/>
              <a:endCxn id="34" idx="3"/>
            </p:cNvCxnSpPr>
            <p:nvPr/>
          </p:nvCxnSpPr>
          <p:spPr>
            <a:xfrm flipV="1">
              <a:off x="3727676" y="931101"/>
              <a:ext cx="1526654" cy="60658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r Verbinder 24"/>
            <p:cNvCxnSpPr>
              <a:cxnSpLocks/>
              <a:stCxn id="36" idx="1"/>
              <a:endCxn id="34" idx="5"/>
            </p:cNvCxnSpPr>
            <p:nvPr/>
          </p:nvCxnSpPr>
          <p:spPr>
            <a:xfrm flipH="1" flipV="1">
              <a:off x="5992550" y="931101"/>
              <a:ext cx="1526654" cy="60658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3" name="Fußzeilenplatzhalter 4">
            <a:extLst>
              <a:ext uri="{FF2B5EF4-FFF2-40B4-BE49-F238E27FC236}">
                <a16:creationId xmlns:a16="http://schemas.microsoft.com/office/drawing/2014/main" xmlns="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5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26</a:t>
            </a:r>
          </a:p>
        </p:txBody>
      </p:sp>
    </p:spTree>
    <p:extLst>
      <p:ext uri="{BB962C8B-B14F-4D97-AF65-F5344CB8AC3E}">
        <p14:creationId xmlns:p14="http://schemas.microsoft.com/office/powerpoint/2010/main" val="2754204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Freihandform 38"/>
          <p:cNvSpPr/>
          <p:nvPr/>
        </p:nvSpPr>
        <p:spPr>
          <a:xfrm>
            <a:off x="127547" y="2207931"/>
            <a:ext cx="3861117" cy="2140513"/>
          </a:xfrm>
          <a:custGeom>
            <a:avLst/>
            <a:gdLst>
              <a:gd name="connsiteX0" fmla="*/ 98952 w 3825588"/>
              <a:gd name="connsiteY0" fmla="*/ 1968392 h 2247757"/>
              <a:gd name="connsiteX1" fmla="*/ 98952 w 3825588"/>
              <a:gd name="connsiteY1" fmla="*/ 291992 h 2247757"/>
              <a:gd name="connsiteX2" fmla="*/ 1064152 w 3825588"/>
              <a:gd name="connsiteY2" fmla="*/ 12592 h 2247757"/>
              <a:gd name="connsiteX3" fmla="*/ 3553352 w 3825588"/>
              <a:gd name="connsiteY3" fmla="*/ 139592 h 2247757"/>
              <a:gd name="connsiteX4" fmla="*/ 3439052 w 3825588"/>
              <a:gd name="connsiteY4" fmla="*/ 926992 h 2247757"/>
              <a:gd name="connsiteX5" fmla="*/ 695852 w 3825588"/>
              <a:gd name="connsiteY5" fmla="*/ 2146192 h 2247757"/>
              <a:gd name="connsiteX6" fmla="*/ 98952 w 3825588"/>
              <a:gd name="connsiteY6" fmla="*/ 1968392 h 2247757"/>
              <a:gd name="connsiteX0" fmla="*/ 134481 w 3861117"/>
              <a:gd name="connsiteY0" fmla="*/ 1968392 h 2140513"/>
              <a:gd name="connsiteX1" fmla="*/ 134481 w 3861117"/>
              <a:gd name="connsiteY1" fmla="*/ 291992 h 2140513"/>
              <a:gd name="connsiteX2" fmla="*/ 1099681 w 3861117"/>
              <a:gd name="connsiteY2" fmla="*/ 12592 h 2140513"/>
              <a:gd name="connsiteX3" fmla="*/ 3588881 w 3861117"/>
              <a:gd name="connsiteY3" fmla="*/ 139592 h 2140513"/>
              <a:gd name="connsiteX4" fmla="*/ 3474581 w 3861117"/>
              <a:gd name="connsiteY4" fmla="*/ 926992 h 2140513"/>
              <a:gd name="connsiteX5" fmla="*/ 1315581 w 3861117"/>
              <a:gd name="connsiteY5" fmla="*/ 1968392 h 2140513"/>
              <a:gd name="connsiteX6" fmla="*/ 134481 w 3861117"/>
              <a:gd name="connsiteY6" fmla="*/ 1968392 h 2140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861117" h="2140513">
                <a:moveTo>
                  <a:pt x="134481" y="1968392"/>
                </a:moveTo>
                <a:cubicBezTo>
                  <a:pt x="-62369" y="1688992"/>
                  <a:pt x="-26386" y="617959"/>
                  <a:pt x="134481" y="291992"/>
                </a:cubicBezTo>
                <a:cubicBezTo>
                  <a:pt x="295348" y="-33975"/>
                  <a:pt x="523948" y="37992"/>
                  <a:pt x="1099681" y="12592"/>
                </a:cubicBezTo>
                <a:cubicBezTo>
                  <a:pt x="1675414" y="-12808"/>
                  <a:pt x="3193064" y="-12808"/>
                  <a:pt x="3588881" y="139592"/>
                </a:cubicBezTo>
                <a:cubicBezTo>
                  <a:pt x="3984698" y="291992"/>
                  <a:pt x="3950831" y="592559"/>
                  <a:pt x="3474581" y="926992"/>
                </a:cubicBezTo>
                <a:cubicBezTo>
                  <a:pt x="2998331" y="1261425"/>
                  <a:pt x="1870148" y="1794825"/>
                  <a:pt x="1315581" y="1968392"/>
                </a:cubicBezTo>
                <a:cubicBezTo>
                  <a:pt x="761014" y="2141959"/>
                  <a:pt x="331331" y="2247792"/>
                  <a:pt x="134481" y="1968392"/>
                </a:cubicBezTo>
                <a:close/>
              </a:path>
            </a:pathLst>
          </a:custGeom>
          <a:solidFill>
            <a:srgbClr val="70AD47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56" name="Gruppieren 55"/>
          <p:cNvGrpSpPr/>
          <p:nvPr/>
        </p:nvGrpSpPr>
        <p:grpSpPr>
          <a:xfrm>
            <a:off x="350026" y="2338348"/>
            <a:ext cx="5573748" cy="2966055"/>
            <a:chOff x="2836566" y="301882"/>
            <a:chExt cx="5573748" cy="2966055"/>
          </a:xfrm>
        </p:grpSpPr>
        <p:grpSp>
          <p:nvGrpSpPr>
            <p:cNvPr id="57" name="Gruppieren 56"/>
            <p:cNvGrpSpPr/>
            <p:nvPr/>
          </p:nvGrpSpPr>
          <p:grpSpPr>
            <a:xfrm>
              <a:off x="2836566" y="301882"/>
              <a:ext cx="5573748" cy="2966055"/>
              <a:chOff x="2207916" y="1616332"/>
              <a:chExt cx="5573748" cy="296605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0" name="Ellipse 59"/>
                  <p:cNvSpPr>
                    <a:spLocks/>
                  </p:cNvSpPr>
                  <p:nvPr/>
                </p:nvSpPr>
                <p:spPr>
                  <a:xfrm>
                    <a:off x="2207916" y="1630993"/>
                    <a:ext cx="1044000" cy="720000"/>
                  </a:xfrm>
                  <a:prstGeom prst="ellipse">
                    <a:avLst/>
                  </a:prstGeom>
                  <a:solidFill>
                    <a:schemeClr val="accent6"/>
                  </a:solidFill>
                  <a:ln w="3810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360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oMath>
                      </m:oMathPara>
                    </a14:m>
                    <a:endParaRPr lang="de-DE" sz="3600" dirty="0" smtClean="0"/>
                  </a:p>
                </p:txBody>
              </p:sp>
            </mc:Choice>
            <mc:Fallback xmlns="">
              <p:sp>
                <p:nvSpPr>
                  <p:cNvPr id="60" name="Ellipse 59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07916" y="1630993"/>
                    <a:ext cx="1044000" cy="720000"/>
                  </a:xfrm>
                  <a:prstGeom prst="ellipse">
                    <a:avLst/>
                  </a:prstGeom>
                  <a:blipFill rotWithShape="0">
                    <a:blip r:embed="rId3"/>
                    <a:stretch>
                      <a:fillRect/>
                    </a:stretch>
                  </a:blipFill>
                  <a:ln w="38100">
                    <a:solidFill>
                      <a:srgbClr val="FF0000"/>
                    </a:solidFill>
                  </a:ln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61" name="Gerader Verbinder 60"/>
              <p:cNvCxnSpPr>
                <a:cxnSpLocks/>
                <a:stCxn id="60" idx="6"/>
                <a:endCxn id="62" idx="2"/>
              </p:cNvCxnSpPr>
              <p:nvPr/>
            </p:nvCxnSpPr>
            <p:spPr>
              <a:xfrm>
                <a:off x="3251916" y="1990993"/>
                <a:ext cx="1220874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2" name="Ellipse 61"/>
                  <p:cNvSpPr>
                    <a:spLocks/>
                  </p:cNvSpPr>
                  <p:nvPr/>
                </p:nvSpPr>
                <p:spPr>
                  <a:xfrm>
                    <a:off x="4472790" y="1630993"/>
                    <a:ext cx="1044000" cy="720000"/>
                  </a:xfrm>
                  <a:prstGeom prst="ellipse">
                    <a:avLst/>
                  </a:prstGeom>
                  <a:solidFill>
                    <a:schemeClr val="accent5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36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oMath>
                      </m:oMathPara>
                    </a14:m>
                    <a:endParaRPr lang="de-DE" sz="3600" dirty="0" smtClean="0"/>
                  </a:p>
                </p:txBody>
              </p:sp>
            </mc:Choice>
            <mc:Fallback xmlns="">
              <p:sp>
                <p:nvSpPr>
                  <p:cNvPr id="62" name="Ellipse 6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72790" y="1630993"/>
                    <a:ext cx="1044000" cy="720000"/>
                  </a:xfrm>
                  <a:prstGeom prst="ellipse">
                    <a:avLst/>
                  </a:prstGeom>
                  <a:blipFill rotWithShape="0">
                    <a:blip r:embed="rId4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3" name="Ellipse 62"/>
                  <p:cNvSpPr>
                    <a:spLocks/>
                  </p:cNvSpPr>
                  <p:nvPr/>
                </p:nvSpPr>
                <p:spPr>
                  <a:xfrm>
                    <a:off x="6737664" y="1616332"/>
                    <a:ext cx="1044000" cy="720000"/>
                  </a:xfrm>
                  <a:prstGeom prst="ellipse">
                    <a:avLst/>
                  </a:prstGeom>
                  <a:solidFill>
                    <a:schemeClr val="accent6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3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oMath>
                      </m:oMathPara>
                    </a14:m>
                    <a:endParaRPr lang="de-DE" sz="3600" dirty="0" smtClean="0"/>
                  </a:p>
                </p:txBody>
              </p:sp>
            </mc:Choice>
            <mc:Fallback xmlns="">
              <p:sp>
                <p:nvSpPr>
                  <p:cNvPr id="63" name="Ellipse 62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37664" y="1616332"/>
                    <a:ext cx="1044000" cy="720000"/>
                  </a:xfrm>
                  <a:prstGeom prst="ellipse">
                    <a:avLst/>
                  </a:prstGeom>
                  <a:blipFill rotWithShape="0">
                    <a:blip r:embed="rId5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4" name="Ellipse 63"/>
                  <p:cNvSpPr>
                    <a:spLocks/>
                  </p:cNvSpPr>
                  <p:nvPr/>
                </p:nvSpPr>
                <p:spPr>
                  <a:xfrm>
                    <a:off x="6737664" y="2746690"/>
                    <a:ext cx="1044000" cy="720000"/>
                  </a:xfrm>
                  <a:prstGeom prst="ellipse">
                    <a:avLst/>
                  </a:prstGeom>
                  <a:solidFill>
                    <a:schemeClr val="accent2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36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oMath>
                      </m:oMathPara>
                    </a14:m>
                    <a:endParaRPr lang="de-DE" sz="3600" dirty="0" smtClean="0"/>
                  </a:p>
                </p:txBody>
              </p:sp>
            </mc:Choice>
            <mc:Fallback xmlns="">
              <p:sp>
                <p:nvSpPr>
                  <p:cNvPr id="64" name="Ellipse 63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37664" y="2746690"/>
                    <a:ext cx="1044000" cy="720000"/>
                  </a:xfrm>
                  <a:prstGeom prst="ellipse">
                    <a:avLst/>
                  </a:prstGeom>
                  <a:blipFill rotWithShape="0">
                    <a:blip r:embed="rId6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5" name="Ellipse 64"/>
                  <p:cNvSpPr>
                    <a:spLocks/>
                  </p:cNvSpPr>
                  <p:nvPr/>
                </p:nvSpPr>
                <p:spPr>
                  <a:xfrm>
                    <a:off x="2207916" y="2746690"/>
                    <a:ext cx="1044000" cy="720000"/>
                  </a:xfrm>
                  <a:prstGeom prst="ellipse">
                    <a:avLst/>
                  </a:prstGeom>
                  <a:solidFill>
                    <a:schemeClr val="accent2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360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oMath>
                      </m:oMathPara>
                    </a14:m>
                    <a:endParaRPr lang="de-DE" sz="3600" dirty="0" smtClean="0"/>
                  </a:p>
                </p:txBody>
              </p:sp>
            </mc:Choice>
            <mc:Fallback xmlns="">
              <p:sp>
                <p:nvSpPr>
                  <p:cNvPr id="65" name="Ellipse 64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07916" y="2746690"/>
                    <a:ext cx="1044000" cy="720000"/>
                  </a:xfrm>
                  <a:prstGeom prst="ellipse">
                    <a:avLst/>
                  </a:prstGeom>
                  <a:blipFill rotWithShape="0">
                    <a:blip r:embed="rId7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6" name="Ellipse 65"/>
                  <p:cNvSpPr>
                    <a:spLocks/>
                  </p:cNvSpPr>
                  <p:nvPr/>
                </p:nvSpPr>
                <p:spPr>
                  <a:xfrm>
                    <a:off x="2207916" y="3862387"/>
                    <a:ext cx="1044000" cy="720000"/>
                  </a:xfrm>
                  <a:prstGeom prst="ellipse">
                    <a:avLst/>
                  </a:prstGeom>
                  <a:solidFill>
                    <a:srgbClr val="FF000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360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oMath>
                      </m:oMathPara>
                    </a14:m>
                    <a:endParaRPr lang="de-DE" sz="3600" dirty="0" smtClean="0"/>
                  </a:p>
                </p:txBody>
              </p:sp>
            </mc:Choice>
            <mc:Fallback xmlns="">
              <p:sp>
                <p:nvSpPr>
                  <p:cNvPr id="66" name="Ellipse 65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07916" y="3862387"/>
                    <a:ext cx="1044000" cy="720000"/>
                  </a:xfrm>
                  <a:prstGeom prst="ellipse">
                    <a:avLst/>
                  </a:prstGeom>
                  <a:blipFill rotWithShape="0">
                    <a:blip r:embed="rId8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7" name="Ellipse 66"/>
                  <p:cNvSpPr>
                    <a:spLocks/>
                  </p:cNvSpPr>
                  <p:nvPr/>
                </p:nvSpPr>
                <p:spPr>
                  <a:xfrm>
                    <a:off x="4472790" y="3862387"/>
                    <a:ext cx="1044000" cy="720000"/>
                  </a:xfrm>
                  <a:prstGeom prst="ellipse">
                    <a:avLst/>
                  </a:prstGeom>
                  <a:solidFill>
                    <a:srgbClr val="FFFF0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de-DE" sz="36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</m:oMath>
                      </m:oMathPara>
                    </a14:m>
                    <a:endParaRPr lang="de-DE" sz="3600" dirty="0" smtClean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7" name="Ellipse 66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72790" y="3862387"/>
                    <a:ext cx="1044000" cy="720000"/>
                  </a:xfrm>
                  <a:prstGeom prst="ellipse">
                    <a:avLst/>
                  </a:prstGeom>
                  <a:blipFill rotWithShape="0">
                    <a:blip r:embed="rId9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68" name="Gerader Verbinder 67"/>
              <p:cNvCxnSpPr>
                <a:cxnSpLocks/>
                <a:stCxn id="60" idx="4"/>
                <a:endCxn id="65" idx="0"/>
              </p:cNvCxnSpPr>
              <p:nvPr/>
            </p:nvCxnSpPr>
            <p:spPr>
              <a:xfrm>
                <a:off x="2729916" y="2350993"/>
                <a:ext cx="0" cy="39569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Gerader Verbinder 68"/>
              <p:cNvCxnSpPr>
                <a:cxnSpLocks/>
                <a:stCxn id="65" idx="4"/>
                <a:endCxn id="66" idx="0"/>
              </p:cNvCxnSpPr>
              <p:nvPr/>
            </p:nvCxnSpPr>
            <p:spPr>
              <a:xfrm>
                <a:off x="2729916" y="3466690"/>
                <a:ext cx="0" cy="39569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Gerader Verbinder 69"/>
              <p:cNvCxnSpPr>
                <a:cxnSpLocks/>
                <a:stCxn id="66" idx="6"/>
                <a:endCxn id="67" idx="2"/>
              </p:cNvCxnSpPr>
              <p:nvPr/>
            </p:nvCxnSpPr>
            <p:spPr>
              <a:xfrm>
                <a:off x="3251916" y="4222387"/>
                <a:ext cx="1220874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Gerader Verbinder 70"/>
              <p:cNvCxnSpPr>
                <a:cxnSpLocks/>
                <a:stCxn id="63" idx="2"/>
                <a:endCxn id="62" idx="6"/>
              </p:cNvCxnSpPr>
              <p:nvPr/>
            </p:nvCxnSpPr>
            <p:spPr>
              <a:xfrm flipH="1">
                <a:off x="5516790" y="1976332"/>
                <a:ext cx="1220874" cy="14661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Gerader Verbinder 71"/>
              <p:cNvCxnSpPr>
                <a:cxnSpLocks/>
                <a:stCxn id="64" idx="0"/>
                <a:endCxn id="63" idx="4"/>
              </p:cNvCxnSpPr>
              <p:nvPr/>
            </p:nvCxnSpPr>
            <p:spPr>
              <a:xfrm flipV="1">
                <a:off x="7259664" y="2336332"/>
                <a:ext cx="0" cy="41035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8" name="Gerader Verbinder 57"/>
            <p:cNvCxnSpPr>
              <a:cxnSpLocks/>
              <a:stCxn id="65" idx="7"/>
              <a:endCxn id="62" idx="3"/>
            </p:cNvCxnSpPr>
            <p:nvPr/>
          </p:nvCxnSpPr>
          <p:spPr>
            <a:xfrm flipV="1">
              <a:off x="3727676" y="931101"/>
              <a:ext cx="1526654" cy="60658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Gerader Verbinder 58"/>
            <p:cNvCxnSpPr>
              <a:cxnSpLocks/>
              <a:stCxn id="64" idx="1"/>
              <a:endCxn id="62" idx="5"/>
            </p:cNvCxnSpPr>
            <p:nvPr/>
          </p:nvCxnSpPr>
          <p:spPr>
            <a:xfrm flipH="1" flipV="1">
              <a:off x="5992550" y="931101"/>
              <a:ext cx="1526654" cy="60658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2B3039ED-CBD4-4DB0-AD4F-1CBB73A0DB3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de-DE" dirty="0"/>
              <a:t>1.1 </a:t>
            </a:r>
            <a:r>
              <a:rPr lang="de-DE" dirty="0" err="1"/>
              <a:t>Weisfeiler</a:t>
            </a:r>
            <a:r>
              <a:rPr lang="de-DE" dirty="0"/>
              <a:t>-Lehman </a:t>
            </a:r>
            <a:r>
              <a:rPr lang="de-DE" dirty="0" err="1"/>
              <a:t>node</a:t>
            </a:r>
            <a:r>
              <a:rPr lang="de-DE" dirty="0"/>
              <a:t> </a:t>
            </a:r>
            <a:r>
              <a:rPr lang="de-DE" dirty="0" err="1"/>
              <a:t>embedding</a:t>
            </a:r>
            <a:r>
              <a:rPr lang="de-DE" dirty="0"/>
              <a:t> </a:t>
            </a:r>
            <a:r>
              <a:rPr lang="de-DE" dirty="0" err="1" smtClean="0"/>
              <a:t>scheme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err="1"/>
              <a:t>Idea</a:t>
            </a:r>
            <a:r>
              <a:rPr lang="de-DE" dirty="0"/>
              <a:t> / </a:t>
            </a:r>
            <a:r>
              <a:rPr lang="de-DE" dirty="0" err="1"/>
              <a:t>Example</a:t>
            </a:r>
            <a:endParaRPr lang="de-DE" dirty="0"/>
          </a:p>
        </p:txBody>
      </p:sp>
      <p:sp>
        <p:nvSpPr>
          <p:cNvPr id="2" name="Pfeil nach unten 1"/>
          <p:cNvSpPr/>
          <p:nvPr/>
        </p:nvSpPr>
        <p:spPr>
          <a:xfrm rot="19955341">
            <a:off x="107712" y="1310641"/>
            <a:ext cx="484632" cy="978408"/>
          </a:xfrm>
          <a:prstGeom prst="downArrow">
            <a:avLst/>
          </a:prstGeom>
          <a:solidFill>
            <a:srgbClr val="015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2" name="Gruppieren 21"/>
          <p:cNvGrpSpPr/>
          <p:nvPr/>
        </p:nvGrpSpPr>
        <p:grpSpPr>
          <a:xfrm>
            <a:off x="6292884" y="2345679"/>
            <a:ext cx="5573748" cy="2966055"/>
            <a:chOff x="2836566" y="301882"/>
            <a:chExt cx="5573748" cy="2966055"/>
          </a:xfrm>
        </p:grpSpPr>
        <p:grpSp>
          <p:nvGrpSpPr>
            <p:cNvPr id="23" name="Gruppieren 22"/>
            <p:cNvGrpSpPr/>
            <p:nvPr/>
          </p:nvGrpSpPr>
          <p:grpSpPr>
            <a:xfrm>
              <a:off x="2836566" y="301882"/>
              <a:ext cx="5573748" cy="2966055"/>
              <a:chOff x="2207916" y="1616332"/>
              <a:chExt cx="5573748" cy="2966055"/>
            </a:xfrm>
          </p:grpSpPr>
          <p:sp>
            <p:nvSpPr>
              <p:cNvPr id="26" name="Ellipse 25"/>
              <p:cNvSpPr>
                <a:spLocks/>
              </p:cNvSpPr>
              <p:nvPr/>
            </p:nvSpPr>
            <p:spPr>
              <a:xfrm>
                <a:off x="2207916" y="1630993"/>
                <a:ext cx="1044000" cy="72000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sz="3600" b="1" dirty="0" smtClean="0">
                    <a:solidFill>
                      <a:schemeClr val="tx1"/>
                    </a:solidFill>
                  </a:rPr>
                  <a:t>?</a:t>
                </a:r>
              </a:p>
            </p:txBody>
          </p:sp>
          <p:cxnSp>
            <p:nvCxnSpPr>
              <p:cNvPr id="27" name="Gerader Verbinder 26"/>
              <p:cNvCxnSpPr>
                <a:cxnSpLocks/>
                <a:stCxn id="26" idx="6"/>
                <a:endCxn id="34" idx="2"/>
              </p:cNvCxnSpPr>
              <p:nvPr/>
            </p:nvCxnSpPr>
            <p:spPr>
              <a:xfrm>
                <a:off x="3251916" y="1990993"/>
                <a:ext cx="1220874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" name="Ellipse 33"/>
              <p:cNvSpPr>
                <a:spLocks/>
              </p:cNvSpPr>
              <p:nvPr/>
            </p:nvSpPr>
            <p:spPr>
              <a:xfrm>
                <a:off x="4472790" y="1630993"/>
                <a:ext cx="1044000" cy="72000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sz="3600" b="1" dirty="0" smtClean="0">
                    <a:solidFill>
                      <a:schemeClr val="tx1"/>
                    </a:solidFill>
                  </a:rPr>
                  <a:t>?</a:t>
                </a:r>
              </a:p>
            </p:txBody>
          </p:sp>
          <p:sp>
            <p:nvSpPr>
              <p:cNvPr id="35" name="Ellipse 34"/>
              <p:cNvSpPr>
                <a:spLocks/>
              </p:cNvSpPr>
              <p:nvPr/>
            </p:nvSpPr>
            <p:spPr>
              <a:xfrm>
                <a:off x="6737664" y="1616332"/>
                <a:ext cx="1044000" cy="72000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sz="3600" b="1" dirty="0" smtClean="0">
                    <a:solidFill>
                      <a:schemeClr val="tx1"/>
                    </a:solidFill>
                  </a:rPr>
                  <a:t>?</a:t>
                </a:r>
              </a:p>
            </p:txBody>
          </p:sp>
          <p:sp>
            <p:nvSpPr>
              <p:cNvPr id="36" name="Ellipse 35"/>
              <p:cNvSpPr>
                <a:spLocks/>
              </p:cNvSpPr>
              <p:nvPr/>
            </p:nvSpPr>
            <p:spPr>
              <a:xfrm>
                <a:off x="6737664" y="2746690"/>
                <a:ext cx="1044000" cy="72000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sz="3600" b="1" dirty="0" smtClean="0">
                    <a:solidFill>
                      <a:schemeClr val="tx1"/>
                    </a:solidFill>
                  </a:rPr>
                  <a:t>?</a:t>
                </a:r>
              </a:p>
            </p:txBody>
          </p:sp>
          <p:sp>
            <p:nvSpPr>
              <p:cNvPr id="48" name="Ellipse 47"/>
              <p:cNvSpPr>
                <a:spLocks/>
              </p:cNvSpPr>
              <p:nvPr/>
            </p:nvSpPr>
            <p:spPr>
              <a:xfrm>
                <a:off x="2207916" y="2746690"/>
                <a:ext cx="1044000" cy="72000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sz="3600" b="1" dirty="0" smtClean="0">
                    <a:solidFill>
                      <a:schemeClr val="tx1"/>
                    </a:solidFill>
                  </a:rPr>
                  <a:t>?</a:t>
                </a:r>
              </a:p>
            </p:txBody>
          </p:sp>
          <p:sp>
            <p:nvSpPr>
              <p:cNvPr id="49" name="Ellipse 48"/>
              <p:cNvSpPr>
                <a:spLocks/>
              </p:cNvSpPr>
              <p:nvPr/>
            </p:nvSpPr>
            <p:spPr>
              <a:xfrm>
                <a:off x="2207916" y="3862387"/>
                <a:ext cx="1044000" cy="72000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sz="3600" b="1" dirty="0" smtClean="0">
                    <a:solidFill>
                      <a:schemeClr val="tx1"/>
                    </a:solidFill>
                  </a:rPr>
                  <a:t>?</a:t>
                </a:r>
              </a:p>
            </p:txBody>
          </p:sp>
          <p:sp>
            <p:nvSpPr>
              <p:cNvPr id="50" name="Ellipse 49"/>
              <p:cNvSpPr>
                <a:spLocks/>
              </p:cNvSpPr>
              <p:nvPr/>
            </p:nvSpPr>
            <p:spPr>
              <a:xfrm>
                <a:off x="4472790" y="3862387"/>
                <a:ext cx="1044000" cy="72000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sz="3600" b="1" dirty="0" smtClean="0">
                    <a:solidFill>
                      <a:schemeClr val="tx1"/>
                    </a:solidFill>
                  </a:rPr>
                  <a:t>?</a:t>
                </a:r>
              </a:p>
            </p:txBody>
          </p:sp>
          <p:cxnSp>
            <p:nvCxnSpPr>
              <p:cNvPr id="51" name="Gerader Verbinder 50"/>
              <p:cNvCxnSpPr>
                <a:cxnSpLocks/>
                <a:stCxn id="26" idx="4"/>
                <a:endCxn id="48" idx="0"/>
              </p:cNvCxnSpPr>
              <p:nvPr/>
            </p:nvCxnSpPr>
            <p:spPr>
              <a:xfrm>
                <a:off x="2729916" y="2350993"/>
                <a:ext cx="0" cy="39569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Gerader Verbinder 51"/>
              <p:cNvCxnSpPr>
                <a:cxnSpLocks/>
                <a:stCxn id="48" idx="4"/>
                <a:endCxn id="49" idx="0"/>
              </p:cNvCxnSpPr>
              <p:nvPr/>
            </p:nvCxnSpPr>
            <p:spPr>
              <a:xfrm>
                <a:off x="2729916" y="3466690"/>
                <a:ext cx="0" cy="39569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Gerader Verbinder 52"/>
              <p:cNvCxnSpPr>
                <a:cxnSpLocks/>
                <a:stCxn id="49" idx="6"/>
                <a:endCxn id="50" idx="2"/>
              </p:cNvCxnSpPr>
              <p:nvPr/>
            </p:nvCxnSpPr>
            <p:spPr>
              <a:xfrm>
                <a:off x="3251916" y="4222387"/>
                <a:ext cx="1220874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Gerader Verbinder 53"/>
              <p:cNvCxnSpPr>
                <a:cxnSpLocks/>
                <a:stCxn id="35" idx="2"/>
                <a:endCxn id="34" idx="6"/>
              </p:cNvCxnSpPr>
              <p:nvPr/>
            </p:nvCxnSpPr>
            <p:spPr>
              <a:xfrm flipH="1">
                <a:off x="5516790" y="1976332"/>
                <a:ext cx="1220874" cy="14661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Gerader Verbinder 54"/>
              <p:cNvCxnSpPr>
                <a:cxnSpLocks/>
                <a:stCxn id="36" idx="0"/>
                <a:endCxn id="35" idx="4"/>
              </p:cNvCxnSpPr>
              <p:nvPr/>
            </p:nvCxnSpPr>
            <p:spPr>
              <a:xfrm flipV="1">
                <a:off x="7259664" y="2336332"/>
                <a:ext cx="0" cy="41035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4" name="Gerader Verbinder 23"/>
            <p:cNvCxnSpPr>
              <a:cxnSpLocks/>
              <a:stCxn id="48" idx="7"/>
              <a:endCxn id="34" idx="3"/>
            </p:cNvCxnSpPr>
            <p:nvPr/>
          </p:nvCxnSpPr>
          <p:spPr>
            <a:xfrm flipV="1">
              <a:off x="3727676" y="931101"/>
              <a:ext cx="1526654" cy="60658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r Verbinder 24"/>
            <p:cNvCxnSpPr>
              <a:cxnSpLocks/>
              <a:stCxn id="36" idx="1"/>
              <a:endCxn id="34" idx="5"/>
            </p:cNvCxnSpPr>
            <p:nvPr/>
          </p:nvCxnSpPr>
          <p:spPr>
            <a:xfrm flipH="1" flipV="1">
              <a:off x="5992550" y="931101"/>
              <a:ext cx="1526654" cy="60658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Fußzeilenplatzhalter 4">
            <a:extLst>
              <a:ext uri="{FF2B5EF4-FFF2-40B4-BE49-F238E27FC236}">
                <a16:creationId xmlns:a16="http://schemas.microsoft.com/office/drawing/2014/main" xmlns="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5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26</a:t>
            </a:r>
          </a:p>
        </p:txBody>
      </p:sp>
    </p:spTree>
    <p:extLst>
      <p:ext uri="{BB962C8B-B14F-4D97-AF65-F5344CB8AC3E}">
        <p14:creationId xmlns:p14="http://schemas.microsoft.com/office/powerpoint/2010/main" val="1945661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Freihandform 38"/>
          <p:cNvSpPr/>
          <p:nvPr/>
        </p:nvSpPr>
        <p:spPr>
          <a:xfrm>
            <a:off x="127547" y="2207931"/>
            <a:ext cx="3861117" cy="2140513"/>
          </a:xfrm>
          <a:custGeom>
            <a:avLst/>
            <a:gdLst>
              <a:gd name="connsiteX0" fmla="*/ 98952 w 3825588"/>
              <a:gd name="connsiteY0" fmla="*/ 1968392 h 2247757"/>
              <a:gd name="connsiteX1" fmla="*/ 98952 w 3825588"/>
              <a:gd name="connsiteY1" fmla="*/ 291992 h 2247757"/>
              <a:gd name="connsiteX2" fmla="*/ 1064152 w 3825588"/>
              <a:gd name="connsiteY2" fmla="*/ 12592 h 2247757"/>
              <a:gd name="connsiteX3" fmla="*/ 3553352 w 3825588"/>
              <a:gd name="connsiteY3" fmla="*/ 139592 h 2247757"/>
              <a:gd name="connsiteX4" fmla="*/ 3439052 w 3825588"/>
              <a:gd name="connsiteY4" fmla="*/ 926992 h 2247757"/>
              <a:gd name="connsiteX5" fmla="*/ 695852 w 3825588"/>
              <a:gd name="connsiteY5" fmla="*/ 2146192 h 2247757"/>
              <a:gd name="connsiteX6" fmla="*/ 98952 w 3825588"/>
              <a:gd name="connsiteY6" fmla="*/ 1968392 h 2247757"/>
              <a:gd name="connsiteX0" fmla="*/ 134481 w 3861117"/>
              <a:gd name="connsiteY0" fmla="*/ 1968392 h 2140513"/>
              <a:gd name="connsiteX1" fmla="*/ 134481 w 3861117"/>
              <a:gd name="connsiteY1" fmla="*/ 291992 h 2140513"/>
              <a:gd name="connsiteX2" fmla="*/ 1099681 w 3861117"/>
              <a:gd name="connsiteY2" fmla="*/ 12592 h 2140513"/>
              <a:gd name="connsiteX3" fmla="*/ 3588881 w 3861117"/>
              <a:gd name="connsiteY3" fmla="*/ 139592 h 2140513"/>
              <a:gd name="connsiteX4" fmla="*/ 3474581 w 3861117"/>
              <a:gd name="connsiteY4" fmla="*/ 926992 h 2140513"/>
              <a:gd name="connsiteX5" fmla="*/ 1315581 w 3861117"/>
              <a:gd name="connsiteY5" fmla="*/ 1968392 h 2140513"/>
              <a:gd name="connsiteX6" fmla="*/ 134481 w 3861117"/>
              <a:gd name="connsiteY6" fmla="*/ 1968392 h 2140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861117" h="2140513">
                <a:moveTo>
                  <a:pt x="134481" y="1968392"/>
                </a:moveTo>
                <a:cubicBezTo>
                  <a:pt x="-62369" y="1688992"/>
                  <a:pt x="-26386" y="617959"/>
                  <a:pt x="134481" y="291992"/>
                </a:cubicBezTo>
                <a:cubicBezTo>
                  <a:pt x="295348" y="-33975"/>
                  <a:pt x="523948" y="37992"/>
                  <a:pt x="1099681" y="12592"/>
                </a:cubicBezTo>
                <a:cubicBezTo>
                  <a:pt x="1675414" y="-12808"/>
                  <a:pt x="3193064" y="-12808"/>
                  <a:pt x="3588881" y="139592"/>
                </a:cubicBezTo>
                <a:cubicBezTo>
                  <a:pt x="3984698" y="291992"/>
                  <a:pt x="3950831" y="592559"/>
                  <a:pt x="3474581" y="926992"/>
                </a:cubicBezTo>
                <a:cubicBezTo>
                  <a:pt x="2998331" y="1261425"/>
                  <a:pt x="1870148" y="1794825"/>
                  <a:pt x="1315581" y="1968392"/>
                </a:cubicBezTo>
                <a:cubicBezTo>
                  <a:pt x="761014" y="2141959"/>
                  <a:pt x="331331" y="2247792"/>
                  <a:pt x="134481" y="1968392"/>
                </a:cubicBezTo>
                <a:close/>
              </a:path>
            </a:pathLst>
          </a:custGeom>
          <a:solidFill>
            <a:srgbClr val="70AD47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56" name="Gruppieren 55"/>
          <p:cNvGrpSpPr/>
          <p:nvPr/>
        </p:nvGrpSpPr>
        <p:grpSpPr>
          <a:xfrm>
            <a:off x="350026" y="2338348"/>
            <a:ext cx="5573748" cy="2966055"/>
            <a:chOff x="2836566" y="301882"/>
            <a:chExt cx="5573748" cy="2966055"/>
          </a:xfrm>
        </p:grpSpPr>
        <p:grpSp>
          <p:nvGrpSpPr>
            <p:cNvPr id="57" name="Gruppieren 56"/>
            <p:cNvGrpSpPr/>
            <p:nvPr/>
          </p:nvGrpSpPr>
          <p:grpSpPr>
            <a:xfrm>
              <a:off x="2836566" y="301882"/>
              <a:ext cx="5573748" cy="2966055"/>
              <a:chOff x="2207916" y="1616332"/>
              <a:chExt cx="5573748" cy="296605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0" name="Ellipse 59"/>
                  <p:cNvSpPr>
                    <a:spLocks/>
                  </p:cNvSpPr>
                  <p:nvPr/>
                </p:nvSpPr>
                <p:spPr>
                  <a:xfrm>
                    <a:off x="2207916" y="1630993"/>
                    <a:ext cx="1044000" cy="720000"/>
                  </a:xfrm>
                  <a:prstGeom prst="ellipse">
                    <a:avLst/>
                  </a:prstGeom>
                  <a:solidFill>
                    <a:schemeClr val="accent6"/>
                  </a:solidFill>
                  <a:ln w="3810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360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oMath>
                      </m:oMathPara>
                    </a14:m>
                    <a:endParaRPr lang="de-DE" sz="3600" dirty="0" smtClean="0"/>
                  </a:p>
                </p:txBody>
              </p:sp>
            </mc:Choice>
            <mc:Fallback xmlns="">
              <p:sp>
                <p:nvSpPr>
                  <p:cNvPr id="60" name="Ellipse 59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07916" y="1630993"/>
                    <a:ext cx="1044000" cy="720000"/>
                  </a:xfrm>
                  <a:prstGeom prst="ellipse">
                    <a:avLst/>
                  </a:prstGeom>
                  <a:blipFill rotWithShape="0">
                    <a:blip r:embed="rId3"/>
                    <a:stretch>
                      <a:fillRect/>
                    </a:stretch>
                  </a:blipFill>
                  <a:ln w="38100">
                    <a:solidFill>
                      <a:srgbClr val="FF0000"/>
                    </a:solidFill>
                  </a:ln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61" name="Gerader Verbinder 60"/>
              <p:cNvCxnSpPr>
                <a:cxnSpLocks/>
                <a:stCxn id="60" idx="6"/>
                <a:endCxn id="62" idx="2"/>
              </p:cNvCxnSpPr>
              <p:nvPr/>
            </p:nvCxnSpPr>
            <p:spPr>
              <a:xfrm>
                <a:off x="3251916" y="1990993"/>
                <a:ext cx="1220874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2" name="Ellipse 61"/>
                  <p:cNvSpPr>
                    <a:spLocks/>
                  </p:cNvSpPr>
                  <p:nvPr/>
                </p:nvSpPr>
                <p:spPr>
                  <a:xfrm>
                    <a:off x="4472790" y="1630993"/>
                    <a:ext cx="1044000" cy="720000"/>
                  </a:xfrm>
                  <a:prstGeom prst="ellipse">
                    <a:avLst/>
                  </a:prstGeom>
                  <a:solidFill>
                    <a:schemeClr val="accent5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36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oMath>
                      </m:oMathPara>
                    </a14:m>
                    <a:endParaRPr lang="de-DE" sz="3600" dirty="0" smtClean="0"/>
                  </a:p>
                </p:txBody>
              </p:sp>
            </mc:Choice>
            <mc:Fallback xmlns="">
              <p:sp>
                <p:nvSpPr>
                  <p:cNvPr id="62" name="Ellipse 6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72790" y="1630993"/>
                    <a:ext cx="1044000" cy="720000"/>
                  </a:xfrm>
                  <a:prstGeom prst="ellipse">
                    <a:avLst/>
                  </a:prstGeom>
                  <a:blipFill rotWithShape="0">
                    <a:blip r:embed="rId4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3" name="Ellipse 62"/>
                  <p:cNvSpPr>
                    <a:spLocks/>
                  </p:cNvSpPr>
                  <p:nvPr/>
                </p:nvSpPr>
                <p:spPr>
                  <a:xfrm>
                    <a:off x="6737664" y="1616332"/>
                    <a:ext cx="1044000" cy="720000"/>
                  </a:xfrm>
                  <a:prstGeom prst="ellipse">
                    <a:avLst/>
                  </a:prstGeom>
                  <a:solidFill>
                    <a:schemeClr val="accent6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3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oMath>
                      </m:oMathPara>
                    </a14:m>
                    <a:endParaRPr lang="de-DE" sz="3600" dirty="0" smtClean="0"/>
                  </a:p>
                </p:txBody>
              </p:sp>
            </mc:Choice>
            <mc:Fallback xmlns="">
              <p:sp>
                <p:nvSpPr>
                  <p:cNvPr id="63" name="Ellipse 62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37664" y="1616332"/>
                    <a:ext cx="1044000" cy="720000"/>
                  </a:xfrm>
                  <a:prstGeom prst="ellipse">
                    <a:avLst/>
                  </a:prstGeom>
                  <a:blipFill rotWithShape="0">
                    <a:blip r:embed="rId5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4" name="Ellipse 63"/>
                  <p:cNvSpPr>
                    <a:spLocks/>
                  </p:cNvSpPr>
                  <p:nvPr/>
                </p:nvSpPr>
                <p:spPr>
                  <a:xfrm>
                    <a:off x="6737664" y="2746690"/>
                    <a:ext cx="1044000" cy="720000"/>
                  </a:xfrm>
                  <a:prstGeom prst="ellipse">
                    <a:avLst/>
                  </a:prstGeom>
                  <a:solidFill>
                    <a:schemeClr val="accent2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36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oMath>
                      </m:oMathPara>
                    </a14:m>
                    <a:endParaRPr lang="de-DE" sz="3600" dirty="0" smtClean="0"/>
                  </a:p>
                </p:txBody>
              </p:sp>
            </mc:Choice>
            <mc:Fallback xmlns="">
              <p:sp>
                <p:nvSpPr>
                  <p:cNvPr id="64" name="Ellipse 63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37664" y="2746690"/>
                    <a:ext cx="1044000" cy="720000"/>
                  </a:xfrm>
                  <a:prstGeom prst="ellipse">
                    <a:avLst/>
                  </a:prstGeom>
                  <a:blipFill rotWithShape="0">
                    <a:blip r:embed="rId6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5" name="Ellipse 64"/>
                  <p:cNvSpPr>
                    <a:spLocks/>
                  </p:cNvSpPr>
                  <p:nvPr/>
                </p:nvSpPr>
                <p:spPr>
                  <a:xfrm>
                    <a:off x="2207916" y="2746690"/>
                    <a:ext cx="1044000" cy="720000"/>
                  </a:xfrm>
                  <a:prstGeom prst="ellipse">
                    <a:avLst/>
                  </a:prstGeom>
                  <a:solidFill>
                    <a:schemeClr val="accent2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360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oMath>
                      </m:oMathPara>
                    </a14:m>
                    <a:endParaRPr lang="de-DE" sz="3600" dirty="0" smtClean="0"/>
                  </a:p>
                </p:txBody>
              </p:sp>
            </mc:Choice>
            <mc:Fallback xmlns="">
              <p:sp>
                <p:nvSpPr>
                  <p:cNvPr id="65" name="Ellipse 64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07916" y="2746690"/>
                    <a:ext cx="1044000" cy="720000"/>
                  </a:xfrm>
                  <a:prstGeom prst="ellipse">
                    <a:avLst/>
                  </a:prstGeom>
                  <a:blipFill rotWithShape="0">
                    <a:blip r:embed="rId7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6" name="Ellipse 65"/>
                  <p:cNvSpPr>
                    <a:spLocks/>
                  </p:cNvSpPr>
                  <p:nvPr/>
                </p:nvSpPr>
                <p:spPr>
                  <a:xfrm>
                    <a:off x="2207916" y="3862387"/>
                    <a:ext cx="1044000" cy="720000"/>
                  </a:xfrm>
                  <a:prstGeom prst="ellipse">
                    <a:avLst/>
                  </a:prstGeom>
                  <a:solidFill>
                    <a:srgbClr val="FF000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360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oMath>
                      </m:oMathPara>
                    </a14:m>
                    <a:endParaRPr lang="de-DE" sz="3600" dirty="0" smtClean="0"/>
                  </a:p>
                </p:txBody>
              </p:sp>
            </mc:Choice>
            <mc:Fallback xmlns="">
              <p:sp>
                <p:nvSpPr>
                  <p:cNvPr id="66" name="Ellipse 65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07916" y="3862387"/>
                    <a:ext cx="1044000" cy="720000"/>
                  </a:xfrm>
                  <a:prstGeom prst="ellipse">
                    <a:avLst/>
                  </a:prstGeom>
                  <a:blipFill rotWithShape="0">
                    <a:blip r:embed="rId8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7" name="Ellipse 66"/>
                  <p:cNvSpPr>
                    <a:spLocks/>
                  </p:cNvSpPr>
                  <p:nvPr/>
                </p:nvSpPr>
                <p:spPr>
                  <a:xfrm>
                    <a:off x="4472790" y="3862387"/>
                    <a:ext cx="1044000" cy="720000"/>
                  </a:xfrm>
                  <a:prstGeom prst="ellipse">
                    <a:avLst/>
                  </a:prstGeom>
                  <a:solidFill>
                    <a:srgbClr val="FFFF0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de-DE" sz="36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</m:oMath>
                      </m:oMathPara>
                    </a14:m>
                    <a:endParaRPr lang="de-DE" sz="3600" dirty="0" smtClean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7" name="Ellipse 66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72790" y="3862387"/>
                    <a:ext cx="1044000" cy="720000"/>
                  </a:xfrm>
                  <a:prstGeom prst="ellipse">
                    <a:avLst/>
                  </a:prstGeom>
                  <a:blipFill rotWithShape="0">
                    <a:blip r:embed="rId9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68" name="Gerader Verbinder 67"/>
              <p:cNvCxnSpPr>
                <a:cxnSpLocks/>
                <a:stCxn id="60" idx="4"/>
                <a:endCxn id="65" idx="0"/>
              </p:cNvCxnSpPr>
              <p:nvPr/>
            </p:nvCxnSpPr>
            <p:spPr>
              <a:xfrm>
                <a:off x="2729916" y="2350993"/>
                <a:ext cx="0" cy="39569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Gerader Verbinder 68"/>
              <p:cNvCxnSpPr>
                <a:cxnSpLocks/>
                <a:stCxn id="65" idx="4"/>
                <a:endCxn id="66" idx="0"/>
              </p:cNvCxnSpPr>
              <p:nvPr/>
            </p:nvCxnSpPr>
            <p:spPr>
              <a:xfrm>
                <a:off x="2729916" y="3466690"/>
                <a:ext cx="0" cy="39569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Gerader Verbinder 69"/>
              <p:cNvCxnSpPr>
                <a:cxnSpLocks/>
                <a:stCxn id="66" idx="6"/>
                <a:endCxn id="67" idx="2"/>
              </p:cNvCxnSpPr>
              <p:nvPr/>
            </p:nvCxnSpPr>
            <p:spPr>
              <a:xfrm>
                <a:off x="3251916" y="4222387"/>
                <a:ext cx="1220874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Gerader Verbinder 70"/>
              <p:cNvCxnSpPr>
                <a:cxnSpLocks/>
                <a:stCxn id="63" idx="2"/>
                <a:endCxn id="62" idx="6"/>
              </p:cNvCxnSpPr>
              <p:nvPr/>
            </p:nvCxnSpPr>
            <p:spPr>
              <a:xfrm flipH="1">
                <a:off x="5516790" y="1976332"/>
                <a:ext cx="1220874" cy="14661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Gerader Verbinder 71"/>
              <p:cNvCxnSpPr>
                <a:cxnSpLocks/>
                <a:stCxn id="64" idx="0"/>
                <a:endCxn id="63" idx="4"/>
              </p:cNvCxnSpPr>
              <p:nvPr/>
            </p:nvCxnSpPr>
            <p:spPr>
              <a:xfrm flipV="1">
                <a:off x="7259664" y="2336332"/>
                <a:ext cx="0" cy="41035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8" name="Gerader Verbinder 57"/>
            <p:cNvCxnSpPr>
              <a:cxnSpLocks/>
              <a:stCxn id="65" idx="7"/>
              <a:endCxn id="62" idx="3"/>
            </p:cNvCxnSpPr>
            <p:nvPr/>
          </p:nvCxnSpPr>
          <p:spPr>
            <a:xfrm flipV="1">
              <a:off x="3727676" y="931101"/>
              <a:ext cx="1526654" cy="60658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Gerader Verbinder 58"/>
            <p:cNvCxnSpPr>
              <a:cxnSpLocks/>
              <a:stCxn id="64" idx="1"/>
              <a:endCxn id="62" idx="5"/>
            </p:cNvCxnSpPr>
            <p:nvPr/>
          </p:nvCxnSpPr>
          <p:spPr>
            <a:xfrm flipH="1" flipV="1">
              <a:off x="5992550" y="931101"/>
              <a:ext cx="1526654" cy="60658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2B3039ED-CBD4-4DB0-AD4F-1CBB73A0DB3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de-DE" dirty="0"/>
              <a:t>1.1 </a:t>
            </a:r>
            <a:r>
              <a:rPr lang="de-DE" dirty="0" err="1"/>
              <a:t>Weisfeiler</a:t>
            </a:r>
            <a:r>
              <a:rPr lang="de-DE" dirty="0"/>
              <a:t>-Lehman </a:t>
            </a:r>
            <a:r>
              <a:rPr lang="de-DE" dirty="0" err="1"/>
              <a:t>node</a:t>
            </a:r>
            <a:r>
              <a:rPr lang="de-DE" dirty="0"/>
              <a:t> </a:t>
            </a:r>
            <a:r>
              <a:rPr lang="de-DE" dirty="0" err="1"/>
              <a:t>embedding</a:t>
            </a:r>
            <a:r>
              <a:rPr lang="de-DE" dirty="0"/>
              <a:t> </a:t>
            </a:r>
            <a:r>
              <a:rPr lang="de-DE" dirty="0" err="1" smtClean="0"/>
              <a:t>scheme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err="1"/>
              <a:t>Idea</a:t>
            </a:r>
            <a:r>
              <a:rPr lang="de-DE" dirty="0"/>
              <a:t> / </a:t>
            </a:r>
            <a:r>
              <a:rPr lang="de-DE" dirty="0" err="1"/>
              <a:t>Example</a:t>
            </a:r>
            <a:endParaRPr lang="de-DE" dirty="0"/>
          </a:p>
        </p:txBody>
      </p:sp>
      <p:grpSp>
        <p:nvGrpSpPr>
          <p:cNvPr id="22" name="Gruppieren 21"/>
          <p:cNvGrpSpPr/>
          <p:nvPr/>
        </p:nvGrpSpPr>
        <p:grpSpPr>
          <a:xfrm>
            <a:off x="6292884" y="2345679"/>
            <a:ext cx="5573748" cy="2966055"/>
            <a:chOff x="2836566" y="301882"/>
            <a:chExt cx="5573748" cy="2966055"/>
          </a:xfrm>
        </p:grpSpPr>
        <p:grpSp>
          <p:nvGrpSpPr>
            <p:cNvPr id="23" name="Gruppieren 22"/>
            <p:cNvGrpSpPr/>
            <p:nvPr/>
          </p:nvGrpSpPr>
          <p:grpSpPr>
            <a:xfrm>
              <a:off x="2836566" y="301882"/>
              <a:ext cx="5573748" cy="2966055"/>
              <a:chOff x="2207916" y="1616332"/>
              <a:chExt cx="5573748" cy="2966055"/>
            </a:xfrm>
          </p:grpSpPr>
          <p:sp>
            <p:nvSpPr>
              <p:cNvPr id="26" name="Ellipse 25"/>
              <p:cNvSpPr>
                <a:spLocks/>
              </p:cNvSpPr>
              <p:nvPr/>
            </p:nvSpPr>
            <p:spPr>
              <a:xfrm>
                <a:off x="2207916" y="1630993"/>
                <a:ext cx="1044000" cy="72000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sz="3600" b="1" dirty="0" smtClean="0">
                    <a:solidFill>
                      <a:schemeClr val="tx1"/>
                    </a:solidFill>
                  </a:rPr>
                  <a:t>x</a:t>
                </a:r>
              </a:p>
            </p:txBody>
          </p:sp>
          <p:cxnSp>
            <p:nvCxnSpPr>
              <p:cNvPr id="27" name="Gerader Verbinder 26"/>
              <p:cNvCxnSpPr>
                <a:cxnSpLocks/>
                <a:stCxn id="26" idx="6"/>
                <a:endCxn id="34" idx="2"/>
              </p:cNvCxnSpPr>
              <p:nvPr/>
            </p:nvCxnSpPr>
            <p:spPr>
              <a:xfrm>
                <a:off x="3251916" y="1990993"/>
                <a:ext cx="1220874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" name="Ellipse 33"/>
              <p:cNvSpPr>
                <a:spLocks/>
              </p:cNvSpPr>
              <p:nvPr/>
            </p:nvSpPr>
            <p:spPr>
              <a:xfrm>
                <a:off x="4472790" y="1630993"/>
                <a:ext cx="1044000" cy="72000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sz="3600" b="1" dirty="0" smtClean="0">
                    <a:solidFill>
                      <a:schemeClr val="tx1"/>
                    </a:solidFill>
                  </a:rPr>
                  <a:t>?</a:t>
                </a:r>
              </a:p>
            </p:txBody>
          </p:sp>
          <p:sp>
            <p:nvSpPr>
              <p:cNvPr id="35" name="Ellipse 34"/>
              <p:cNvSpPr>
                <a:spLocks/>
              </p:cNvSpPr>
              <p:nvPr/>
            </p:nvSpPr>
            <p:spPr>
              <a:xfrm>
                <a:off x="6737664" y="1616332"/>
                <a:ext cx="1044000" cy="72000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sz="3600" b="1" dirty="0" smtClean="0">
                    <a:solidFill>
                      <a:schemeClr val="tx1"/>
                    </a:solidFill>
                  </a:rPr>
                  <a:t>?</a:t>
                </a:r>
              </a:p>
            </p:txBody>
          </p:sp>
          <p:sp>
            <p:nvSpPr>
              <p:cNvPr id="36" name="Ellipse 35"/>
              <p:cNvSpPr>
                <a:spLocks/>
              </p:cNvSpPr>
              <p:nvPr/>
            </p:nvSpPr>
            <p:spPr>
              <a:xfrm>
                <a:off x="6737664" y="2746690"/>
                <a:ext cx="1044000" cy="72000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sz="3600" b="1" dirty="0" smtClean="0">
                    <a:solidFill>
                      <a:schemeClr val="tx1"/>
                    </a:solidFill>
                  </a:rPr>
                  <a:t>?</a:t>
                </a:r>
              </a:p>
            </p:txBody>
          </p:sp>
          <p:sp>
            <p:nvSpPr>
              <p:cNvPr id="48" name="Ellipse 47"/>
              <p:cNvSpPr>
                <a:spLocks/>
              </p:cNvSpPr>
              <p:nvPr/>
            </p:nvSpPr>
            <p:spPr>
              <a:xfrm>
                <a:off x="2207916" y="2746690"/>
                <a:ext cx="1044000" cy="72000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sz="3600" b="1" dirty="0" smtClean="0">
                    <a:solidFill>
                      <a:schemeClr val="tx1"/>
                    </a:solidFill>
                  </a:rPr>
                  <a:t>?</a:t>
                </a:r>
              </a:p>
            </p:txBody>
          </p:sp>
          <p:sp>
            <p:nvSpPr>
              <p:cNvPr id="49" name="Ellipse 48"/>
              <p:cNvSpPr>
                <a:spLocks/>
              </p:cNvSpPr>
              <p:nvPr/>
            </p:nvSpPr>
            <p:spPr>
              <a:xfrm>
                <a:off x="2207916" y="3862387"/>
                <a:ext cx="1044000" cy="72000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sz="3600" b="1" dirty="0" smtClean="0">
                    <a:solidFill>
                      <a:schemeClr val="tx1"/>
                    </a:solidFill>
                  </a:rPr>
                  <a:t>?</a:t>
                </a:r>
              </a:p>
            </p:txBody>
          </p:sp>
          <p:sp>
            <p:nvSpPr>
              <p:cNvPr id="50" name="Ellipse 49"/>
              <p:cNvSpPr>
                <a:spLocks/>
              </p:cNvSpPr>
              <p:nvPr/>
            </p:nvSpPr>
            <p:spPr>
              <a:xfrm>
                <a:off x="4472790" y="3862387"/>
                <a:ext cx="1044000" cy="72000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sz="3600" b="1" dirty="0" smtClean="0">
                    <a:solidFill>
                      <a:schemeClr val="tx1"/>
                    </a:solidFill>
                  </a:rPr>
                  <a:t>?</a:t>
                </a:r>
              </a:p>
            </p:txBody>
          </p:sp>
          <p:cxnSp>
            <p:nvCxnSpPr>
              <p:cNvPr id="51" name="Gerader Verbinder 50"/>
              <p:cNvCxnSpPr>
                <a:cxnSpLocks/>
                <a:stCxn id="26" idx="4"/>
                <a:endCxn id="48" idx="0"/>
              </p:cNvCxnSpPr>
              <p:nvPr/>
            </p:nvCxnSpPr>
            <p:spPr>
              <a:xfrm>
                <a:off x="2729916" y="2350993"/>
                <a:ext cx="0" cy="39569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Gerader Verbinder 51"/>
              <p:cNvCxnSpPr>
                <a:cxnSpLocks/>
                <a:stCxn id="48" idx="4"/>
                <a:endCxn id="49" idx="0"/>
              </p:cNvCxnSpPr>
              <p:nvPr/>
            </p:nvCxnSpPr>
            <p:spPr>
              <a:xfrm>
                <a:off x="2729916" y="3466690"/>
                <a:ext cx="0" cy="39569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Gerader Verbinder 52"/>
              <p:cNvCxnSpPr>
                <a:cxnSpLocks/>
                <a:stCxn id="49" idx="6"/>
                <a:endCxn id="50" idx="2"/>
              </p:cNvCxnSpPr>
              <p:nvPr/>
            </p:nvCxnSpPr>
            <p:spPr>
              <a:xfrm>
                <a:off x="3251916" y="4222387"/>
                <a:ext cx="1220874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Gerader Verbinder 53"/>
              <p:cNvCxnSpPr>
                <a:cxnSpLocks/>
                <a:stCxn id="35" idx="2"/>
                <a:endCxn id="34" idx="6"/>
              </p:cNvCxnSpPr>
              <p:nvPr/>
            </p:nvCxnSpPr>
            <p:spPr>
              <a:xfrm flipH="1">
                <a:off x="5516790" y="1976332"/>
                <a:ext cx="1220874" cy="14661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Gerader Verbinder 54"/>
              <p:cNvCxnSpPr>
                <a:cxnSpLocks/>
                <a:stCxn id="36" idx="0"/>
                <a:endCxn id="35" idx="4"/>
              </p:cNvCxnSpPr>
              <p:nvPr/>
            </p:nvCxnSpPr>
            <p:spPr>
              <a:xfrm flipV="1">
                <a:off x="7259664" y="2336332"/>
                <a:ext cx="0" cy="41035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4" name="Gerader Verbinder 23"/>
            <p:cNvCxnSpPr>
              <a:cxnSpLocks/>
              <a:stCxn id="48" idx="7"/>
              <a:endCxn id="34" idx="3"/>
            </p:cNvCxnSpPr>
            <p:nvPr/>
          </p:nvCxnSpPr>
          <p:spPr>
            <a:xfrm flipV="1">
              <a:off x="3727676" y="931101"/>
              <a:ext cx="1526654" cy="60658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r Verbinder 24"/>
            <p:cNvCxnSpPr>
              <a:cxnSpLocks/>
              <a:stCxn id="36" idx="1"/>
              <a:endCxn id="34" idx="5"/>
            </p:cNvCxnSpPr>
            <p:nvPr/>
          </p:nvCxnSpPr>
          <p:spPr>
            <a:xfrm flipH="1" flipV="1">
              <a:off x="5992550" y="931101"/>
              <a:ext cx="1526654" cy="60658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Pfeil nach unten 39"/>
          <p:cNvSpPr/>
          <p:nvPr/>
        </p:nvSpPr>
        <p:spPr>
          <a:xfrm rot="19955341">
            <a:off x="107712" y="1310641"/>
            <a:ext cx="484632" cy="978408"/>
          </a:xfrm>
          <a:prstGeom prst="downArrow">
            <a:avLst/>
          </a:prstGeom>
          <a:solidFill>
            <a:srgbClr val="015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Fußzeilenplatzhalter 4">
            <a:extLst>
              <a:ext uri="{FF2B5EF4-FFF2-40B4-BE49-F238E27FC236}">
                <a16:creationId xmlns:a16="http://schemas.microsoft.com/office/drawing/2014/main" xmlns="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5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26</a:t>
            </a:r>
          </a:p>
        </p:txBody>
      </p:sp>
    </p:spTree>
    <p:extLst>
      <p:ext uri="{BB962C8B-B14F-4D97-AF65-F5344CB8AC3E}">
        <p14:creationId xmlns:p14="http://schemas.microsoft.com/office/powerpoint/2010/main" val="3420597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xmlns="" id="{0E9D95FC-F46E-43C3-8640-2A0FB37552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5273" y="1122363"/>
            <a:ext cx="11793894" cy="2387600"/>
          </a:xfrm>
        </p:spPr>
        <p:txBody>
          <a:bodyPr anchor="ctr"/>
          <a:lstStyle/>
          <a:p>
            <a:pPr>
              <a:lnSpc>
                <a:spcPct val="150000"/>
              </a:lnSpc>
            </a:pPr>
            <a:r>
              <a:rPr lang="de-DE" sz="5400" dirty="0" smtClean="0">
                <a:solidFill>
                  <a:srgbClr val="0150A0"/>
                </a:solidFill>
              </a:rPr>
              <a:t>Wasserstein </a:t>
            </a:r>
            <a:r>
              <a:rPr lang="de-DE" sz="5400" dirty="0" err="1" smtClean="0">
                <a:solidFill>
                  <a:srgbClr val="0150A0"/>
                </a:solidFill>
              </a:rPr>
              <a:t>Weisfeiler</a:t>
            </a:r>
            <a:r>
              <a:rPr lang="de-DE" sz="5400" dirty="0" smtClean="0">
                <a:solidFill>
                  <a:srgbClr val="0150A0"/>
                </a:solidFill>
              </a:rPr>
              <a:t>-Lehman</a:t>
            </a:r>
            <a:br>
              <a:rPr lang="de-DE" sz="5400" dirty="0" smtClean="0">
                <a:solidFill>
                  <a:srgbClr val="0150A0"/>
                </a:solidFill>
              </a:rPr>
            </a:br>
            <a:r>
              <a:rPr lang="de-DE" sz="5400" dirty="0" smtClean="0">
                <a:solidFill>
                  <a:srgbClr val="0150A0"/>
                </a:solidFill>
              </a:rPr>
              <a:t>Graph Kernels</a:t>
            </a:r>
            <a:br>
              <a:rPr lang="de-DE" sz="5400" dirty="0" smtClean="0">
                <a:solidFill>
                  <a:srgbClr val="0150A0"/>
                </a:solidFill>
              </a:rPr>
            </a:br>
            <a:r>
              <a:rPr lang="de-DE" sz="1800" dirty="0" smtClean="0">
                <a:solidFill>
                  <a:srgbClr val="0150A0"/>
                </a:solidFill>
              </a:rPr>
              <a:t>Matteo </a:t>
            </a:r>
            <a:r>
              <a:rPr lang="de-DE" sz="1800" dirty="0" err="1" smtClean="0">
                <a:solidFill>
                  <a:srgbClr val="0150A0"/>
                </a:solidFill>
              </a:rPr>
              <a:t>Togninalli</a:t>
            </a:r>
            <a:r>
              <a:rPr lang="de-DE" sz="1800" dirty="0" smtClean="0">
                <a:solidFill>
                  <a:srgbClr val="0150A0"/>
                </a:solidFill>
              </a:rPr>
              <a:t>, Felipe </a:t>
            </a:r>
            <a:r>
              <a:rPr lang="de-DE" sz="1800" dirty="0" err="1" smtClean="0">
                <a:solidFill>
                  <a:srgbClr val="0150A0"/>
                </a:solidFill>
              </a:rPr>
              <a:t>Llinares</a:t>
            </a:r>
            <a:r>
              <a:rPr lang="de-DE" sz="1800" dirty="0" smtClean="0">
                <a:solidFill>
                  <a:srgbClr val="0150A0"/>
                </a:solidFill>
              </a:rPr>
              <a:t>-López, Elisabetta </a:t>
            </a:r>
            <a:r>
              <a:rPr lang="de-DE" sz="1800" dirty="0" err="1" smtClean="0">
                <a:solidFill>
                  <a:srgbClr val="0150A0"/>
                </a:solidFill>
              </a:rPr>
              <a:t>Ghisu</a:t>
            </a:r>
            <a:r>
              <a:rPr lang="de-DE" sz="1800" dirty="0" smtClean="0">
                <a:solidFill>
                  <a:srgbClr val="0150A0"/>
                </a:solidFill>
              </a:rPr>
              <a:t>, Bastian Rieck, Karsten </a:t>
            </a:r>
            <a:r>
              <a:rPr lang="de-DE" sz="1800" dirty="0" err="1" smtClean="0">
                <a:solidFill>
                  <a:srgbClr val="0150A0"/>
                </a:solidFill>
              </a:rPr>
              <a:t>Borgwardt</a:t>
            </a:r>
            <a:r>
              <a:rPr lang="de-DE" sz="1800" dirty="0" smtClean="0">
                <a:solidFill>
                  <a:srgbClr val="0150A0"/>
                </a:solidFill>
              </a:rPr>
              <a:t> – ETH ZURICH</a:t>
            </a:r>
            <a:endParaRPr lang="de-DE" sz="3600" dirty="0"/>
          </a:p>
        </p:txBody>
      </p:sp>
      <p:sp>
        <p:nvSpPr>
          <p:cNvPr id="5" name="Untertitel 4">
            <a:extLst>
              <a:ext uri="{FF2B5EF4-FFF2-40B4-BE49-F238E27FC236}">
                <a16:creationId xmlns:a16="http://schemas.microsoft.com/office/drawing/2014/main" xmlns="" id="{520188BF-8C14-49FA-BA47-581432E774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58460"/>
            <a:ext cx="9144000" cy="1912354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de-DE" dirty="0">
                <a:solidFill>
                  <a:srgbClr val="939185"/>
                </a:solidFill>
              </a:rPr>
              <a:t>Fabrice </a:t>
            </a:r>
            <a:r>
              <a:rPr lang="de-DE" dirty="0" smtClean="0">
                <a:solidFill>
                  <a:srgbClr val="939185"/>
                </a:solidFill>
              </a:rPr>
              <a:t>Beaumont</a:t>
            </a:r>
            <a:br>
              <a:rPr lang="de-DE" dirty="0" smtClean="0">
                <a:solidFill>
                  <a:srgbClr val="939185"/>
                </a:solidFill>
              </a:rPr>
            </a:br>
            <a:r>
              <a:rPr lang="de-DE" dirty="0" smtClean="0">
                <a:solidFill>
                  <a:srgbClr val="939185"/>
                </a:solidFill>
              </a:rPr>
              <a:t>Rheinische </a:t>
            </a:r>
            <a:r>
              <a:rPr lang="de-DE" dirty="0">
                <a:solidFill>
                  <a:srgbClr val="939185"/>
                </a:solidFill>
              </a:rPr>
              <a:t>Friedrich-Wilhelms-Universität Bonn</a:t>
            </a:r>
          </a:p>
          <a:p>
            <a:pPr>
              <a:lnSpc>
                <a:spcPct val="150000"/>
              </a:lnSpc>
            </a:pPr>
            <a:r>
              <a:rPr lang="de-DE" dirty="0" smtClean="0">
                <a:solidFill>
                  <a:srgbClr val="939185"/>
                </a:solidFill>
              </a:rPr>
              <a:t>01.07.2020</a:t>
            </a:r>
            <a:endParaRPr lang="de-DE" dirty="0">
              <a:solidFill>
                <a:srgbClr val="939185"/>
              </a:solidFill>
            </a:endParaRPr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86" r="21726"/>
          <a:stretch/>
        </p:blipFill>
        <p:spPr>
          <a:xfrm>
            <a:off x="8134350" y="3785616"/>
            <a:ext cx="1647825" cy="1801368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0" y="3787954"/>
            <a:ext cx="1390650" cy="1799030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5"/>
          <a:srcRect l="10500" r="9000"/>
          <a:stretch/>
        </p:blipFill>
        <p:spPr>
          <a:xfrm>
            <a:off x="770374" y="3785616"/>
            <a:ext cx="1450101" cy="1801368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6582" y="3785616"/>
            <a:ext cx="1801368" cy="1801368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9865" y="3785616"/>
            <a:ext cx="1801368" cy="1801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937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Freihandform 40"/>
          <p:cNvSpPr/>
          <p:nvPr/>
        </p:nvSpPr>
        <p:spPr>
          <a:xfrm>
            <a:off x="171301" y="2146056"/>
            <a:ext cx="6072902" cy="2272562"/>
          </a:xfrm>
          <a:custGeom>
            <a:avLst/>
            <a:gdLst>
              <a:gd name="connsiteX0" fmla="*/ 507106 w 6555347"/>
              <a:gd name="connsiteY0" fmla="*/ 168816 h 2288734"/>
              <a:gd name="connsiteX1" fmla="*/ 6069706 w 6555347"/>
              <a:gd name="connsiteY1" fmla="*/ 194216 h 2288734"/>
              <a:gd name="connsiteX2" fmla="*/ 6133206 w 6555347"/>
              <a:gd name="connsiteY2" fmla="*/ 2073816 h 2288734"/>
              <a:gd name="connsiteX3" fmla="*/ 4863206 w 6555347"/>
              <a:gd name="connsiteY3" fmla="*/ 2124616 h 2288734"/>
              <a:gd name="connsiteX4" fmla="*/ 3440806 w 6555347"/>
              <a:gd name="connsiteY4" fmla="*/ 1159416 h 2288734"/>
              <a:gd name="connsiteX5" fmla="*/ 1446906 w 6555347"/>
              <a:gd name="connsiteY5" fmla="*/ 2150016 h 2288734"/>
              <a:gd name="connsiteX6" fmla="*/ 570606 w 6555347"/>
              <a:gd name="connsiteY6" fmla="*/ 2175416 h 2288734"/>
              <a:gd name="connsiteX7" fmla="*/ 265806 w 6555347"/>
              <a:gd name="connsiteY7" fmla="*/ 1159416 h 2288734"/>
              <a:gd name="connsiteX8" fmla="*/ 507106 w 6555347"/>
              <a:gd name="connsiteY8" fmla="*/ 168816 h 2288734"/>
              <a:gd name="connsiteX0" fmla="*/ 247799 w 6296040"/>
              <a:gd name="connsiteY0" fmla="*/ 152644 h 2272562"/>
              <a:gd name="connsiteX1" fmla="*/ 5810399 w 6296040"/>
              <a:gd name="connsiteY1" fmla="*/ 178044 h 2272562"/>
              <a:gd name="connsiteX2" fmla="*/ 5873899 w 6296040"/>
              <a:gd name="connsiteY2" fmla="*/ 2057644 h 2272562"/>
              <a:gd name="connsiteX3" fmla="*/ 4603899 w 6296040"/>
              <a:gd name="connsiteY3" fmla="*/ 2108444 h 2272562"/>
              <a:gd name="connsiteX4" fmla="*/ 3181499 w 6296040"/>
              <a:gd name="connsiteY4" fmla="*/ 1143244 h 2272562"/>
              <a:gd name="connsiteX5" fmla="*/ 1187599 w 6296040"/>
              <a:gd name="connsiteY5" fmla="*/ 2133844 h 2272562"/>
              <a:gd name="connsiteX6" fmla="*/ 311299 w 6296040"/>
              <a:gd name="connsiteY6" fmla="*/ 2159244 h 2272562"/>
              <a:gd name="connsiteX7" fmla="*/ 6499 w 6296040"/>
              <a:gd name="connsiteY7" fmla="*/ 1143244 h 2272562"/>
              <a:gd name="connsiteX8" fmla="*/ 247799 w 6296040"/>
              <a:gd name="connsiteY8" fmla="*/ 152644 h 2272562"/>
              <a:gd name="connsiteX0" fmla="*/ 247799 w 6075099"/>
              <a:gd name="connsiteY0" fmla="*/ 152644 h 2272562"/>
              <a:gd name="connsiteX1" fmla="*/ 5810399 w 6075099"/>
              <a:gd name="connsiteY1" fmla="*/ 178044 h 2272562"/>
              <a:gd name="connsiteX2" fmla="*/ 5873899 w 6075099"/>
              <a:gd name="connsiteY2" fmla="*/ 2057644 h 2272562"/>
              <a:gd name="connsiteX3" fmla="*/ 4603899 w 6075099"/>
              <a:gd name="connsiteY3" fmla="*/ 2108444 h 2272562"/>
              <a:gd name="connsiteX4" fmla="*/ 3181499 w 6075099"/>
              <a:gd name="connsiteY4" fmla="*/ 1143244 h 2272562"/>
              <a:gd name="connsiteX5" fmla="*/ 1187599 w 6075099"/>
              <a:gd name="connsiteY5" fmla="*/ 2133844 h 2272562"/>
              <a:gd name="connsiteX6" fmla="*/ 311299 w 6075099"/>
              <a:gd name="connsiteY6" fmla="*/ 2159244 h 2272562"/>
              <a:gd name="connsiteX7" fmla="*/ 6499 w 6075099"/>
              <a:gd name="connsiteY7" fmla="*/ 1143244 h 2272562"/>
              <a:gd name="connsiteX8" fmla="*/ 247799 w 6075099"/>
              <a:gd name="connsiteY8" fmla="*/ 152644 h 2272562"/>
              <a:gd name="connsiteX0" fmla="*/ 247799 w 6072902"/>
              <a:gd name="connsiteY0" fmla="*/ 152644 h 2272562"/>
              <a:gd name="connsiteX1" fmla="*/ 5810399 w 6072902"/>
              <a:gd name="connsiteY1" fmla="*/ 178044 h 2272562"/>
              <a:gd name="connsiteX2" fmla="*/ 5873899 w 6072902"/>
              <a:gd name="connsiteY2" fmla="*/ 2057644 h 2272562"/>
              <a:gd name="connsiteX3" fmla="*/ 4641999 w 6072902"/>
              <a:gd name="connsiteY3" fmla="*/ 1930644 h 2272562"/>
              <a:gd name="connsiteX4" fmla="*/ 3181499 w 6072902"/>
              <a:gd name="connsiteY4" fmla="*/ 1143244 h 2272562"/>
              <a:gd name="connsiteX5" fmla="*/ 1187599 w 6072902"/>
              <a:gd name="connsiteY5" fmla="*/ 2133844 h 2272562"/>
              <a:gd name="connsiteX6" fmla="*/ 311299 w 6072902"/>
              <a:gd name="connsiteY6" fmla="*/ 2159244 h 2272562"/>
              <a:gd name="connsiteX7" fmla="*/ 6499 w 6072902"/>
              <a:gd name="connsiteY7" fmla="*/ 1143244 h 2272562"/>
              <a:gd name="connsiteX8" fmla="*/ 247799 w 6072902"/>
              <a:gd name="connsiteY8" fmla="*/ 152644 h 2272562"/>
              <a:gd name="connsiteX0" fmla="*/ 247799 w 6072902"/>
              <a:gd name="connsiteY0" fmla="*/ 152644 h 2272562"/>
              <a:gd name="connsiteX1" fmla="*/ 5810399 w 6072902"/>
              <a:gd name="connsiteY1" fmla="*/ 178044 h 2272562"/>
              <a:gd name="connsiteX2" fmla="*/ 5873899 w 6072902"/>
              <a:gd name="connsiteY2" fmla="*/ 2057644 h 2272562"/>
              <a:gd name="connsiteX3" fmla="*/ 4641999 w 6072902"/>
              <a:gd name="connsiteY3" fmla="*/ 1930644 h 2272562"/>
              <a:gd name="connsiteX4" fmla="*/ 3181499 w 6072902"/>
              <a:gd name="connsiteY4" fmla="*/ 1143244 h 2272562"/>
              <a:gd name="connsiteX5" fmla="*/ 1187599 w 6072902"/>
              <a:gd name="connsiteY5" fmla="*/ 2133844 h 2272562"/>
              <a:gd name="connsiteX6" fmla="*/ 311299 w 6072902"/>
              <a:gd name="connsiteY6" fmla="*/ 2159244 h 2272562"/>
              <a:gd name="connsiteX7" fmla="*/ 6499 w 6072902"/>
              <a:gd name="connsiteY7" fmla="*/ 1143244 h 2272562"/>
              <a:gd name="connsiteX8" fmla="*/ 247799 w 6072902"/>
              <a:gd name="connsiteY8" fmla="*/ 152644 h 2272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72902" h="2272562">
                <a:moveTo>
                  <a:pt x="247799" y="152644"/>
                </a:moveTo>
                <a:cubicBezTo>
                  <a:pt x="516616" y="42577"/>
                  <a:pt x="5393416" y="-139456"/>
                  <a:pt x="5810399" y="178044"/>
                </a:cubicBezTo>
                <a:cubicBezTo>
                  <a:pt x="6227382" y="495544"/>
                  <a:pt x="6068632" y="1765544"/>
                  <a:pt x="5873899" y="2057644"/>
                </a:cubicBezTo>
                <a:cubicBezTo>
                  <a:pt x="5679166" y="2349744"/>
                  <a:pt x="5116132" y="2184644"/>
                  <a:pt x="4641999" y="1930644"/>
                </a:cubicBezTo>
                <a:cubicBezTo>
                  <a:pt x="4167866" y="1676644"/>
                  <a:pt x="3757232" y="1109377"/>
                  <a:pt x="3181499" y="1143244"/>
                </a:cubicBezTo>
                <a:cubicBezTo>
                  <a:pt x="2605766" y="1177111"/>
                  <a:pt x="1665966" y="1964511"/>
                  <a:pt x="1187599" y="2133844"/>
                </a:cubicBezTo>
                <a:cubicBezTo>
                  <a:pt x="709232" y="2303177"/>
                  <a:pt x="508149" y="2324344"/>
                  <a:pt x="311299" y="2159244"/>
                </a:cubicBezTo>
                <a:cubicBezTo>
                  <a:pt x="114449" y="1994144"/>
                  <a:pt x="21316" y="1477677"/>
                  <a:pt x="6499" y="1143244"/>
                </a:cubicBezTo>
                <a:cubicBezTo>
                  <a:pt x="-8318" y="808811"/>
                  <a:pt x="-21018" y="262711"/>
                  <a:pt x="247799" y="152644"/>
                </a:cubicBezTo>
                <a:close/>
              </a:path>
            </a:pathLst>
          </a:custGeom>
          <a:solidFill>
            <a:srgbClr val="5B9BD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56" name="Gruppieren 55"/>
          <p:cNvGrpSpPr/>
          <p:nvPr/>
        </p:nvGrpSpPr>
        <p:grpSpPr>
          <a:xfrm>
            <a:off x="350026" y="2338348"/>
            <a:ext cx="5573748" cy="2966055"/>
            <a:chOff x="2836566" y="301882"/>
            <a:chExt cx="5573748" cy="2966055"/>
          </a:xfrm>
        </p:grpSpPr>
        <p:grpSp>
          <p:nvGrpSpPr>
            <p:cNvPr id="57" name="Gruppieren 56"/>
            <p:cNvGrpSpPr/>
            <p:nvPr/>
          </p:nvGrpSpPr>
          <p:grpSpPr>
            <a:xfrm>
              <a:off x="2836566" y="301882"/>
              <a:ext cx="5573748" cy="2966055"/>
              <a:chOff x="2207916" y="1616332"/>
              <a:chExt cx="5573748" cy="296605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0" name="Ellipse 59"/>
                  <p:cNvSpPr>
                    <a:spLocks/>
                  </p:cNvSpPr>
                  <p:nvPr/>
                </p:nvSpPr>
                <p:spPr>
                  <a:xfrm>
                    <a:off x="2207916" y="1630993"/>
                    <a:ext cx="1044000" cy="720000"/>
                  </a:xfrm>
                  <a:prstGeom prst="ellipse">
                    <a:avLst/>
                  </a:prstGeom>
                  <a:solidFill>
                    <a:schemeClr val="accent6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360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oMath>
                      </m:oMathPara>
                    </a14:m>
                    <a:endParaRPr lang="de-DE" sz="3600" dirty="0" smtClean="0"/>
                  </a:p>
                </p:txBody>
              </p:sp>
            </mc:Choice>
            <mc:Fallback xmlns="">
              <p:sp>
                <p:nvSpPr>
                  <p:cNvPr id="60" name="Ellipse 59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07916" y="1630993"/>
                    <a:ext cx="1044000" cy="720000"/>
                  </a:xfrm>
                  <a:prstGeom prst="ellipse">
                    <a:avLst/>
                  </a:prstGeom>
                  <a:blipFill rotWithShape="0">
                    <a:blip r:embed="rId3"/>
                    <a:stretch>
                      <a:fillRect/>
                    </a:stretch>
                  </a:blipFill>
                  <a:ln w="12700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61" name="Gerader Verbinder 60"/>
              <p:cNvCxnSpPr>
                <a:cxnSpLocks/>
                <a:stCxn id="60" idx="6"/>
                <a:endCxn id="62" idx="2"/>
              </p:cNvCxnSpPr>
              <p:nvPr/>
            </p:nvCxnSpPr>
            <p:spPr>
              <a:xfrm>
                <a:off x="3251916" y="1990993"/>
                <a:ext cx="1220874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2" name="Ellipse 61"/>
                  <p:cNvSpPr>
                    <a:spLocks/>
                  </p:cNvSpPr>
                  <p:nvPr/>
                </p:nvSpPr>
                <p:spPr>
                  <a:xfrm>
                    <a:off x="4472790" y="1630993"/>
                    <a:ext cx="1044000" cy="720000"/>
                  </a:xfrm>
                  <a:prstGeom prst="ellipse">
                    <a:avLst/>
                  </a:prstGeom>
                  <a:solidFill>
                    <a:schemeClr val="accent5"/>
                  </a:solidFill>
                  <a:ln w="3810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36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oMath>
                      </m:oMathPara>
                    </a14:m>
                    <a:endParaRPr lang="de-DE" sz="3600" dirty="0" smtClean="0"/>
                  </a:p>
                </p:txBody>
              </p:sp>
            </mc:Choice>
            <mc:Fallback xmlns="">
              <p:sp>
                <p:nvSpPr>
                  <p:cNvPr id="62" name="Ellipse 6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72790" y="1630993"/>
                    <a:ext cx="1044000" cy="720000"/>
                  </a:xfrm>
                  <a:prstGeom prst="ellipse">
                    <a:avLst/>
                  </a:prstGeom>
                  <a:blipFill rotWithShape="0">
                    <a:blip r:embed="rId4"/>
                    <a:stretch>
                      <a:fillRect/>
                    </a:stretch>
                  </a:blipFill>
                  <a:ln w="38100">
                    <a:solidFill>
                      <a:srgbClr val="FF0000"/>
                    </a:solidFill>
                  </a:ln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3" name="Ellipse 62"/>
                  <p:cNvSpPr>
                    <a:spLocks/>
                  </p:cNvSpPr>
                  <p:nvPr/>
                </p:nvSpPr>
                <p:spPr>
                  <a:xfrm>
                    <a:off x="6737664" y="1616332"/>
                    <a:ext cx="1044000" cy="720000"/>
                  </a:xfrm>
                  <a:prstGeom prst="ellipse">
                    <a:avLst/>
                  </a:prstGeom>
                  <a:solidFill>
                    <a:schemeClr val="accent6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3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oMath>
                      </m:oMathPara>
                    </a14:m>
                    <a:endParaRPr lang="de-DE" sz="3600" dirty="0" smtClean="0"/>
                  </a:p>
                </p:txBody>
              </p:sp>
            </mc:Choice>
            <mc:Fallback xmlns="">
              <p:sp>
                <p:nvSpPr>
                  <p:cNvPr id="63" name="Ellipse 62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37664" y="1616332"/>
                    <a:ext cx="1044000" cy="720000"/>
                  </a:xfrm>
                  <a:prstGeom prst="ellipse">
                    <a:avLst/>
                  </a:prstGeom>
                  <a:blipFill rotWithShape="0">
                    <a:blip r:embed="rId5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4" name="Ellipse 63"/>
                  <p:cNvSpPr>
                    <a:spLocks/>
                  </p:cNvSpPr>
                  <p:nvPr/>
                </p:nvSpPr>
                <p:spPr>
                  <a:xfrm>
                    <a:off x="6737664" y="2746690"/>
                    <a:ext cx="1044000" cy="720000"/>
                  </a:xfrm>
                  <a:prstGeom prst="ellipse">
                    <a:avLst/>
                  </a:prstGeom>
                  <a:solidFill>
                    <a:schemeClr val="accent2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36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oMath>
                      </m:oMathPara>
                    </a14:m>
                    <a:endParaRPr lang="de-DE" sz="3600" dirty="0" smtClean="0"/>
                  </a:p>
                </p:txBody>
              </p:sp>
            </mc:Choice>
            <mc:Fallback xmlns="">
              <p:sp>
                <p:nvSpPr>
                  <p:cNvPr id="64" name="Ellipse 63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37664" y="2746690"/>
                    <a:ext cx="1044000" cy="720000"/>
                  </a:xfrm>
                  <a:prstGeom prst="ellipse">
                    <a:avLst/>
                  </a:prstGeom>
                  <a:blipFill rotWithShape="0">
                    <a:blip r:embed="rId6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5" name="Ellipse 64"/>
                  <p:cNvSpPr>
                    <a:spLocks/>
                  </p:cNvSpPr>
                  <p:nvPr/>
                </p:nvSpPr>
                <p:spPr>
                  <a:xfrm>
                    <a:off x="2207916" y="2746690"/>
                    <a:ext cx="1044000" cy="720000"/>
                  </a:xfrm>
                  <a:prstGeom prst="ellipse">
                    <a:avLst/>
                  </a:prstGeom>
                  <a:solidFill>
                    <a:schemeClr val="accent2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360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oMath>
                      </m:oMathPara>
                    </a14:m>
                    <a:endParaRPr lang="de-DE" sz="3600" dirty="0" smtClean="0"/>
                  </a:p>
                </p:txBody>
              </p:sp>
            </mc:Choice>
            <mc:Fallback xmlns="">
              <p:sp>
                <p:nvSpPr>
                  <p:cNvPr id="65" name="Ellipse 64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07916" y="2746690"/>
                    <a:ext cx="1044000" cy="720000"/>
                  </a:xfrm>
                  <a:prstGeom prst="ellipse">
                    <a:avLst/>
                  </a:prstGeom>
                  <a:blipFill rotWithShape="0">
                    <a:blip r:embed="rId7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6" name="Ellipse 65"/>
                  <p:cNvSpPr>
                    <a:spLocks/>
                  </p:cNvSpPr>
                  <p:nvPr/>
                </p:nvSpPr>
                <p:spPr>
                  <a:xfrm>
                    <a:off x="2207916" y="3862387"/>
                    <a:ext cx="1044000" cy="720000"/>
                  </a:xfrm>
                  <a:prstGeom prst="ellipse">
                    <a:avLst/>
                  </a:prstGeom>
                  <a:solidFill>
                    <a:srgbClr val="FF000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360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oMath>
                      </m:oMathPara>
                    </a14:m>
                    <a:endParaRPr lang="de-DE" sz="3600" dirty="0" smtClean="0"/>
                  </a:p>
                </p:txBody>
              </p:sp>
            </mc:Choice>
            <mc:Fallback xmlns="">
              <p:sp>
                <p:nvSpPr>
                  <p:cNvPr id="66" name="Ellipse 65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07916" y="3862387"/>
                    <a:ext cx="1044000" cy="720000"/>
                  </a:xfrm>
                  <a:prstGeom prst="ellipse">
                    <a:avLst/>
                  </a:prstGeom>
                  <a:blipFill rotWithShape="0">
                    <a:blip r:embed="rId8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7" name="Ellipse 66"/>
                  <p:cNvSpPr>
                    <a:spLocks/>
                  </p:cNvSpPr>
                  <p:nvPr/>
                </p:nvSpPr>
                <p:spPr>
                  <a:xfrm>
                    <a:off x="4472790" y="3862387"/>
                    <a:ext cx="1044000" cy="720000"/>
                  </a:xfrm>
                  <a:prstGeom prst="ellipse">
                    <a:avLst/>
                  </a:prstGeom>
                  <a:solidFill>
                    <a:srgbClr val="FFFF0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de-DE" sz="36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</m:oMath>
                      </m:oMathPara>
                    </a14:m>
                    <a:endParaRPr lang="de-DE" sz="3600" dirty="0" smtClean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7" name="Ellipse 66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72790" y="3862387"/>
                    <a:ext cx="1044000" cy="720000"/>
                  </a:xfrm>
                  <a:prstGeom prst="ellipse">
                    <a:avLst/>
                  </a:prstGeom>
                  <a:blipFill rotWithShape="0">
                    <a:blip r:embed="rId9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68" name="Gerader Verbinder 67"/>
              <p:cNvCxnSpPr>
                <a:cxnSpLocks/>
                <a:stCxn id="60" idx="4"/>
                <a:endCxn id="65" idx="0"/>
              </p:cNvCxnSpPr>
              <p:nvPr/>
            </p:nvCxnSpPr>
            <p:spPr>
              <a:xfrm>
                <a:off x="2729916" y="2350993"/>
                <a:ext cx="0" cy="39569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Gerader Verbinder 68"/>
              <p:cNvCxnSpPr>
                <a:cxnSpLocks/>
                <a:stCxn id="65" idx="4"/>
                <a:endCxn id="66" idx="0"/>
              </p:cNvCxnSpPr>
              <p:nvPr/>
            </p:nvCxnSpPr>
            <p:spPr>
              <a:xfrm>
                <a:off x="2729916" y="3466690"/>
                <a:ext cx="0" cy="39569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Gerader Verbinder 69"/>
              <p:cNvCxnSpPr>
                <a:cxnSpLocks/>
                <a:stCxn id="66" idx="6"/>
                <a:endCxn id="67" idx="2"/>
              </p:cNvCxnSpPr>
              <p:nvPr/>
            </p:nvCxnSpPr>
            <p:spPr>
              <a:xfrm>
                <a:off x="3251916" y="4222387"/>
                <a:ext cx="1220874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Gerader Verbinder 70"/>
              <p:cNvCxnSpPr>
                <a:cxnSpLocks/>
                <a:stCxn id="63" idx="2"/>
                <a:endCxn id="62" idx="6"/>
              </p:cNvCxnSpPr>
              <p:nvPr/>
            </p:nvCxnSpPr>
            <p:spPr>
              <a:xfrm flipH="1">
                <a:off x="5516790" y="1976332"/>
                <a:ext cx="1220874" cy="14661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Gerader Verbinder 71"/>
              <p:cNvCxnSpPr>
                <a:cxnSpLocks/>
                <a:stCxn id="64" idx="0"/>
                <a:endCxn id="63" idx="4"/>
              </p:cNvCxnSpPr>
              <p:nvPr/>
            </p:nvCxnSpPr>
            <p:spPr>
              <a:xfrm flipV="1">
                <a:off x="7259664" y="2336332"/>
                <a:ext cx="0" cy="41035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8" name="Gerader Verbinder 57"/>
            <p:cNvCxnSpPr>
              <a:cxnSpLocks/>
              <a:stCxn id="65" idx="7"/>
              <a:endCxn id="62" idx="3"/>
            </p:cNvCxnSpPr>
            <p:nvPr/>
          </p:nvCxnSpPr>
          <p:spPr>
            <a:xfrm flipV="1">
              <a:off x="3727676" y="931101"/>
              <a:ext cx="1526654" cy="60658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Gerader Verbinder 58"/>
            <p:cNvCxnSpPr>
              <a:cxnSpLocks/>
              <a:stCxn id="64" idx="1"/>
              <a:endCxn id="62" idx="5"/>
            </p:cNvCxnSpPr>
            <p:nvPr/>
          </p:nvCxnSpPr>
          <p:spPr>
            <a:xfrm flipH="1" flipV="1">
              <a:off x="5992550" y="931101"/>
              <a:ext cx="1526654" cy="60658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2B3039ED-CBD4-4DB0-AD4F-1CBB73A0DB3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de-DE" dirty="0"/>
              <a:t>1.1 </a:t>
            </a:r>
            <a:r>
              <a:rPr lang="de-DE" dirty="0" err="1"/>
              <a:t>Weisfeiler</a:t>
            </a:r>
            <a:r>
              <a:rPr lang="de-DE" dirty="0"/>
              <a:t>-Lehman </a:t>
            </a:r>
            <a:r>
              <a:rPr lang="de-DE" dirty="0" err="1"/>
              <a:t>node</a:t>
            </a:r>
            <a:r>
              <a:rPr lang="de-DE" dirty="0"/>
              <a:t> </a:t>
            </a:r>
            <a:r>
              <a:rPr lang="de-DE" dirty="0" err="1"/>
              <a:t>embedding</a:t>
            </a:r>
            <a:r>
              <a:rPr lang="de-DE" dirty="0"/>
              <a:t> </a:t>
            </a:r>
            <a:r>
              <a:rPr lang="de-DE" dirty="0" err="1" smtClean="0"/>
              <a:t>scheme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err="1"/>
              <a:t>Idea</a:t>
            </a:r>
            <a:r>
              <a:rPr lang="de-DE" dirty="0"/>
              <a:t> / </a:t>
            </a:r>
            <a:r>
              <a:rPr lang="de-DE" dirty="0" err="1"/>
              <a:t>Example</a:t>
            </a:r>
            <a:endParaRPr lang="de-DE" dirty="0"/>
          </a:p>
        </p:txBody>
      </p:sp>
      <p:grpSp>
        <p:nvGrpSpPr>
          <p:cNvPr id="22" name="Gruppieren 21"/>
          <p:cNvGrpSpPr/>
          <p:nvPr/>
        </p:nvGrpSpPr>
        <p:grpSpPr>
          <a:xfrm>
            <a:off x="6292884" y="2345679"/>
            <a:ext cx="5573748" cy="2966055"/>
            <a:chOff x="2836566" y="301882"/>
            <a:chExt cx="5573748" cy="2966055"/>
          </a:xfrm>
        </p:grpSpPr>
        <p:grpSp>
          <p:nvGrpSpPr>
            <p:cNvPr id="23" name="Gruppieren 22"/>
            <p:cNvGrpSpPr/>
            <p:nvPr/>
          </p:nvGrpSpPr>
          <p:grpSpPr>
            <a:xfrm>
              <a:off x="2836566" y="301882"/>
              <a:ext cx="5573748" cy="2966055"/>
              <a:chOff x="2207916" y="1616332"/>
              <a:chExt cx="5573748" cy="2966055"/>
            </a:xfrm>
          </p:grpSpPr>
          <p:sp>
            <p:nvSpPr>
              <p:cNvPr id="26" name="Ellipse 25"/>
              <p:cNvSpPr>
                <a:spLocks/>
              </p:cNvSpPr>
              <p:nvPr/>
            </p:nvSpPr>
            <p:spPr>
              <a:xfrm>
                <a:off x="2207916" y="1630993"/>
                <a:ext cx="1044000" cy="72000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sz="3600" b="1" dirty="0" smtClean="0">
                    <a:solidFill>
                      <a:schemeClr val="tx1"/>
                    </a:solidFill>
                  </a:rPr>
                  <a:t>x</a:t>
                </a:r>
              </a:p>
            </p:txBody>
          </p:sp>
          <p:cxnSp>
            <p:nvCxnSpPr>
              <p:cNvPr id="27" name="Gerader Verbinder 26"/>
              <p:cNvCxnSpPr>
                <a:cxnSpLocks/>
                <a:stCxn id="26" idx="6"/>
                <a:endCxn id="34" idx="2"/>
              </p:cNvCxnSpPr>
              <p:nvPr/>
            </p:nvCxnSpPr>
            <p:spPr>
              <a:xfrm>
                <a:off x="3251916" y="1990993"/>
                <a:ext cx="1220874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" name="Ellipse 33"/>
              <p:cNvSpPr>
                <a:spLocks/>
              </p:cNvSpPr>
              <p:nvPr/>
            </p:nvSpPr>
            <p:spPr>
              <a:xfrm>
                <a:off x="4472790" y="1630993"/>
                <a:ext cx="1044000" cy="72000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sz="3600" b="1" dirty="0" smtClean="0">
                    <a:solidFill>
                      <a:schemeClr val="tx1"/>
                    </a:solidFill>
                  </a:rPr>
                  <a:t>?</a:t>
                </a:r>
              </a:p>
            </p:txBody>
          </p:sp>
          <p:sp>
            <p:nvSpPr>
              <p:cNvPr id="35" name="Ellipse 34"/>
              <p:cNvSpPr>
                <a:spLocks/>
              </p:cNvSpPr>
              <p:nvPr/>
            </p:nvSpPr>
            <p:spPr>
              <a:xfrm>
                <a:off x="6737664" y="1616332"/>
                <a:ext cx="1044000" cy="72000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sz="3600" b="1" dirty="0" smtClean="0">
                    <a:solidFill>
                      <a:schemeClr val="tx1"/>
                    </a:solidFill>
                  </a:rPr>
                  <a:t>?</a:t>
                </a:r>
              </a:p>
            </p:txBody>
          </p:sp>
          <p:sp>
            <p:nvSpPr>
              <p:cNvPr id="36" name="Ellipse 35"/>
              <p:cNvSpPr>
                <a:spLocks/>
              </p:cNvSpPr>
              <p:nvPr/>
            </p:nvSpPr>
            <p:spPr>
              <a:xfrm>
                <a:off x="6737664" y="2746690"/>
                <a:ext cx="1044000" cy="72000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sz="3600" b="1" dirty="0" smtClean="0">
                    <a:solidFill>
                      <a:schemeClr val="tx1"/>
                    </a:solidFill>
                  </a:rPr>
                  <a:t>?</a:t>
                </a:r>
              </a:p>
            </p:txBody>
          </p:sp>
          <p:sp>
            <p:nvSpPr>
              <p:cNvPr id="48" name="Ellipse 47"/>
              <p:cNvSpPr>
                <a:spLocks/>
              </p:cNvSpPr>
              <p:nvPr/>
            </p:nvSpPr>
            <p:spPr>
              <a:xfrm>
                <a:off x="2207916" y="2746690"/>
                <a:ext cx="1044000" cy="72000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sz="3600" b="1" dirty="0" smtClean="0">
                    <a:solidFill>
                      <a:schemeClr val="tx1"/>
                    </a:solidFill>
                  </a:rPr>
                  <a:t>?</a:t>
                </a:r>
              </a:p>
            </p:txBody>
          </p:sp>
          <p:sp>
            <p:nvSpPr>
              <p:cNvPr id="49" name="Ellipse 48"/>
              <p:cNvSpPr>
                <a:spLocks/>
              </p:cNvSpPr>
              <p:nvPr/>
            </p:nvSpPr>
            <p:spPr>
              <a:xfrm>
                <a:off x="2207916" y="3862387"/>
                <a:ext cx="1044000" cy="72000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sz="3600" b="1" dirty="0" smtClean="0">
                    <a:solidFill>
                      <a:schemeClr val="tx1"/>
                    </a:solidFill>
                  </a:rPr>
                  <a:t>?</a:t>
                </a:r>
              </a:p>
            </p:txBody>
          </p:sp>
          <p:sp>
            <p:nvSpPr>
              <p:cNvPr id="50" name="Ellipse 49"/>
              <p:cNvSpPr>
                <a:spLocks/>
              </p:cNvSpPr>
              <p:nvPr/>
            </p:nvSpPr>
            <p:spPr>
              <a:xfrm>
                <a:off x="4472790" y="3862387"/>
                <a:ext cx="1044000" cy="72000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sz="3600" b="1" dirty="0" smtClean="0">
                    <a:solidFill>
                      <a:schemeClr val="tx1"/>
                    </a:solidFill>
                  </a:rPr>
                  <a:t>?</a:t>
                </a:r>
              </a:p>
            </p:txBody>
          </p:sp>
          <p:cxnSp>
            <p:nvCxnSpPr>
              <p:cNvPr id="51" name="Gerader Verbinder 50"/>
              <p:cNvCxnSpPr>
                <a:cxnSpLocks/>
                <a:stCxn id="26" idx="4"/>
                <a:endCxn id="48" idx="0"/>
              </p:cNvCxnSpPr>
              <p:nvPr/>
            </p:nvCxnSpPr>
            <p:spPr>
              <a:xfrm>
                <a:off x="2729916" y="2350993"/>
                <a:ext cx="0" cy="39569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Gerader Verbinder 51"/>
              <p:cNvCxnSpPr>
                <a:cxnSpLocks/>
                <a:stCxn id="48" idx="4"/>
                <a:endCxn id="49" idx="0"/>
              </p:cNvCxnSpPr>
              <p:nvPr/>
            </p:nvCxnSpPr>
            <p:spPr>
              <a:xfrm>
                <a:off x="2729916" y="3466690"/>
                <a:ext cx="0" cy="39569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Gerader Verbinder 52"/>
              <p:cNvCxnSpPr>
                <a:cxnSpLocks/>
                <a:stCxn id="49" idx="6"/>
                <a:endCxn id="50" idx="2"/>
              </p:cNvCxnSpPr>
              <p:nvPr/>
            </p:nvCxnSpPr>
            <p:spPr>
              <a:xfrm>
                <a:off x="3251916" y="4222387"/>
                <a:ext cx="1220874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Gerader Verbinder 53"/>
              <p:cNvCxnSpPr>
                <a:cxnSpLocks/>
                <a:stCxn id="35" idx="2"/>
                <a:endCxn id="34" idx="6"/>
              </p:cNvCxnSpPr>
              <p:nvPr/>
            </p:nvCxnSpPr>
            <p:spPr>
              <a:xfrm flipH="1">
                <a:off x="5516790" y="1976332"/>
                <a:ext cx="1220874" cy="14661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Gerader Verbinder 54"/>
              <p:cNvCxnSpPr>
                <a:cxnSpLocks/>
                <a:stCxn id="36" idx="0"/>
                <a:endCxn id="35" idx="4"/>
              </p:cNvCxnSpPr>
              <p:nvPr/>
            </p:nvCxnSpPr>
            <p:spPr>
              <a:xfrm flipV="1">
                <a:off x="7259664" y="2336332"/>
                <a:ext cx="0" cy="41035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4" name="Gerader Verbinder 23"/>
            <p:cNvCxnSpPr>
              <a:cxnSpLocks/>
              <a:stCxn id="48" idx="7"/>
              <a:endCxn id="34" idx="3"/>
            </p:cNvCxnSpPr>
            <p:nvPr/>
          </p:nvCxnSpPr>
          <p:spPr>
            <a:xfrm flipV="1">
              <a:off x="3727676" y="931101"/>
              <a:ext cx="1526654" cy="60658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r Verbinder 24"/>
            <p:cNvCxnSpPr>
              <a:cxnSpLocks/>
              <a:stCxn id="36" idx="1"/>
              <a:endCxn id="34" idx="5"/>
            </p:cNvCxnSpPr>
            <p:nvPr/>
          </p:nvCxnSpPr>
          <p:spPr>
            <a:xfrm flipH="1" flipV="1">
              <a:off x="5992550" y="931101"/>
              <a:ext cx="1526654" cy="60658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Pfeil nach unten 39"/>
          <p:cNvSpPr/>
          <p:nvPr/>
        </p:nvSpPr>
        <p:spPr>
          <a:xfrm rot="19955341">
            <a:off x="2266712" y="1310641"/>
            <a:ext cx="484632" cy="978408"/>
          </a:xfrm>
          <a:prstGeom prst="downArrow">
            <a:avLst/>
          </a:prstGeom>
          <a:solidFill>
            <a:srgbClr val="015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Fußzeilenplatzhalter 4">
            <a:extLst>
              <a:ext uri="{FF2B5EF4-FFF2-40B4-BE49-F238E27FC236}">
                <a16:creationId xmlns:a16="http://schemas.microsoft.com/office/drawing/2014/main" xmlns="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6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26</a:t>
            </a:r>
          </a:p>
        </p:txBody>
      </p:sp>
    </p:spTree>
    <p:extLst>
      <p:ext uri="{BB962C8B-B14F-4D97-AF65-F5344CB8AC3E}">
        <p14:creationId xmlns:p14="http://schemas.microsoft.com/office/powerpoint/2010/main" val="1155257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Freihandform 40"/>
          <p:cNvSpPr/>
          <p:nvPr/>
        </p:nvSpPr>
        <p:spPr>
          <a:xfrm>
            <a:off x="171301" y="2146056"/>
            <a:ext cx="6072902" cy="2272562"/>
          </a:xfrm>
          <a:custGeom>
            <a:avLst/>
            <a:gdLst>
              <a:gd name="connsiteX0" fmla="*/ 507106 w 6555347"/>
              <a:gd name="connsiteY0" fmla="*/ 168816 h 2288734"/>
              <a:gd name="connsiteX1" fmla="*/ 6069706 w 6555347"/>
              <a:gd name="connsiteY1" fmla="*/ 194216 h 2288734"/>
              <a:gd name="connsiteX2" fmla="*/ 6133206 w 6555347"/>
              <a:gd name="connsiteY2" fmla="*/ 2073816 h 2288734"/>
              <a:gd name="connsiteX3" fmla="*/ 4863206 w 6555347"/>
              <a:gd name="connsiteY3" fmla="*/ 2124616 h 2288734"/>
              <a:gd name="connsiteX4" fmla="*/ 3440806 w 6555347"/>
              <a:gd name="connsiteY4" fmla="*/ 1159416 h 2288734"/>
              <a:gd name="connsiteX5" fmla="*/ 1446906 w 6555347"/>
              <a:gd name="connsiteY5" fmla="*/ 2150016 h 2288734"/>
              <a:gd name="connsiteX6" fmla="*/ 570606 w 6555347"/>
              <a:gd name="connsiteY6" fmla="*/ 2175416 h 2288734"/>
              <a:gd name="connsiteX7" fmla="*/ 265806 w 6555347"/>
              <a:gd name="connsiteY7" fmla="*/ 1159416 h 2288734"/>
              <a:gd name="connsiteX8" fmla="*/ 507106 w 6555347"/>
              <a:gd name="connsiteY8" fmla="*/ 168816 h 2288734"/>
              <a:gd name="connsiteX0" fmla="*/ 247799 w 6296040"/>
              <a:gd name="connsiteY0" fmla="*/ 152644 h 2272562"/>
              <a:gd name="connsiteX1" fmla="*/ 5810399 w 6296040"/>
              <a:gd name="connsiteY1" fmla="*/ 178044 h 2272562"/>
              <a:gd name="connsiteX2" fmla="*/ 5873899 w 6296040"/>
              <a:gd name="connsiteY2" fmla="*/ 2057644 h 2272562"/>
              <a:gd name="connsiteX3" fmla="*/ 4603899 w 6296040"/>
              <a:gd name="connsiteY3" fmla="*/ 2108444 h 2272562"/>
              <a:gd name="connsiteX4" fmla="*/ 3181499 w 6296040"/>
              <a:gd name="connsiteY4" fmla="*/ 1143244 h 2272562"/>
              <a:gd name="connsiteX5" fmla="*/ 1187599 w 6296040"/>
              <a:gd name="connsiteY5" fmla="*/ 2133844 h 2272562"/>
              <a:gd name="connsiteX6" fmla="*/ 311299 w 6296040"/>
              <a:gd name="connsiteY6" fmla="*/ 2159244 h 2272562"/>
              <a:gd name="connsiteX7" fmla="*/ 6499 w 6296040"/>
              <a:gd name="connsiteY7" fmla="*/ 1143244 h 2272562"/>
              <a:gd name="connsiteX8" fmla="*/ 247799 w 6296040"/>
              <a:gd name="connsiteY8" fmla="*/ 152644 h 2272562"/>
              <a:gd name="connsiteX0" fmla="*/ 247799 w 6075099"/>
              <a:gd name="connsiteY0" fmla="*/ 152644 h 2272562"/>
              <a:gd name="connsiteX1" fmla="*/ 5810399 w 6075099"/>
              <a:gd name="connsiteY1" fmla="*/ 178044 h 2272562"/>
              <a:gd name="connsiteX2" fmla="*/ 5873899 w 6075099"/>
              <a:gd name="connsiteY2" fmla="*/ 2057644 h 2272562"/>
              <a:gd name="connsiteX3" fmla="*/ 4603899 w 6075099"/>
              <a:gd name="connsiteY3" fmla="*/ 2108444 h 2272562"/>
              <a:gd name="connsiteX4" fmla="*/ 3181499 w 6075099"/>
              <a:gd name="connsiteY4" fmla="*/ 1143244 h 2272562"/>
              <a:gd name="connsiteX5" fmla="*/ 1187599 w 6075099"/>
              <a:gd name="connsiteY5" fmla="*/ 2133844 h 2272562"/>
              <a:gd name="connsiteX6" fmla="*/ 311299 w 6075099"/>
              <a:gd name="connsiteY6" fmla="*/ 2159244 h 2272562"/>
              <a:gd name="connsiteX7" fmla="*/ 6499 w 6075099"/>
              <a:gd name="connsiteY7" fmla="*/ 1143244 h 2272562"/>
              <a:gd name="connsiteX8" fmla="*/ 247799 w 6075099"/>
              <a:gd name="connsiteY8" fmla="*/ 152644 h 2272562"/>
              <a:gd name="connsiteX0" fmla="*/ 247799 w 6072902"/>
              <a:gd name="connsiteY0" fmla="*/ 152644 h 2272562"/>
              <a:gd name="connsiteX1" fmla="*/ 5810399 w 6072902"/>
              <a:gd name="connsiteY1" fmla="*/ 178044 h 2272562"/>
              <a:gd name="connsiteX2" fmla="*/ 5873899 w 6072902"/>
              <a:gd name="connsiteY2" fmla="*/ 2057644 h 2272562"/>
              <a:gd name="connsiteX3" fmla="*/ 4641999 w 6072902"/>
              <a:gd name="connsiteY3" fmla="*/ 1930644 h 2272562"/>
              <a:gd name="connsiteX4" fmla="*/ 3181499 w 6072902"/>
              <a:gd name="connsiteY4" fmla="*/ 1143244 h 2272562"/>
              <a:gd name="connsiteX5" fmla="*/ 1187599 w 6072902"/>
              <a:gd name="connsiteY5" fmla="*/ 2133844 h 2272562"/>
              <a:gd name="connsiteX6" fmla="*/ 311299 w 6072902"/>
              <a:gd name="connsiteY6" fmla="*/ 2159244 h 2272562"/>
              <a:gd name="connsiteX7" fmla="*/ 6499 w 6072902"/>
              <a:gd name="connsiteY7" fmla="*/ 1143244 h 2272562"/>
              <a:gd name="connsiteX8" fmla="*/ 247799 w 6072902"/>
              <a:gd name="connsiteY8" fmla="*/ 152644 h 2272562"/>
              <a:gd name="connsiteX0" fmla="*/ 247799 w 6072902"/>
              <a:gd name="connsiteY0" fmla="*/ 152644 h 2272562"/>
              <a:gd name="connsiteX1" fmla="*/ 5810399 w 6072902"/>
              <a:gd name="connsiteY1" fmla="*/ 178044 h 2272562"/>
              <a:gd name="connsiteX2" fmla="*/ 5873899 w 6072902"/>
              <a:gd name="connsiteY2" fmla="*/ 2057644 h 2272562"/>
              <a:gd name="connsiteX3" fmla="*/ 4641999 w 6072902"/>
              <a:gd name="connsiteY3" fmla="*/ 1930644 h 2272562"/>
              <a:gd name="connsiteX4" fmla="*/ 3181499 w 6072902"/>
              <a:gd name="connsiteY4" fmla="*/ 1143244 h 2272562"/>
              <a:gd name="connsiteX5" fmla="*/ 1187599 w 6072902"/>
              <a:gd name="connsiteY5" fmla="*/ 2133844 h 2272562"/>
              <a:gd name="connsiteX6" fmla="*/ 311299 w 6072902"/>
              <a:gd name="connsiteY6" fmla="*/ 2159244 h 2272562"/>
              <a:gd name="connsiteX7" fmla="*/ 6499 w 6072902"/>
              <a:gd name="connsiteY7" fmla="*/ 1143244 h 2272562"/>
              <a:gd name="connsiteX8" fmla="*/ 247799 w 6072902"/>
              <a:gd name="connsiteY8" fmla="*/ 152644 h 2272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72902" h="2272562">
                <a:moveTo>
                  <a:pt x="247799" y="152644"/>
                </a:moveTo>
                <a:cubicBezTo>
                  <a:pt x="516616" y="42577"/>
                  <a:pt x="5393416" y="-139456"/>
                  <a:pt x="5810399" y="178044"/>
                </a:cubicBezTo>
                <a:cubicBezTo>
                  <a:pt x="6227382" y="495544"/>
                  <a:pt x="6068632" y="1765544"/>
                  <a:pt x="5873899" y="2057644"/>
                </a:cubicBezTo>
                <a:cubicBezTo>
                  <a:pt x="5679166" y="2349744"/>
                  <a:pt x="5116132" y="2184644"/>
                  <a:pt x="4641999" y="1930644"/>
                </a:cubicBezTo>
                <a:cubicBezTo>
                  <a:pt x="4167866" y="1676644"/>
                  <a:pt x="3757232" y="1109377"/>
                  <a:pt x="3181499" y="1143244"/>
                </a:cubicBezTo>
                <a:cubicBezTo>
                  <a:pt x="2605766" y="1177111"/>
                  <a:pt x="1665966" y="1964511"/>
                  <a:pt x="1187599" y="2133844"/>
                </a:cubicBezTo>
                <a:cubicBezTo>
                  <a:pt x="709232" y="2303177"/>
                  <a:pt x="508149" y="2324344"/>
                  <a:pt x="311299" y="2159244"/>
                </a:cubicBezTo>
                <a:cubicBezTo>
                  <a:pt x="114449" y="1994144"/>
                  <a:pt x="21316" y="1477677"/>
                  <a:pt x="6499" y="1143244"/>
                </a:cubicBezTo>
                <a:cubicBezTo>
                  <a:pt x="-8318" y="808811"/>
                  <a:pt x="-21018" y="262711"/>
                  <a:pt x="247799" y="152644"/>
                </a:cubicBezTo>
                <a:close/>
              </a:path>
            </a:pathLst>
          </a:custGeom>
          <a:solidFill>
            <a:srgbClr val="5B9BD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56" name="Gruppieren 55"/>
          <p:cNvGrpSpPr/>
          <p:nvPr/>
        </p:nvGrpSpPr>
        <p:grpSpPr>
          <a:xfrm>
            <a:off x="350026" y="2338348"/>
            <a:ext cx="5573748" cy="2966055"/>
            <a:chOff x="2836566" y="301882"/>
            <a:chExt cx="5573748" cy="2966055"/>
          </a:xfrm>
        </p:grpSpPr>
        <p:grpSp>
          <p:nvGrpSpPr>
            <p:cNvPr id="57" name="Gruppieren 56"/>
            <p:cNvGrpSpPr/>
            <p:nvPr/>
          </p:nvGrpSpPr>
          <p:grpSpPr>
            <a:xfrm>
              <a:off x="2836566" y="301882"/>
              <a:ext cx="5573748" cy="2966055"/>
              <a:chOff x="2207916" y="1616332"/>
              <a:chExt cx="5573748" cy="296605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0" name="Ellipse 59"/>
                  <p:cNvSpPr>
                    <a:spLocks/>
                  </p:cNvSpPr>
                  <p:nvPr/>
                </p:nvSpPr>
                <p:spPr>
                  <a:xfrm>
                    <a:off x="2207916" y="1630993"/>
                    <a:ext cx="1044000" cy="720000"/>
                  </a:xfrm>
                  <a:prstGeom prst="ellipse">
                    <a:avLst/>
                  </a:prstGeom>
                  <a:solidFill>
                    <a:schemeClr val="accent6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360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oMath>
                      </m:oMathPara>
                    </a14:m>
                    <a:endParaRPr lang="de-DE" sz="3600" dirty="0" smtClean="0"/>
                  </a:p>
                </p:txBody>
              </p:sp>
            </mc:Choice>
            <mc:Fallback xmlns="">
              <p:sp>
                <p:nvSpPr>
                  <p:cNvPr id="60" name="Ellipse 59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07916" y="1630993"/>
                    <a:ext cx="1044000" cy="720000"/>
                  </a:xfrm>
                  <a:prstGeom prst="ellipse">
                    <a:avLst/>
                  </a:prstGeom>
                  <a:blipFill rotWithShape="0">
                    <a:blip r:embed="rId3"/>
                    <a:stretch>
                      <a:fillRect/>
                    </a:stretch>
                  </a:blipFill>
                  <a:ln w="12700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61" name="Gerader Verbinder 60"/>
              <p:cNvCxnSpPr>
                <a:cxnSpLocks/>
                <a:stCxn id="60" idx="6"/>
                <a:endCxn id="62" idx="2"/>
              </p:cNvCxnSpPr>
              <p:nvPr/>
            </p:nvCxnSpPr>
            <p:spPr>
              <a:xfrm>
                <a:off x="3251916" y="1990993"/>
                <a:ext cx="1220874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2" name="Ellipse 61"/>
                  <p:cNvSpPr>
                    <a:spLocks/>
                  </p:cNvSpPr>
                  <p:nvPr/>
                </p:nvSpPr>
                <p:spPr>
                  <a:xfrm>
                    <a:off x="4472790" y="1630993"/>
                    <a:ext cx="1044000" cy="720000"/>
                  </a:xfrm>
                  <a:prstGeom prst="ellipse">
                    <a:avLst/>
                  </a:prstGeom>
                  <a:solidFill>
                    <a:schemeClr val="accent5"/>
                  </a:solidFill>
                  <a:ln w="3810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36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oMath>
                      </m:oMathPara>
                    </a14:m>
                    <a:endParaRPr lang="de-DE" sz="3600" dirty="0" smtClean="0"/>
                  </a:p>
                </p:txBody>
              </p:sp>
            </mc:Choice>
            <mc:Fallback xmlns="">
              <p:sp>
                <p:nvSpPr>
                  <p:cNvPr id="62" name="Ellipse 6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72790" y="1630993"/>
                    <a:ext cx="1044000" cy="720000"/>
                  </a:xfrm>
                  <a:prstGeom prst="ellipse">
                    <a:avLst/>
                  </a:prstGeom>
                  <a:blipFill rotWithShape="0">
                    <a:blip r:embed="rId4"/>
                    <a:stretch>
                      <a:fillRect/>
                    </a:stretch>
                  </a:blipFill>
                  <a:ln w="38100">
                    <a:solidFill>
                      <a:srgbClr val="FF0000"/>
                    </a:solidFill>
                  </a:ln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3" name="Ellipse 62"/>
                  <p:cNvSpPr>
                    <a:spLocks/>
                  </p:cNvSpPr>
                  <p:nvPr/>
                </p:nvSpPr>
                <p:spPr>
                  <a:xfrm>
                    <a:off x="6737664" y="1616332"/>
                    <a:ext cx="1044000" cy="720000"/>
                  </a:xfrm>
                  <a:prstGeom prst="ellipse">
                    <a:avLst/>
                  </a:prstGeom>
                  <a:solidFill>
                    <a:schemeClr val="accent6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3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oMath>
                      </m:oMathPara>
                    </a14:m>
                    <a:endParaRPr lang="de-DE" sz="3600" dirty="0" smtClean="0"/>
                  </a:p>
                </p:txBody>
              </p:sp>
            </mc:Choice>
            <mc:Fallback xmlns="">
              <p:sp>
                <p:nvSpPr>
                  <p:cNvPr id="63" name="Ellipse 62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37664" y="1616332"/>
                    <a:ext cx="1044000" cy="720000"/>
                  </a:xfrm>
                  <a:prstGeom prst="ellipse">
                    <a:avLst/>
                  </a:prstGeom>
                  <a:blipFill rotWithShape="0">
                    <a:blip r:embed="rId5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4" name="Ellipse 63"/>
                  <p:cNvSpPr>
                    <a:spLocks/>
                  </p:cNvSpPr>
                  <p:nvPr/>
                </p:nvSpPr>
                <p:spPr>
                  <a:xfrm>
                    <a:off x="6737664" y="2746690"/>
                    <a:ext cx="1044000" cy="720000"/>
                  </a:xfrm>
                  <a:prstGeom prst="ellipse">
                    <a:avLst/>
                  </a:prstGeom>
                  <a:solidFill>
                    <a:schemeClr val="accent2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36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oMath>
                      </m:oMathPara>
                    </a14:m>
                    <a:endParaRPr lang="de-DE" sz="3600" dirty="0" smtClean="0"/>
                  </a:p>
                </p:txBody>
              </p:sp>
            </mc:Choice>
            <mc:Fallback xmlns="">
              <p:sp>
                <p:nvSpPr>
                  <p:cNvPr id="64" name="Ellipse 63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37664" y="2746690"/>
                    <a:ext cx="1044000" cy="720000"/>
                  </a:xfrm>
                  <a:prstGeom prst="ellipse">
                    <a:avLst/>
                  </a:prstGeom>
                  <a:blipFill rotWithShape="0">
                    <a:blip r:embed="rId6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5" name="Ellipse 64"/>
                  <p:cNvSpPr>
                    <a:spLocks/>
                  </p:cNvSpPr>
                  <p:nvPr/>
                </p:nvSpPr>
                <p:spPr>
                  <a:xfrm>
                    <a:off x="2207916" y="2746690"/>
                    <a:ext cx="1044000" cy="720000"/>
                  </a:xfrm>
                  <a:prstGeom prst="ellipse">
                    <a:avLst/>
                  </a:prstGeom>
                  <a:solidFill>
                    <a:schemeClr val="accent2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360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oMath>
                      </m:oMathPara>
                    </a14:m>
                    <a:endParaRPr lang="de-DE" sz="3600" dirty="0" smtClean="0"/>
                  </a:p>
                </p:txBody>
              </p:sp>
            </mc:Choice>
            <mc:Fallback xmlns="">
              <p:sp>
                <p:nvSpPr>
                  <p:cNvPr id="65" name="Ellipse 64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07916" y="2746690"/>
                    <a:ext cx="1044000" cy="720000"/>
                  </a:xfrm>
                  <a:prstGeom prst="ellipse">
                    <a:avLst/>
                  </a:prstGeom>
                  <a:blipFill rotWithShape="0">
                    <a:blip r:embed="rId7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6" name="Ellipse 65"/>
                  <p:cNvSpPr>
                    <a:spLocks/>
                  </p:cNvSpPr>
                  <p:nvPr/>
                </p:nvSpPr>
                <p:spPr>
                  <a:xfrm>
                    <a:off x="2207916" y="3862387"/>
                    <a:ext cx="1044000" cy="720000"/>
                  </a:xfrm>
                  <a:prstGeom prst="ellipse">
                    <a:avLst/>
                  </a:prstGeom>
                  <a:solidFill>
                    <a:srgbClr val="FF000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360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oMath>
                      </m:oMathPara>
                    </a14:m>
                    <a:endParaRPr lang="de-DE" sz="3600" dirty="0" smtClean="0"/>
                  </a:p>
                </p:txBody>
              </p:sp>
            </mc:Choice>
            <mc:Fallback xmlns="">
              <p:sp>
                <p:nvSpPr>
                  <p:cNvPr id="66" name="Ellipse 65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07916" y="3862387"/>
                    <a:ext cx="1044000" cy="720000"/>
                  </a:xfrm>
                  <a:prstGeom prst="ellipse">
                    <a:avLst/>
                  </a:prstGeom>
                  <a:blipFill rotWithShape="0">
                    <a:blip r:embed="rId8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7" name="Ellipse 66"/>
                  <p:cNvSpPr>
                    <a:spLocks/>
                  </p:cNvSpPr>
                  <p:nvPr/>
                </p:nvSpPr>
                <p:spPr>
                  <a:xfrm>
                    <a:off x="4472790" y="3862387"/>
                    <a:ext cx="1044000" cy="720000"/>
                  </a:xfrm>
                  <a:prstGeom prst="ellipse">
                    <a:avLst/>
                  </a:prstGeom>
                  <a:solidFill>
                    <a:srgbClr val="FFFF0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de-DE" sz="36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</m:oMath>
                      </m:oMathPara>
                    </a14:m>
                    <a:endParaRPr lang="de-DE" sz="3600" dirty="0" smtClean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7" name="Ellipse 66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72790" y="3862387"/>
                    <a:ext cx="1044000" cy="720000"/>
                  </a:xfrm>
                  <a:prstGeom prst="ellipse">
                    <a:avLst/>
                  </a:prstGeom>
                  <a:blipFill rotWithShape="0">
                    <a:blip r:embed="rId9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68" name="Gerader Verbinder 67"/>
              <p:cNvCxnSpPr>
                <a:cxnSpLocks/>
                <a:stCxn id="60" idx="4"/>
                <a:endCxn id="65" idx="0"/>
              </p:cNvCxnSpPr>
              <p:nvPr/>
            </p:nvCxnSpPr>
            <p:spPr>
              <a:xfrm>
                <a:off x="2729916" y="2350993"/>
                <a:ext cx="0" cy="39569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Gerader Verbinder 68"/>
              <p:cNvCxnSpPr>
                <a:cxnSpLocks/>
                <a:stCxn id="65" idx="4"/>
                <a:endCxn id="66" idx="0"/>
              </p:cNvCxnSpPr>
              <p:nvPr/>
            </p:nvCxnSpPr>
            <p:spPr>
              <a:xfrm>
                <a:off x="2729916" y="3466690"/>
                <a:ext cx="0" cy="39569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Gerader Verbinder 69"/>
              <p:cNvCxnSpPr>
                <a:cxnSpLocks/>
                <a:stCxn id="66" idx="6"/>
                <a:endCxn id="67" idx="2"/>
              </p:cNvCxnSpPr>
              <p:nvPr/>
            </p:nvCxnSpPr>
            <p:spPr>
              <a:xfrm>
                <a:off x="3251916" y="4222387"/>
                <a:ext cx="1220874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Gerader Verbinder 70"/>
              <p:cNvCxnSpPr>
                <a:cxnSpLocks/>
                <a:stCxn id="63" idx="2"/>
                <a:endCxn id="62" idx="6"/>
              </p:cNvCxnSpPr>
              <p:nvPr/>
            </p:nvCxnSpPr>
            <p:spPr>
              <a:xfrm flipH="1">
                <a:off x="5516790" y="1976332"/>
                <a:ext cx="1220874" cy="14661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Gerader Verbinder 71"/>
              <p:cNvCxnSpPr>
                <a:cxnSpLocks/>
                <a:stCxn id="64" idx="0"/>
                <a:endCxn id="63" idx="4"/>
              </p:cNvCxnSpPr>
              <p:nvPr/>
            </p:nvCxnSpPr>
            <p:spPr>
              <a:xfrm flipV="1">
                <a:off x="7259664" y="2336332"/>
                <a:ext cx="0" cy="41035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8" name="Gerader Verbinder 57"/>
            <p:cNvCxnSpPr>
              <a:cxnSpLocks/>
              <a:stCxn id="65" idx="7"/>
              <a:endCxn id="62" idx="3"/>
            </p:cNvCxnSpPr>
            <p:nvPr/>
          </p:nvCxnSpPr>
          <p:spPr>
            <a:xfrm flipV="1">
              <a:off x="3727676" y="931101"/>
              <a:ext cx="1526654" cy="60658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Gerader Verbinder 58"/>
            <p:cNvCxnSpPr>
              <a:cxnSpLocks/>
              <a:stCxn id="64" idx="1"/>
              <a:endCxn id="62" idx="5"/>
            </p:cNvCxnSpPr>
            <p:nvPr/>
          </p:nvCxnSpPr>
          <p:spPr>
            <a:xfrm flipH="1" flipV="1">
              <a:off x="5992550" y="931101"/>
              <a:ext cx="1526654" cy="60658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2B3039ED-CBD4-4DB0-AD4F-1CBB73A0DB3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de-DE" dirty="0"/>
              <a:t>1.1 </a:t>
            </a:r>
            <a:r>
              <a:rPr lang="de-DE" dirty="0" err="1"/>
              <a:t>Weisfeiler</a:t>
            </a:r>
            <a:r>
              <a:rPr lang="de-DE" dirty="0"/>
              <a:t>-Lehman </a:t>
            </a:r>
            <a:r>
              <a:rPr lang="de-DE" dirty="0" err="1"/>
              <a:t>node</a:t>
            </a:r>
            <a:r>
              <a:rPr lang="de-DE" dirty="0"/>
              <a:t> </a:t>
            </a:r>
            <a:r>
              <a:rPr lang="de-DE" dirty="0" err="1"/>
              <a:t>embedding</a:t>
            </a:r>
            <a:r>
              <a:rPr lang="de-DE" dirty="0"/>
              <a:t> </a:t>
            </a:r>
            <a:r>
              <a:rPr lang="de-DE" dirty="0" err="1" smtClean="0"/>
              <a:t>scheme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err="1"/>
              <a:t>Idea</a:t>
            </a:r>
            <a:r>
              <a:rPr lang="de-DE" dirty="0"/>
              <a:t> / </a:t>
            </a:r>
            <a:r>
              <a:rPr lang="de-DE" dirty="0" err="1"/>
              <a:t>Example</a:t>
            </a:r>
            <a:endParaRPr lang="de-DE" dirty="0"/>
          </a:p>
        </p:txBody>
      </p:sp>
      <p:grpSp>
        <p:nvGrpSpPr>
          <p:cNvPr id="22" name="Gruppieren 21"/>
          <p:cNvGrpSpPr/>
          <p:nvPr/>
        </p:nvGrpSpPr>
        <p:grpSpPr>
          <a:xfrm>
            <a:off x="6292884" y="2345679"/>
            <a:ext cx="5573748" cy="2966055"/>
            <a:chOff x="2836566" y="301882"/>
            <a:chExt cx="5573748" cy="2966055"/>
          </a:xfrm>
        </p:grpSpPr>
        <p:grpSp>
          <p:nvGrpSpPr>
            <p:cNvPr id="23" name="Gruppieren 22"/>
            <p:cNvGrpSpPr/>
            <p:nvPr/>
          </p:nvGrpSpPr>
          <p:grpSpPr>
            <a:xfrm>
              <a:off x="2836566" y="301882"/>
              <a:ext cx="5573748" cy="2966055"/>
              <a:chOff x="2207916" y="1616332"/>
              <a:chExt cx="5573748" cy="2966055"/>
            </a:xfrm>
          </p:grpSpPr>
          <p:sp>
            <p:nvSpPr>
              <p:cNvPr id="26" name="Ellipse 25"/>
              <p:cNvSpPr>
                <a:spLocks/>
              </p:cNvSpPr>
              <p:nvPr/>
            </p:nvSpPr>
            <p:spPr>
              <a:xfrm>
                <a:off x="2207916" y="1630993"/>
                <a:ext cx="1044000" cy="72000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sz="3600" b="1" dirty="0" smtClean="0">
                    <a:solidFill>
                      <a:schemeClr val="tx1"/>
                    </a:solidFill>
                  </a:rPr>
                  <a:t>x</a:t>
                </a:r>
              </a:p>
            </p:txBody>
          </p:sp>
          <p:cxnSp>
            <p:nvCxnSpPr>
              <p:cNvPr id="27" name="Gerader Verbinder 26"/>
              <p:cNvCxnSpPr>
                <a:cxnSpLocks/>
                <a:stCxn id="26" idx="6"/>
                <a:endCxn id="34" idx="2"/>
              </p:cNvCxnSpPr>
              <p:nvPr/>
            </p:nvCxnSpPr>
            <p:spPr>
              <a:xfrm>
                <a:off x="3251916" y="1990993"/>
                <a:ext cx="1220874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" name="Ellipse 33"/>
              <p:cNvSpPr>
                <a:spLocks/>
              </p:cNvSpPr>
              <p:nvPr/>
            </p:nvSpPr>
            <p:spPr>
              <a:xfrm>
                <a:off x="4472790" y="1630993"/>
                <a:ext cx="1044000" cy="72000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sz="3600" b="1" dirty="0">
                    <a:solidFill>
                      <a:schemeClr val="tx1"/>
                    </a:solidFill>
                  </a:rPr>
                  <a:t>q</a:t>
                </a:r>
                <a:endParaRPr lang="de-DE" sz="3600" b="1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35" name="Ellipse 34"/>
              <p:cNvSpPr>
                <a:spLocks/>
              </p:cNvSpPr>
              <p:nvPr/>
            </p:nvSpPr>
            <p:spPr>
              <a:xfrm>
                <a:off x="6737664" y="1616332"/>
                <a:ext cx="1044000" cy="72000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sz="3600" b="1" dirty="0" smtClean="0">
                    <a:solidFill>
                      <a:schemeClr val="tx1"/>
                    </a:solidFill>
                  </a:rPr>
                  <a:t>?</a:t>
                </a:r>
              </a:p>
            </p:txBody>
          </p:sp>
          <p:sp>
            <p:nvSpPr>
              <p:cNvPr id="36" name="Ellipse 35"/>
              <p:cNvSpPr>
                <a:spLocks/>
              </p:cNvSpPr>
              <p:nvPr/>
            </p:nvSpPr>
            <p:spPr>
              <a:xfrm>
                <a:off x="6737664" y="2746690"/>
                <a:ext cx="1044000" cy="72000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sz="3600" b="1" dirty="0" smtClean="0">
                    <a:solidFill>
                      <a:schemeClr val="tx1"/>
                    </a:solidFill>
                  </a:rPr>
                  <a:t>?</a:t>
                </a:r>
              </a:p>
            </p:txBody>
          </p:sp>
          <p:sp>
            <p:nvSpPr>
              <p:cNvPr id="48" name="Ellipse 47"/>
              <p:cNvSpPr>
                <a:spLocks/>
              </p:cNvSpPr>
              <p:nvPr/>
            </p:nvSpPr>
            <p:spPr>
              <a:xfrm>
                <a:off x="2207916" y="2746690"/>
                <a:ext cx="1044000" cy="72000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sz="3600" b="1" dirty="0" smtClean="0">
                    <a:solidFill>
                      <a:schemeClr val="tx1"/>
                    </a:solidFill>
                  </a:rPr>
                  <a:t>?</a:t>
                </a:r>
              </a:p>
            </p:txBody>
          </p:sp>
          <p:sp>
            <p:nvSpPr>
              <p:cNvPr id="49" name="Ellipse 48"/>
              <p:cNvSpPr>
                <a:spLocks/>
              </p:cNvSpPr>
              <p:nvPr/>
            </p:nvSpPr>
            <p:spPr>
              <a:xfrm>
                <a:off x="2207916" y="3862387"/>
                <a:ext cx="1044000" cy="72000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sz="3600" b="1" dirty="0" smtClean="0">
                    <a:solidFill>
                      <a:schemeClr val="tx1"/>
                    </a:solidFill>
                  </a:rPr>
                  <a:t>?</a:t>
                </a:r>
              </a:p>
            </p:txBody>
          </p:sp>
          <p:sp>
            <p:nvSpPr>
              <p:cNvPr id="50" name="Ellipse 49"/>
              <p:cNvSpPr>
                <a:spLocks/>
              </p:cNvSpPr>
              <p:nvPr/>
            </p:nvSpPr>
            <p:spPr>
              <a:xfrm>
                <a:off x="4472790" y="3862387"/>
                <a:ext cx="1044000" cy="72000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sz="3600" b="1" dirty="0" smtClean="0">
                    <a:solidFill>
                      <a:schemeClr val="tx1"/>
                    </a:solidFill>
                  </a:rPr>
                  <a:t>?</a:t>
                </a:r>
              </a:p>
            </p:txBody>
          </p:sp>
          <p:cxnSp>
            <p:nvCxnSpPr>
              <p:cNvPr id="51" name="Gerader Verbinder 50"/>
              <p:cNvCxnSpPr>
                <a:cxnSpLocks/>
                <a:stCxn id="26" idx="4"/>
                <a:endCxn id="48" idx="0"/>
              </p:cNvCxnSpPr>
              <p:nvPr/>
            </p:nvCxnSpPr>
            <p:spPr>
              <a:xfrm>
                <a:off x="2729916" y="2350993"/>
                <a:ext cx="0" cy="39569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Gerader Verbinder 51"/>
              <p:cNvCxnSpPr>
                <a:cxnSpLocks/>
                <a:stCxn id="48" idx="4"/>
                <a:endCxn id="49" idx="0"/>
              </p:cNvCxnSpPr>
              <p:nvPr/>
            </p:nvCxnSpPr>
            <p:spPr>
              <a:xfrm>
                <a:off x="2729916" y="3466690"/>
                <a:ext cx="0" cy="39569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Gerader Verbinder 52"/>
              <p:cNvCxnSpPr>
                <a:cxnSpLocks/>
                <a:stCxn id="49" idx="6"/>
                <a:endCxn id="50" idx="2"/>
              </p:cNvCxnSpPr>
              <p:nvPr/>
            </p:nvCxnSpPr>
            <p:spPr>
              <a:xfrm>
                <a:off x="3251916" y="4222387"/>
                <a:ext cx="1220874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Gerader Verbinder 53"/>
              <p:cNvCxnSpPr>
                <a:cxnSpLocks/>
                <a:stCxn id="35" idx="2"/>
                <a:endCxn id="34" idx="6"/>
              </p:cNvCxnSpPr>
              <p:nvPr/>
            </p:nvCxnSpPr>
            <p:spPr>
              <a:xfrm flipH="1">
                <a:off x="5516790" y="1976332"/>
                <a:ext cx="1220874" cy="14661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Gerader Verbinder 54"/>
              <p:cNvCxnSpPr>
                <a:cxnSpLocks/>
                <a:stCxn id="36" idx="0"/>
                <a:endCxn id="35" idx="4"/>
              </p:cNvCxnSpPr>
              <p:nvPr/>
            </p:nvCxnSpPr>
            <p:spPr>
              <a:xfrm flipV="1">
                <a:off x="7259664" y="2336332"/>
                <a:ext cx="0" cy="41035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4" name="Gerader Verbinder 23"/>
            <p:cNvCxnSpPr>
              <a:cxnSpLocks/>
              <a:stCxn id="48" idx="7"/>
              <a:endCxn id="34" idx="3"/>
            </p:cNvCxnSpPr>
            <p:nvPr/>
          </p:nvCxnSpPr>
          <p:spPr>
            <a:xfrm flipV="1">
              <a:off x="3727676" y="931101"/>
              <a:ext cx="1526654" cy="60658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r Verbinder 24"/>
            <p:cNvCxnSpPr>
              <a:cxnSpLocks/>
              <a:stCxn id="36" idx="1"/>
              <a:endCxn id="34" idx="5"/>
            </p:cNvCxnSpPr>
            <p:nvPr/>
          </p:nvCxnSpPr>
          <p:spPr>
            <a:xfrm flipH="1" flipV="1">
              <a:off x="5992550" y="931101"/>
              <a:ext cx="1526654" cy="60658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Pfeil nach unten 39"/>
          <p:cNvSpPr/>
          <p:nvPr/>
        </p:nvSpPr>
        <p:spPr>
          <a:xfrm rot="19955341">
            <a:off x="2266712" y="1310641"/>
            <a:ext cx="484632" cy="978408"/>
          </a:xfrm>
          <a:prstGeom prst="downArrow">
            <a:avLst/>
          </a:prstGeom>
          <a:solidFill>
            <a:srgbClr val="015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Fußzeilenplatzhalter 4">
            <a:extLst>
              <a:ext uri="{FF2B5EF4-FFF2-40B4-BE49-F238E27FC236}">
                <a16:creationId xmlns:a16="http://schemas.microsoft.com/office/drawing/2014/main" xmlns="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6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26</a:t>
            </a:r>
          </a:p>
        </p:txBody>
      </p:sp>
    </p:spTree>
    <p:extLst>
      <p:ext uri="{BB962C8B-B14F-4D97-AF65-F5344CB8AC3E}">
        <p14:creationId xmlns:p14="http://schemas.microsoft.com/office/powerpoint/2010/main" val="181290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Freihandform 41"/>
          <p:cNvSpPr/>
          <p:nvPr/>
        </p:nvSpPr>
        <p:spPr>
          <a:xfrm>
            <a:off x="127547" y="2207931"/>
            <a:ext cx="3861117" cy="2140513"/>
          </a:xfrm>
          <a:custGeom>
            <a:avLst/>
            <a:gdLst>
              <a:gd name="connsiteX0" fmla="*/ 98952 w 3825588"/>
              <a:gd name="connsiteY0" fmla="*/ 1968392 h 2247757"/>
              <a:gd name="connsiteX1" fmla="*/ 98952 w 3825588"/>
              <a:gd name="connsiteY1" fmla="*/ 291992 h 2247757"/>
              <a:gd name="connsiteX2" fmla="*/ 1064152 w 3825588"/>
              <a:gd name="connsiteY2" fmla="*/ 12592 h 2247757"/>
              <a:gd name="connsiteX3" fmla="*/ 3553352 w 3825588"/>
              <a:gd name="connsiteY3" fmla="*/ 139592 h 2247757"/>
              <a:gd name="connsiteX4" fmla="*/ 3439052 w 3825588"/>
              <a:gd name="connsiteY4" fmla="*/ 926992 h 2247757"/>
              <a:gd name="connsiteX5" fmla="*/ 695852 w 3825588"/>
              <a:gd name="connsiteY5" fmla="*/ 2146192 h 2247757"/>
              <a:gd name="connsiteX6" fmla="*/ 98952 w 3825588"/>
              <a:gd name="connsiteY6" fmla="*/ 1968392 h 2247757"/>
              <a:gd name="connsiteX0" fmla="*/ 134481 w 3861117"/>
              <a:gd name="connsiteY0" fmla="*/ 1968392 h 2140513"/>
              <a:gd name="connsiteX1" fmla="*/ 134481 w 3861117"/>
              <a:gd name="connsiteY1" fmla="*/ 291992 h 2140513"/>
              <a:gd name="connsiteX2" fmla="*/ 1099681 w 3861117"/>
              <a:gd name="connsiteY2" fmla="*/ 12592 h 2140513"/>
              <a:gd name="connsiteX3" fmla="*/ 3588881 w 3861117"/>
              <a:gd name="connsiteY3" fmla="*/ 139592 h 2140513"/>
              <a:gd name="connsiteX4" fmla="*/ 3474581 w 3861117"/>
              <a:gd name="connsiteY4" fmla="*/ 926992 h 2140513"/>
              <a:gd name="connsiteX5" fmla="*/ 1315581 w 3861117"/>
              <a:gd name="connsiteY5" fmla="*/ 1968392 h 2140513"/>
              <a:gd name="connsiteX6" fmla="*/ 134481 w 3861117"/>
              <a:gd name="connsiteY6" fmla="*/ 1968392 h 2140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861117" h="2140513">
                <a:moveTo>
                  <a:pt x="134481" y="1968392"/>
                </a:moveTo>
                <a:cubicBezTo>
                  <a:pt x="-62369" y="1688992"/>
                  <a:pt x="-26386" y="617959"/>
                  <a:pt x="134481" y="291992"/>
                </a:cubicBezTo>
                <a:cubicBezTo>
                  <a:pt x="295348" y="-33975"/>
                  <a:pt x="523948" y="37992"/>
                  <a:pt x="1099681" y="12592"/>
                </a:cubicBezTo>
                <a:cubicBezTo>
                  <a:pt x="1675414" y="-12808"/>
                  <a:pt x="3193064" y="-12808"/>
                  <a:pt x="3588881" y="139592"/>
                </a:cubicBezTo>
                <a:cubicBezTo>
                  <a:pt x="3984698" y="291992"/>
                  <a:pt x="3950831" y="592559"/>
                  <a:pt x="3474581" y="926992"/>
                </a:cubicBezTo>
                <a:cubicBezTo>
                  <a:pt x="2998331" y="1261425"/>
                  <a:pt x="1870148" y="1794825"/>
                  <a:pt x="1315581" y="1968392"/>
                </a:cubicBezTo>
                <a:cubicBezTo>
                  <a:pt x="761014" y="2141959"/>
                  <a:pt x="331331" y="2247792"/>
                  <a:pt x="134481" y="1968392"/>
                </a:cubicBezTo>
                <a:close/>
              </a:path>
            </a:pathLst>
          </a:custGeom>
          <a:solidFill>
            <a:srgbClr val="70AD47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Freihandform 42"/>
          <p:cNvSpPr/>
          <p:nvPr/>
        </p:nvSpPr>
        <p:spPr>
          <a:xfrm flipH="1">
            <a:off x="2302502" y="2193270"/>
            <a:ext cx="3861117" cy="2140513"/>
          </a:xfrm>
          <a:custGeom>
            <a:avLst/>
            <a:gdLst>
              <a:gd name="connsiteX0" fmla="*/ 98952 w 3825588"/>
              <a:gd name="connsiteY0" fmla="*/ 1968392 h 2247757"/>
              <a:gd name="connsiteX1" fmla="*/ 98952 w 3825588"/>
              <a:gd name="connsiteY1" fmla="*/ 291992 h 2247757"/>
              <a:gd name="connsiteX2" fmla="*/ 1064152 w 3825588"/>
              <a:gd name="connsiteY2" fmla="*/ 12592 h 2247757"/>
              <a:gd name="connsiteX3" fmla="*/ 3553352 w 3825588"/>
              <a:gd name="connsiteY3" fmla="*/ 139592 h 2247757"/>
              <a:gd name="connsiteX4" fmla="*/ 3439052 w 3825588"/>
              <a:gd name="connsiteY4" fmla="*/ 926992 h 2247757"/>
              <a:gd name="connsiteX5" fmla="*/ 695852 w 3825588"/>
              <a:gd name="connsiteY5" fmla="*/ 2146192 h 2247757"/>
              <a:gd name="connsiteX6" fmla="*/ 98952 w 3825588"/>
              <a:gd name="connsiteY6" fmla="*/ 1968392 h 2247757"/>
              <a:gd name="connsiteX0" fmla="*/ 134481 w 3861117"/>
              <a:gd name="connsiteY0" fmla="*/ 1968392 h 2140513"/>
              <a:gd name="connsiteX1" fmla="*/ 134481 w 3861117"/>
              <a:gd name="connsiteY1" fmla="*/ 291992 h 2140513"/>
              <a:gd name="connsiteX2" fmla="*/ 1099681 w 3861117"/>
              <a:gd name="connsiteY2" fmla="*/ 12592 h 2140513"/>
              <a:gd name="connsiteX3" fmla="*/ 3588881 w 3861117"/>
              <a:gd name="connsiteY3" fmla="*/ 139592 h 2140513"/>
              <a:gd name="connsiteX4" fmla="*/ 3474581 w 3861117"/>
              <a:gd name="connsiteY4" fmla="*/ 926992 h 2140513"/>
              <a:gd name="connsiteX5" fmla="*/ 1315581 w 3861117"/>
              <a:gd name="connsiteY5" fmla="*/ 1968392 h 2140513"/>
              <a:gd name="connsiteX6" fmla="*/ 134481 w 3861117"/>
              <a:gd name="connsiteY6" fmla="*/ 1968392 h 2140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861117" h="2140513">
                <a:moveTo>
                  <a:pt x="134481" y="1968392"/>
                </a:moveTo>
                <a:cubicBezTo>
                  <a:pt x="-62369" y="1688992"/>
                  <a:pt x="-26386" y="617959"/>
                  <a:pt x="134481" y="291992"/>
                </a:cubicBezTo>
                <a:cubicBezTo>
                  <a:pt x="295348" y="-33975"/>
                  <a:pt x="523948" y="37992"/>
                  <a:pt x="1099681" y="12592"/>
                </a:cubicBezTo>
                <a:cubicBezTo>
                  <a:pt x="1675414" y="-12808"/>
                  <a:pt x="3193064" y="-12808"/>
                  <a:pt x="3588881" y="139592"/>
                </a:cubicBezTo>
                <a:cubicBezTo>
                  <a:pt x="3984698" y="291992"/>
                  <a:pt x="3950831" y="592559"/>
                  <a:pt x="3474581" y="926992"/>
                </a:cubicBezTo>
                <a:cubicBezTo>
                  <a:pt x="2998331" y="1261425"/>
                  <a:pt x="1870148" y="1794825"/>
                  <a:pt x="1315581" y="1968392"/>
                </a:cubicBezTo>
                <a:cubicBezTo>
                  <a:pt x="761014" y="2141959"/>
                  <a:pt x="331331" y="2247792"/>
                  <a:pt x="134481" y="1968392"/>
                </a:cubicBezTo>
                <a:close/>
              </a:path>
            </a:pathLst>
          </a:custGeom>
          <a:solidFill>
            <a:srgbClr val="70AD47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56" name="Gruppieren 55"/>
          <p:cNvGrpSpPr/>
          <p:nvPr/>
        </p:nvGrpSpPr>
        <p:grpSpPr>
          <a:xfrm>
            <a:off x="350026" y="2338348"/>
            <a:ext cx="5573748" cy="2966055"/>
            <a:chOff x="2836566" y="301882"/>
            <a:chExt cx="5573748" cy="2966055"/>
          </a:xfrm>
        </p:grpSpPr>
        <p:grpSp>
          <p:nvGrpSpPr>
            <p:cNvPr id="57" name="Gruppieren 56"/>
            <p:cNvGrpSpPr/>
            <p:nvPr/>
          </p:nvGrpSpPr>
          <p:grpSpPr>
            <a:xfrm>
              <a:off x="2836566" y="301882"/>
              <a:ext cx="5573748" cy="2966055"/>
              <a:chOff x="2207916" y="1616332"/>
              <a:chExt cx="5573748" cy="296605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0" name="Ellipse 59"/>
                  <p:cNvSpPr>
                    <a:spLocks/>
                  </p:cNvSpPr>
                  <p:nvPr/>
                </p:nvSpPr>
                <p:spPr>
                  <a:xfrm>
                    <a:off x="2207916" y="1630993"/>
                    <a:ext cx="1044000" cy="720000"/>
                  </a:xfrm>
                  <a:prstGeom prst="ellipse">
                    <a:avLst/>
                  </a:prstGeom>
                  <a:solidFill>
                    <a:schemeClr val="accent6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360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oMath>
                      </m:oMathPara>
                    </a14:m>
                    <a:endParaRPr lang="de-DE" sz="3600" dirty="0" smtClean="0"/>
                  </a:p>
                </p:txBody>
              </p:sp>
            </mc:Choice>
            <mc:Fallback xmlns="">
              <p:sp>
                <p:nvSpPr>
                  <p:cNvPr id="60" name="Ellipse 59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07916" y="1630993"/>
                    <a:ext cx="1044000" cy="720000"/>
                  </a:xfrm>
                  <a:prstGeom prst="ellipse">
                    <a:avLst/>
                  </a:prstGeom>
                  <a:blipFill rotWithShape="0">
                    <a:blip r:embed="rId3"/>
                    <a:stretch>
                      <a:fillRect/>
                    </a:stretch>
                  </a:blipFill>
                  <a:ln w="12700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61" name="Gerader Verbinder 60"/>
              <p:cNvCxnSpPr>
                <a:cxnSpLocks/>
                <a:stCxn id="60" idx="6"/>
                <a:endCxn id="62" idx="2"/>
              </p:cNvCxnSpPr>
              <p:nvPr/>
            </p:nvCxnSpPr>
            <p:spPr>
              <a:xfrm>
                <a:off x="3251916" y="1990993"/>
                <a:ext cx="1220874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2" name="Ellipse 61"/>
                  <p:cNvSpPr>
                    <a:spLocks/>
                  </p:cNvSpPr>
                  <p:nvPr/>
                </p:nvSpPr>
                <p:spPr>
                  <a:xfrm>
                    <a:off x="4472790" y="1630993"/>
                    <a:ext cx="1044000" cy="720000"/>
                  </a:xfrm>
                  <a:prstGeom prst="ellipse">
                    <a:avLst/>
                  </a:prstGeom>
                  <a:solidFill>
                    <a:schemeClr val="accent5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36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oMath>
                      </m:oMathPara>
                    </a14:m>
                    <a:endParaRPr lang="de-DE" sz="3600" dirty="0" smtClean="0"/>
                  </a:p>
                </p:txBody>
              </p:sp>
            </mc:Choice>
            <mc:Fallback xmlns="">
              <p:sp>
                <p:nvSpPr>
                  <p:cNvPr id="62" name="Ellipse 6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72790" y="1630993"/>
                    <a:ext cx="1044000" cy="720000"/>
                  </a:xfrm>
                  <a:prstGeom prst="ellipse">
                    <a:avLst/>
                  </a:prstGeom>
                  <a:blipFill rotWithShape="0">
                    <a:blip r:embed="rId4"/>
                    <a:stretch>
                      <a:fillRect/>
                    </a:stretch>
                  </a:blipFill>
                  <a:ln w="12700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3" name="Ellipse 62"/>
                  <p:cNvSpPr>
                    <a:spLocks/>
                  </p:cNvSpPr>
                  <p:nvPr/>
                </p:nvSpPr>
                <p:spPr>
                  <a:xfrm>
                    <a:off x="6737664" y="1616332"/>
                    <a:ext cx="1044000" cy="720000"/>
                  </a:xfrm>
                  <a:prstGeom prst="ellipse">
                    <a:avLst/>
                  </a:prstGeom>
                  <a:solidFill>
                    <a:schemeClr val="accent6"/>
                  </a:solidFill>
                  <a:ln w="3810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3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oMath>
                      </m:oMathPara>
                    </a14:m>
                    <a:endParaRPr lang="de-DE" sz="3600" dirty="0" smtClean="0"/>
                  </a:p>
                </p:txBody>
              </p:sp>
            </mc:Choice>
            <mc:Fallback xmlns="">
              <p:sp>
                <p:nvSpPr>
                  <p:cNvPr id="63" name="Ellipse 62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37664" y="1616332"/>
                    <a:ext cx="1044000" cy="720000"/>
                  </a:xfrm>
                  <a:prstGeom prst="ellipse">
                    <a:avLst/>
                  </a:prstGeom>
                  <a:blipFill rotWithShape="0">
                    <a:blip r:embed="rId5"/>
                    <a:stretch>
                      <a:fillRect/>
                    </a:stretch>
                  </a:blipFill>
                  <a:ln w="38100">
                    <a:solidFill>
                      <a:srgbClr val="FF0000"/>
                    </a:solidFill>
                  </a:ln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4" name="Ellipse 63"/>
                  <p:cNvSpPr>
                    <a:spLocks/>
                  </p:cNvSpPr>
                  <p:nvPr/>
                </p:nvSpPr>
                <p:spPr>
                  <a:xfrm>
                    <a:off x="6737664" y="2746690"/>
                    <a:ext cx="1044000" cy="720000"/>
                  </a:xfrm>
                  <a:prstGeom prst="ellipse">
                    <a:avLst/>
                  </a:prstGeom>
                  <a:solidFill>
                    <a:schemeClr val="accent2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36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oMath>
                      </m:oMathPara>
                    </a14:m>
                    <a:endParaRPr lang="de-DE" sz="3600" dirty="0" smtClean="0"/>
                  </a:p>
                </p:txBody>
              </p:sp>
            </mc:Choice>
            <mc:Fallback xmlns="">
              <p:sp>
                <p:nvSpPr>
                  <p:cNvPr id="64" name="Ellipse 63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37664" y="2746690"/>
                    <a:ext cx="1044000" cy="720000"/>
                  </a:xfrm>
                  <a:prstGeom prst="ellipse">
                    <a:avLst/>
                  </a:prstGeom>
                  <a:blipFill rotWithShape="0">
                    <a:blip r:embed="rId6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5" name="Ellipse 64"/>
                  <p:cNvSpPr>
                    <a:spLocks/>
                  </p:cNvSpPr>
                  <p:nvPr/>
                </p:nvSpPr>
                <p:spPr>
                  <a:xfrm>
                    <a:off x="2207916" y="2746690"/>
                    <a:ext cx="1044000" cy="720000"/>
                  </a:xfrm>
                  <a:prstGeom prst="ellipse">
                    <a:avLst/>
                  </a:prstGeom>
                  <a:solidFill>
                    <a:schemeClr val="accent2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360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oMath>
                      </m:oMathPara>
                    </a14:m>
                    <a:endParaRPr lang="de-DE" sz="3600" dirty="0" smtClean="0"/>
                  </a:p>
                </p:txBody>
              </p:sp>
            </mc:Choice>
            <mc:Fallback xmlns="">
              <p:sp>
                <p:nvSpPr>
                  <p:cNvPr id="65" name="Ellipse 64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07916" y="2746690"/>
                    <a:ext cx="1044000" cy="720000"/>
                  </a:xfrm>
                  <a:prstGeom prst="ellipse">
                    <a:avLst/>
                  </a:prstGeom>
                  <a:blipFill rotWithShape="0">
                    <a:blip r:embed="rId7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6" name="Ellipse 65"/>
                  <p:cNvSpPr>
                    <a:spLocks/>
                  </p:cNvSpPr>
                  <p:nvPr/>
                </p:nvSpPr>
                <p:spPr>
                  <a:xfrm>
                    <a:off x="2207916" y="3862387"/>
                    <a:ext cx="1044000" cy="720000"/>
                  </a:xfrm>
                  <a:prstGeom prst="ellipse">
                    <a:avLst/>
                  </a:prstGeom>
                  <a:solidFill>
                    <a:srgbClr val="FF000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360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oMath>
                      </m:oMathPara>
                    </a14:m>
                    <a:endParaRPr lang="de-DE" sz="3600" dirty="0" smtClean="0"/>
                  </a:p>
                </p:txBody>
              </p:sp>
            </mc:Choice>
            <mc:Fallback xmlns="">
              <p:sp>
                <p:nvSpPr>
                  <p:cNvPr id="66" name="Ellipse 65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07916" y="3862387"/>
                    <a:ext cx="1044000" cy="720000"/>
                  </a:xfrm>
                  <a:prstGeom prst="ellipse">
                    <a:avLst/>
                  </a:prstGeom>
                  <a:blipFill rotWithShape="0">
                    <a:blip r:embed="rId8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7" name="Ellipse 66"/>
                  <p:cNvSpPr>
                    <a:spLocks/>
                  </p:cNvSpPr>
                  <p:nvPr/>
                </p:nvSpPr>
                <p:spPr>
                  <a:xfrm>
                    <a:off x="4472790" y="3862387"/>
                    <a:ext cx="1044000" cy="720000"/>
                  </a:xfrm>
                  <a:prstGeom prst="ellipse">
                    <a:avLst/>
                  </a:prstGeom>
                  <a:solidFill>
                    <a:srgbClr val="FFFF0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de-DE" sz="36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</m:oMath>
                      </m:oMathPara>
                    </a14:m>
                    <a:endParaRPr lang="de-DE" sz="3600" dirty="0" smtClean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7" name="Ellipse 66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72790" y="3862387"/>
                    <a:ext cx="1044000" cy="720000"/>
                  </a:xfrm>
                  <a:prstGeom prst="ellipse">
                    <a:avLst/>
                  </a:prstGeom>
                  <a:blipFill rotWithShape="0">
                    <a:blip r:embed="rId9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68" name="Gerader Verbinder 67"/>
              <p:cNvCxnSpPr>
                <a:cxnSpLocks/>
                <a:stCxn id="60" idx="4"/>
                <a:endCxn id="65" idx="0"/>
              </p:cNvCxnSpPr>
              <p:nvPr/>
            </p:nvCxnSpPr>
            <p:spPr>
              <a:xfrm>
                <a:off x="2729916" y="2350993"/>
                <a:ext cx="0" cy="39569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Gerader Verbinder 68"/>
              <p:cNvCxnSpPr>
                <a:cxnSpLocks/>
                <a:stCxn id="65" idx="4"/>
                <a:endCxn id="66" idx="0"/>
              </p:cNvCxnSpPr>
              <p:nvPr/>
            </p:nvCxnSpPr>
            <p:spPr>
              <a:xfrm>
                <a:off x="2729916" y="3466690"/>
                <a:ext cx="0" cy="39569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Gerader Verbinder 69"/>
              <p:cNvCxnSpPr>
                <a:cxnSpLocks/>
                <a:stCxn id="66" idx="6"/>
                <a:endCxn id="67" idx="2"/>
              </p:cNvCxnSpPr>
              <p:nvPr/>
            </p:nvCxnSpPr>
            <p:spPr>
              <a:xfrm>
                <a:off x="3251916" y="4222387"/>
                <a:ext cx="1220874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Gerader Verbinder 70"/>
              <p:cNvCxnSpPr>
                <a:cxnSpLocks/>
                <a:stCxn id="63" idx="2"/>
                <a:endCxn id="62" idx="6"/>
              </p:cNvCxnSpPr>
              <p:nvPr/>
            </p:nvCxnSpPr>
            <p:spPr>
              <a:xfrm flipH="1">
                <a:off x="5516790" y="1976332"/>
                <a:ext cx="1220874" cy="14661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Gerader Verbinder 71"/>
              <p:cNvCxnSpPr>
                <a:cxnSpLocks/>
                <a:stCxn id="64" idx="0"/>
                <a:endCxn id="63" idx="4"/>
              </p:cNvCxnSpPr>
              <p:nvPr/>
            </p:nvCxnSpPr>
            <p:spPr>
              <a:xfrm flipV="1">
                <a:off x="7259664" y="2336332"/>
                <a:ext cx="0" cy="41035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8" name="Gerader Verbinder 57"/>
            <p:cNvCxnSpPr>
              <a:cxnSpLocks/>
              <a:stCxn id="65" idx="7"/>
              <a:endCxn id="62" idx="3"/>
            </p:cNvCxnSpPr>
            <p:nvPr/>
          </p:nvCxnSpPr>
          <p:spPr>
            <a:xfrm flipV="1">
              <a:off x="3727676" y="931101"/>
              <a:ext cx="1526654" cy="60658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Gerader Verbinder 58"/>
            <p:cNvCxnSpPr>
              <a:cxnSpLocks/>
              <a:stCxn id="64" idx="1"/>
              <a:endCxn id="62" idx="5"/>
            </p:cNvCxnSpPr>
            <p:nvPr/>
          </p:nvCxnSpPr>
          <p:spPr>
            <a:xfrm flipH="1" flipV="1">
              <a:off x="5992550" y="931101"/>
              <a:ext cx="1526654" cy="60658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2B3039ED-CBD4-4DB0-AD4F-1CBB73A0DB3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de-DE" dirty="0"/>
              <a:t>1.1 </a:t>
            </a:r>
            <a:r>
              <a:rPr lang="de-DE" dirty="0" err="1"/>
              <a:t>Weisfeiler</a:t>
            </a:r>
            <a:r>
              <a:rPr lang="de-DE" dirty="0"/>
              <a:t>-Lehman </a:t>
            </a:r>
            <a:r>
              <a:rPr lang="de-DE" dirty="0" err="1"/>
              <a:t>node</a:t>
            </a:r>
            <a:r>
              <a:rPr lang="de-DE" dirty="0"/>
              <a:t> </a:t>
            </a:r>
            <a:r>
              <a:rPr lang="de-DE" dirty="0" err="1"/>
              <a:t>embedding</a:t>
            </a:r>
            <a:r>
              <a:rPr lang="de-DE" dirty="0"/>
              <a:t> </a:t>
            </a:r>
            <a:r>
              <a:rPr lang="de-DE" dirty="0" err="1" smtClean="0"/>
              <a:t>scheme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err="1"/>
              <a:t>Idea</a:t>
            </a:r>
            <a:r>
              <a:rPr lang="de-DE" dirty="0"/>
              <a:t> / </a:t>
            </a:r>
            <a:r>
              <a:rPr lang="de-DE" dirty="0" err="1"/>
              <a:t>Example</a:t>
            </a:r>
            <a:endParaRPr lang="de-DE" dirty="0"/>
          </a:p>
        </p:txBody>
      </p:sp>
      <p:grpSp>
        <p:nvGrpSpPr>
          <p:cNvPr id="22" name="Gruppieren 21"/>
          <p:cNvGrpSpPr/>
          <p:nvPr/>
        </p:nvGrpSpPr>
        <p:grpSpPr>
          <a:xfrm>
            <a:off x="6292884" y="2345679"/>
            <a:ext cx="5573748" cy="2966055"/>
            <a:chOff x="2836566" y="301882"/>
            <a:chExt cx="5573748" cy="2966055"/>
          </a:xfrm>
        </p:grpSpPr>
        <p:grpSp>
          <p:nvGrpSpPr>
            <p:cNvPr id="23" name="Gruppieren 22"/>
            <p:cNvGrpSpPr/>
            <p:nvPr/>
          </p:nvGrpSpPr>
          <p:grpSpPr>
            <a:xfrm>
              <a:off x="2836566" y="301882"/>
              <a:ext cx="5573748" cy="2966055"/>
              <a:chOff x="2207916" y="1616332"/>
              <a:chExt cx="5573748" cy="2966055"/>
            </a:xfrm>
          </p:grpSpPr>
          <p:sp>
            <p:nvSpPr>
              <p:cNvPr id="26" name="Ellipse 25"/>
              <p:cNvSpPr>
                <a:spLocks/>
              </p:cNvSpPr>
              <p:nvPr/>
            </p:nvSpPr>
            <p:spPr>
              <a:xfrm>
                <a:off x="2207916" y="1630993"/>
                <a:ext cx="1044000" cy="72000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sz="3600" b="1" dirty="0" smtClean="0">
                    <a:solidFill>
                      <a:schemeClr val="tx1"/>
                    </a:solidFill>
                  </a:rPr>
                  <a:t>x</a:t>
                </a:r>
              </a:p>
            </p:txBody>
          </p:sp>
          <p:cxnSp>
            <p:nvCxnSpPr>
              <p:cNvPr id="27" name="Gerader Verbinder 26"/>
              <p:cNvCxnSpPr>
                <a:cxnSpLocks/>
                <a:stCxn id="26" idx="6"/>
                <a:endCxn id="34" idx="2"/>
              </p:cNvCxnSpPr>
              <p:nvPr/>
            </p:nvCxnSpPr>
            <p:spPr>
              <a:xfrm>
                <a:off x="3251916" y="1990993"/>
                <a:ext cx="1220874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" name="Ellipse 33"/>
              <p:cNvSpPr>
                <a:spLocks/>
              </p:cNvSpPr>
              <p:nvPr/>
            </p:nvSpPr>
            <p:spPr>
              <a:xfrm>
                <a:off x="4472790" y="1630993"/>
                <a:ext cx="1044000" cy="72000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sz="3600" b="1" dirty="0">
                    <a:solidFill>
                      <a:schemeClr val="tx1"/>
                    </a:solidFill>
                  </a:rPr>
                  <a:t>q</a:t>
                </a:r>
                <a:endParaRPr lang="de-DE" sz="3600" b="1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35" name="Ellipse 34"/>
              <p:cNvSpPr>
                <a:spLocks/>
              </p:cNvSpPr>
              <p:nvPr/>
            </p:nvSpPr>
            <p:spPr>
              <a:xfrm>
                <a:off x="6737664" y="1616332"/>
                <a:ext cx="1044000" cy="72000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sz="3600" b="1" dirty="0" smtClean="0">
                    <a:solidFill>
                      <a:schemeClr val="tx1"/>
                    </a:solidFill>
                  </a:rPr>
                  <a:t>x</a:t>
                </a:r>
              </a:p>
            </p:txBody>
          </p:sp>
          <p:sp>
            <p:nvSpPr>
              <p:cNvPr id="36" name="Ellipse 35"/>
              <p:cNvSpPr>
                <a:spLocks/>
              </p:cNvSpPr>
              <p:nvPr/>
            </p:nvSpPr>
            <p:spPr>
              <a:xfrm>
                <a:off x="6737664" y="2746690"/>
                <a:ext cx="1044000" cy="72000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sz="3600" b="1" dirty="0" smtClean="0">
                    <a:solidFill>
                      <a:schemeClr val="tx1"/>
                    </a:solidFill>
                  </a:rPr>
                  <a:t>?</a:t>
                </a:r>
              </a:p>
            </p:txBody>
          </p:sp>
          <p:sp>
            <p:nvSpPr>
              <p:cNvPr id="48" name="Ellipse 47"/>
              <p:cNvSpPr>
                <a:spLocks/>
              </p:cNvSpPr>
              <p:nvPr/>
            </p:nvSpPr>
            <p:spPr>
              <a:xfrm>
                <a:off x="2207916" y="2746690"/>
                <a:ext cx="1044000" cy="72000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sz="3600" b="1" dirty="0" smtClean="0">
                    <a:solidFill>
                      <a:schemeClr val="tx1"/>
                    </a:solidFill>
                  </a:rPr>
                  <a:t>?</a:t>
                </a:r>
              </a:p>
            </p:txBody>
          </p:sp>
          <p:sp>
            <p:nvSpPr>
              <p:cNvPr id="49" name="Ellipse 48"/>
              <p:cNvSpPr>
                <a:spLocks/>
              </p:cNvSpPr>
              <p:nvPr/>
            </p:nvSpPr>
            <p:spPr>
              <a:xfrm>
                <a:off x="2207916" y="3862387"/>
                <a:ext cx="1044000" cy="72000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sz="3600" b="1" dirty="0" smtClean="0">
                    <a:solidFill>
                      <a:schemeClr val="tx1"/>
                    </a:solidFill>
                  </a:rPr>
                  <a:t>?</a:t>
                </a:r>
              </a:p>
            </p:txBody>
          </p:sp>
          <p:sp>
            <p:nvSpPr>
              <p:cNvPr id="50" name="Ellipse 49"/>
              <p:cNvSpPr>
                <a:spLocks/>
              </p:cNvSpPr>
              <p:nvPr/>
            </p:nvSpPr>
            <p:spPr>
              <a:xfrm>
                <a:off x="4472790" y="3862387"/>
                <a:ext cx="1044000" cy="72000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sz="3600" b="1" dirty="0" smtClean="0">
                    <a:solidFill>
                      <a:schemeClr val="tx1"/>
                    </a:solidFill>
                  </a:rPr>
                  <a:t>?</a:t>
                </a:r>
              </a:p>
            </p:txBody>
          </p:sp>
          <p:cxnSp>
            <p:nvCxnSpPr>
              <p:cNvPr id="51" name="Gerader Verbinder 50"/>
              <p:cNvCxnSpPr>
                <a:cxnSpLocks/>
                <a:stCxn id="26" idx="4"/>
                <a:endCxn id="48" idx="0"/>
              </p:cNvCxnSpPr>
              <p:nvPr/>
            </p:nvCxnSpPr>
            <p:spPr>
              <a:xfrm>
                <a:off x="2729916" y="2350993"/>
                <a:ext cx="0" cy="39569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Gerader Verbinder 51"/>
              <p:cNvCxnSpPr>
                <a:cxnSpLocks/>
                <a:stCxn id="48" idx="4"/>
                <a:endCxn id="49" idx="0"/>
              </p:cNvCxnSpPr>
              <p:nvPr/>
            </p:nvCxnSpPr>
            <p:spPr>
              <a:xfrm>
                <a:off x="2729916" y="3466690"/>
                <a:ext cx="0" cy="39569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Gerader Verbinder 52"/>
              <p:cNvCxnSpPr>
                <a:cxnSpLocks/>
                <a:stCxn id="49" idx="6"/>
                <a:endCxn id="50" idx="2"/>
              </p:cNvCxnSpPr>
              <p:nvPr/>
            </p:nvCxnSpPr>
            <p:spPr>
              <a:xfrm>
                <a:off x="3251916" y="4222387"/>
                <a:ext cx="1220874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Gerader Verbinder 53"/>
              <p:cNvCxnSpPr>
                <a:cxnSpLocks/>
                <a:stCxn id="35" idx="2"/>
                <a:endCxn id="34" idx="6"/>
              </p:cNvCxnSpPr>
              <p:nvPr/>
            </p:nvCxnSpPr>
            <p:spPr>
              <a:xfrm flipH="1">
                <a:off x="5516790" y="1976332"/>
                <a:ext cx="1220874" cy="14661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Gerader Verbinder 54"/>
              <p:cNvCxnSpPr>
                <a:cxnSpLocks/>
                <a:stCxn id="36" idx="0"/>
                <a:endCxn id="35" idx="4"/>
              </p:cNvCxnSpPr>
              <p:nvPr/>
            </p:nvCxnSpPr>
            <p:spPr>
              <a:xfrm flipV="1">
                <a:off x="7259664" y="2336332"/>
                <a:ext cx="0" cy="41035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4" name="Gerader Verbinder 23"/>
            <p:cNvCxnSpPr>
              <a:cxnSpLocks/>
              <a:stCxn id="48" idx="7"/>
              <a:endCxn id="34" idx="3"/>
            </p:cNvCxnSpPr>
            <p:nvPr/>
          </p:nvCxnSpPr>
          <p:spPr>
            <a:xfrm flipV="1">
              <a:off x="3727676" y="931101"/>
              <a:ext cx="1526654" cy="60658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r Verbinder 24"/>
            <p:cNvCxnSpPr>
              <a:cxnSpLocks/>
              <a:stCxn id="36" idx="1"/>
              <a:endCxn id="34" idx="5"/>
            </p:cNvCxnSpPr>
            <p:nvPr/>
          </p:nvCxnSpPr>
          <p:spPr>
            <a:xfrm flipH="1" flipV="1">
              <a:off x="5992550" y="931101"/>
              <a:ext cx="1526654" cy="60658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Pfeil nach unten 39"/>
          <p:cNvSpPr/>
          <p:nvPr/>
        </p:nvSpPr>
        <p:spPr>
          <a:xfrm rot="19955341">
            <a:off x="4540012" y="1310641"/>
            <a:ext cx="484632" cy="978408"/>
          </a:xfrm>
          <a:prstGeom prst="downArrow">
            <a:avLst/>
          </a:prstGeom>
          <a:solidFill>
            <a:srgbClr val="015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Fußzeilenplatzhalter 4">
            <a:extLst>
              <a:ext uri="{FF2B5EF4-FFF2-40B4-BE49-F238E27FC236}">
                <a16:creationId xmlns:a16="http://schemas.microsoft.com/office/drawing/2014/main" xmlns="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6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26</a:t>
            </a:r>
          </a:p>
        </p:txBody>
      </p:sp>
    </p:spTree>
    <p:extLst>
      <p:ext uri="{BB962C8B-B14F-4D97-AF65-F5344CB8AC3E}">
        <p14:creationId xmlns:p14="http://schemas.microsoft.com/office/powerpoint/2010/main" val="1981376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D939CE78-E6B6-44BA-9946-07DBB2D9C71A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0" y="257692"/>
            <a:ext cx="10512305" cy="928958"/>
          </a:xfrm>
        </p:spPr>
        <p:txBody>
          <a:bodyPr/>
          <a:lstStyle/>
          <a:p>
            <a:r>
              <a:rPr lang="de-DE" dirty="0" smtClean="0"/>
              <a:t>1.1 </a:t>
            </a:r>
            <a:r>
              <a:rPr lang="de-DE" dirty="0" err="1" smtClean="0"/>
              <a:t>Weisfeiler</a:t>
            </a:r>
            <a:r>
              <a:rPr lang="de-DE" dirty="0" smtClean="0"/>
              <a:t>-Lehman </a:t>
            </a:r>
            <a:r>
              <a:rPr lang="de-DE" dirty="0" err="1"/>
              <a:t>node</a:t>
            </a:r>
            <a:r>
              <a:rPr lang="de-DE" dirty="0"/>
              <a:t> </a:t>
            </a:r>
            <a:r>
              <a:rPr lang="de-DE" dirty="0" err="1"/>
              <a:t>embedding</a:t>
            </a:r>
            <a:r>
              <a:rPr lang="de-DE" dirty="0"/>
              <a:t> </a:t>
            </a:r>
            <a:r>
              <a:rPr lang="de-DE" dirty="0" err="1" smtClean="0"/>
              <a:t>scheme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Definition</a:t>
            </a:r>
            <a:endParaRPr lang="de-DE" dirty="0"/>
          </a:p>
        </p:txBody>
      </p:sp>
      <p:graphicFrame>
        <p:nvGraphicFramePr>
          <p:cNvPr id="7" name="Tabel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416608"/>
              </p:ext>
            </p:extLst>
          </p:nvPr>
        </p:nvGraphicFramePr>
        <p:xfrm>
          <a:off x="21020" y="3058160"/>
          <a:ext cx="12170980" cy="1833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85490"/>
                <a:gridCol w="608549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solidFill>
                            <a:schemeClr val="bg1"/>
                          </a:solidFill>
                        </a:rPr>
                        <a:t>DISCRETE node labels</a:t>
                      </a:r>
                      <a:endParaRPr lang="en-GB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15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solidFill>
                            <a:schemeClr val="bg1"/>
                          </a:solidFill>
                        </a:rPr>
                        <a:t>CONTINUOUS node labels</a:t>
                      </a:r>
                      <a:endParaRPr lang="en-GB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150A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 smtClean="0"/>
                    </a:p>
                    <a:p>
                      <a:endParaRPr lang="en-GB" dirty="0" smtClean="0"/>
                    </a:p>
                    <a:p>
                      <a:endParaRPr lang="en-GB" dirty="0" smtClean="0"/>
                    </a:p>
                    <a:p>
                      <a:endParaRPr lang="en-GB" dirty="0" smtClean="0"/>
                    </a:p>
                    <a:p>
                      <a:endParaRPr lang="en-GB" dirty="0"/>
                    </a:p>
                  </a:txBody>
                  <a:tcPr>
                    <a:solidFill>
                      <a:srgbClr val="CFD5EA"/>
                    </a:solidFill>
                  </a:tcPr>
                </a:tc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hteck 9"/>
              <p:cNvSpPr/>
              <p:nvPr/>
            </p:nvSpPr>
            <p:spPr>
              <a:xfrm>
                <a:off x="1459323" y="3810225"/>
                <a:ext cx="3311612" cy="3742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h𝑎𝑠h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h</m:t>
                          </m:r>
                        </m:sup>
                      </m:sSup>
                      <m:d>
                        <m:d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p>
                      </m:s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0" name="Rechteck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9323" y="3810225"/>
                <a:ext cx="3311612" cy="374270"/>
              </a:xfrm>
              <a:prstGeom prst="rect">
                <a:avLst/>
              </a:prstGeom>
              <a:blipFill rotWithShape="0">
                <a:blip r:embed="rId3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echteck 24"/>
          <p:cNvSpPr/>
          <p:nvPr/>
        </p:nvSpPr>
        <p:spPr>
          <a:xfrm>
            <a:off x="1604535" y="3270095"/>
            <a:ext cx="437975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hteck 25"/>
          <p:cNvSpPr/>
          <p:nvPr/>
        </p:nvSpPr>
        <p:spPr>
          <a:xfrm>
            <a:off x="6416392" y="3270095"/>
            <a:ext cx="751663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0" name="Tabelle 3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74358091"/>
                  </p:ext>
                </p:extLst>
              </p:nvPr>
            </p:nvGraphicFramePr>
            <p:xfrm>
              <a:off x="21020" y="1248821"/>
              <a:ext cx="4437060" cy="1112111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050149"/>
                    <a:gridCol w="3386911"/>
                  </a:tblGrid>
                  <a:tr h="370840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 xmlns:m="http://schemas.openxmlformats.org/officeDocument/2006/math">
                              <m:r>
                                <a:rPr lang="de-DE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oMath>
                          </a14:m>
                          <a:r>
                            <a:rPr lang="en-GB" dirty="0" smtClean="0"/>
                            <a:t>:</a:t>
                          </a:r>
                          <a:endParaRPr lang="en-GB" dirty="0"/>
                        </a:p>
                      </a:txBody>
                      <a:tcPr marL="0" marR="14400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 smtClean="0"/>
                            <a:t>dimensionality of the node labels</a:t>
                          </a:r>
                        </a:p>
                      </a:txBody>
                      <a:tcPr marL="0" marR="144000" marT="0" marB="0">
                        <a:noFill/>
                      </a:tcPr>
                    </a:tc>
                  </a:tr>
                  <a:tr h="370431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</m:oMath>
                          </a14:m>
                          <a:r>
                            <a:rPr lang="en-GB" dirty="0" smtClean="0"/>
                            <a:t>: </a:t>
                          </a:r>
                          <a:endParaRPr lang="en-GB" dirty="0"/>
                        </a:p>
                      </a:txBody>
                      <a:tcPr marL="0" marR="14400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 smtClean="0"/>
                            <a:t>cardinality of the node set</a:t>
                          </a:r>
                        </a:p>
                      </a:txBody>
                      <a:tcPr marL="0" marR="144000" marT="0" marB="0">
                        <a:noFill/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 xmlns:m="http://schemas.openxmlformats.org/officeDocument/2006/math">
                              <m:r>
                                <a:rPr lang="de-DE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de-DE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DE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de-DE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GB" dirty="0" smtClean="0"/>
                            <a:t>:</a:t>
                          </a:r>
                          <a:endParaRPr lang="en-GB" dirty="0"/>
                        </a:p>
                      </a:txBody>
                      <a:tcPr marL="0" marR="14400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 smtClean="0"/>
                            <a:t>neighbourhood </a:t>
                          </a:r>
                          <a:r>
                            <a:rPr lang="en-GB" dirty="0"/>
                            <a:t>of </a:t>
                          </a:r>
                          <a14:m>
                            <m:oMath xmlns:m="http://schemas.openxmlformats.org/officeDocument/2006/math"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oMath>
                          </a14:m>
                          <a:endParaRPr lang="en-GB" dirty="0"/>
                        </a:p>
                      </a:txBody>
                      <a:tcPr marL="0" marR="144000" marT="0" marB="0">
                        <a:noFill/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40" name="Tabelle 3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74358091"/>
                  </p:ext>
                </p:extLst>
              </p:nvPr>
            </p:nvGraphicFramePr>
            <p:xfrm>
              <a:off x="21020" y="1248821"/>
              <a:ext cx="4437060" cy="1112111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050149"/>
                    <a:gridCol w="3386911"/>
                  </a:tblGrid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0" marR="144000" marT="0" marB="0">
                        <a:blipFill rotWithShape="0">
                          <a:blip r:embed="rId4"/>
                          <a:stretch>
                            <a:fillRect t="-19672" r="-321387" b="-2131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 smtClean="0"/>
                            <a:t>dimensionality of the node labels</a:t>
                          </a:r>
                        </a:p>
                      </a:txBody>
                      <a:tcPr marL="0" marR="144000" marT="0" marB="0">
                        <a:noFill/>
                      </a:tcPr>
                    </a:tc>
                  </a:tr>
                  <a:tr h="370431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0" marR="144000" marT="0" marB="0">
                        <a:blipFill rotWithShape="0">
                          <a:blip r:embed="rId4"/>
                          <a:stretch>
                            <a:fillRect t="-117742" r="-321387" b="-1096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 smtClean="0"/>
                            <a:t>cardinality of the </a:t>
                          </a:r>
                          <a:r>
                            <a:rPr lang="en-GB" dirty="0" smtClean="0"/>
                            <a:t>node set</a:t>
                          </a:r>
                          <a:endParaRPr lang="en-GB" dirty="0" smtClean="0"/>
                        </a:p>
                      </a:txBody>
                      <a:tcPr marL="0" marR="144000" marT="0" marB="0">
                        <a:noFill/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0" marR="144000" marT="0" marB="0">
                        <a:blipFill rotWithShape="0">
                          <a:blip r:embed="rId4"/>
                          <a:stretch>
                            <a:fillRect t="-221311" r="-321387" b="-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0" marR="144000" marT="0" marB="0">
                        <a:blipFill rotWithShape="0">
                          <a:blip r:embed="rId4"/>
                          <a:stretch>
                            <a:fillRect l="-31115" t="-221311" b="-11475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9" name="Fußzeilenplatzhalter 4">
            <a:extLst>
              <a:ext uri="{FF2B5EF4-FFF2-40B4-BE49-F238E27FC236}">
                <a16:creationId xmlns:a16="http://schemas.microsoft.com/office/drawing/2014/main" xmlns="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7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26</a:t>
            </a:r>
          </a:p>
        </p:txBody>
      </p:sp>
    </p:spTree>
    <p:extLst>
      <p:ext uri="{BB962C8B-B14F-4D97-AF65-F5344CB8AC3E}">
        <p14:creationId xmlns:p14="http://schemas.microsoft.com/office/powerpoint/2010/main" val="3659581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D939CE78-E6B6-44BA-9946-07DBB2D9C71A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0" y="257692"/>
            <a:ext cx="10512305" cy="928958"/>
          </a:xfrm>
        </p:spPr>
        <p:txBody>
          <a:bodyPr/>
          <a:lstStyle/>
          <a:p>
            <a:r>
              <a:rPr lang="de-DE" dirty="0" smtClean="0"/>
              <a:t>1.1 </a:t>
            </a:r>
            <a:r>
              <a:rPr lang="de-DE" dirty="0" err="1" smtClean="0"/>
              <a:t>Weisfeiler</a:t>
            </a:r>
            <a:r>
              <a:rPr lang="de-DE" dirty="0" smtClean="0"/>
              <a:t>-Lehman </a:t>
            </a:r>
            <a:r>
              <a:rPr lang="de-DE" dirty="0" err="1"/>
              <a:t>node</a:t>
            </a:r>
            <a:r>
              <a:rPr lang="de-DE" dirty="0"/>
              <a:t> </a:t>
            </a:r>
            <a:r>
              <a:rPr lang="de-DE" dirty="0" err="1"/>
              <a:t>embedding</a:t>
            </a:r>
            <a:r>
              <a:rPr lang="de-DE" dirty="0"/>
              <a:t> </a:t>
            </a:r>
            <a:r>
              <a:rPr lang="de-DE" dirty="0" err="1" smtClean="0"/>
              <a:t>scheme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/>
              <a:t>Definition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hteck 4"/>
              <p:cNvSpPr/>
              <p:nvPr/>
            </p:nvSpPr>
            <p:spPr>
              <a:xfrm>
                <a:off x="0" y="2495115"/>
                <a:ext cx="3486660" cy="4157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p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h</m:t>
                          </m:r>
                        </m:sup>
                      </m:sSup>
                      <m:r>
                        <a:rPr lang="de-DE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de-DE" i="1" smtClean="0">
                          <a:latin typeface="Cambria Math" panose="02040503050406030204" pitchFamily="18" charset="0"/>
                        </a:rPr>
                        <m:t>)=</m:t>
                      </m:r>
                      <m:d>
                        <m:dPr>
                          <m:begChr m:val="{"/>
                          <m:endChr m:val="}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p>
                          </m:sSup>
                          <m:d>
                            <m:d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, …,</m:t>
                          </m:r>
                          <m:sSup>
                            <m:sSup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p>
                          </m:sSup>
                          <m:d>
                            <m:d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DE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)|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5" name="Rechteck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495115"/>
                <a:ext cx="3486660" cy="415755"/>
              </a:xfrm>
              <a:prstGeom prst="rect">
                <a:avLst/>
              </a:prstGeom>
              <a:blipFill rotWithShape="0">
                <a:blip r:embed="rId3"/>
                <a:stretch>
                  <a:fillRect b="-724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" name="Tabelle 6"/>
          <p:cNvGraphicFramePr>
            <a:graphicFrameLocks noGrp="1"/>
          </p:cNvGraphicFramePr>
          <p:nvPr>
            <p:extLst/>
          </p:nvPr>
        </p:nvGraphicFramePr>
        <p:xfrm>
          <a:off x="21020" y="3058160"/>
          <a:ext cx="12170980" cy="1833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85490"/>
                <a:gridCol w="608549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solidFill>
                            <a:schemeClr val="bg1"/>
                          </a:solidFill>
                        </a:rPr>
                        <a:t>DISCRETE node labels</a:t>
                      </a:r>
                      <a:endParaRPr lang="en-GB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15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solidFill>
                            <a:schemeClr val="bg1"/>
                          </a:solidFill>
                        </a:rPr>
                        <a:t>CONTINUOUS node labels</a:t>
                      </a:r>
                      <a:endParaRPr lang="en-GB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150A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 smtClean="0"/>
                    </a:p>
                    <a:p>
                      <a:endParaRPr lang="en-GB" dirty="0" smtClean="0"/>
                    </a:p>
                    <a:p>
                      <a:endParaRPr lang="en-GB" dirty="0" smtClean="0"/>
                    </a:p>
                    <a:p>
                      <a:endParaRPr lang="en-GB" dirty="0" smtClean="0"/>
                    </a:p>
                    <a:p>
                      <a:endParaRPr lang="en-GB" dirty="0"/>
                    </a:p>
                  </a:txBody>
                  <a:tcPr>
                    <a:solidFill>
                      <a:srgbClr val="CFD5EA"/>
                    </a:solidFill>
                  </a:tcPr>
                </a:tc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hteck 9"/>
              <p:cNvSpPr/>
              <p:nvPr/>
            </p:nvSpPr>
            <p:spPr>
              <a:xfrm>
                <a:off x="1459323" y="3810225"/>
                <a:ext cx="3311612" cy="3742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h𝑎𝑠h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h</m:t>
                          </m:r>
                        </m:sup>
                      </m:sSup>
                      <m:d>
                        <m:d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p>
                      </m:s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0" name="Rechteck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9323" y="3810225"/>
                <a:ext cx="3311612" cy="374270"/>
              </a:xfrm>
              <a:prstGeom prst="rect">
                <a:avLst/>
              </a:prstGeom>
              <a:blipFill rotWithShape="0">
                <a:blip r:embed="rId4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echteck 24"/>
          <p:cNvSpPr/>
          <p:nvPr/>
        </p:nvSpPr>
        <p:spPr>
          <a:xfrm>
            <a:off x="1604535" y="3270095"/>
            <a:ext cx="437975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hteck 25"/>
          <p:cNvSpPr/>
          <p:nvPr/>
        </p:nvSpPr>
        <p:spPr>
          <a:xfrm>
            <a:off x="6416392" y="3270095"/>
            <a:ext cx="751663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0" name="Tabelle 3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21752107"/>
                  </p:ext>
                </p:extLst>
              </p:nvPr>
            </p:nvGraphicFramePr>
            <p:xfrm>
              <a:off x="21020" y="1248821"/>
              <a:ext cx="4437060" cy="1112111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050149"/>
                    <a:gridCol w="3386911"/>
                  </a:tblGrid>
                  <a:tr h="370840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 xmlns:m="http://schemas.openxmlformats.org/officeDocument/2006/math">
                              <m:r>
                                <a:rPr lang="de-DE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oMath>
                          </a14:m>
                          <a:r>
                            <a:rPr lang="en-GB" dirty="0" smtClean="0"/>
                            <a:t>:</a:t>
                          </a:r>
                          <a:endParaRPr lang="en-GB" dirty="0"/>
                        </a:p>
                      </a:txBody>
                      <a:tcPr marL="0" marR="14400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 smtClean="0"/>
                            <a:t>dimensionality of the node labels</a:t>
                          </a:r>
                        </a:p>
                      </a:txBody>
                      <a:tcPr marL="0" marR="144000" marT="0" marB="0">
                        <a:noFill/>
                      </a:tcPr>
                    </a:tc>
                  </a:tr>
                  <a:tr h="370431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</m:oMath>
                          </a14:m>
                          <a:r>
                            <a:rPr lang="en-GB" dirty="0" smtClean="0"/>
                            <a:t>: </a:t>
                          </a:r>
                          <a:endParaRPr lang="en-GB" dirty="0"/>
                        </a:p>
                      </a:txBody>
                      <a:tcPr marL="0" marR="14400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 smtClean="0"/>
                            <a:t>cardinality of the node set</a:t>
                          </a:r>
                        </a:p>
                      </a:txBody>
                      <a:tcPr marL="0" marR="144000" marT="0" marB="0">
                        <a:noFill/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 xmlns:m="http://schemas.openxmlformats.org/officeDocument/2006/math">
                              <m:r>
                                <a:rPr lang="de-DE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de-DE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DE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de-DE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GB" dirty="0" smtClean="0"/>
                            <a:t>:</a:t>
                          </a:r>
                          <a:endParaRPr lang="en-GB" dirty="0"/>
                        </a:p>
                      </a:txBody>
                      <a:tcPr marL="0" marR="14400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 smtClean="0"/>
                            <a:t>neighbourhood </a:t>
                          </a:r>
                          <a:r>
                            <a:rPr lang="en-GB" dirty="0"/>
                            <a:t>of </a:t>
                          </a:r>
                          <a14:m>
                            <m:oMath xmlns:m="http://schemas.openxmlformats.org/officeDocument/2006/math"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oMath>
                          </a14:m>
                          <a:endParaRPr lang="en-GB" dirty="0"/>
                        </a:p>
                      </a:txBody>
                      <a:tcPr marL="0" marR="144000" marT="0" marB="0">
                        <a:noFill/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40" name="Tabelle 3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21752107"/>
                  </p:ext>
                </p:extLst>
              </p:nvPr>
            </p:nvGraphicFramePr>
            <p:xfrm>
              <a:off x="21020" y="1248821"/>
              <a:ext cx="4437060" cy="1112111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050149"/>
                    <a:gridCol w="3386911"/>
                  </a:tblGrid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0" marR="144000" marT="0" marB="0">
                        <a:blipFill rotWithShape="0">
                          <a:blip r:embed="rId5"/>
                          <a:stretch>
                            <a:fillRect t="-19672" r="-321387" b="-2131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 smtClean="0"/>
                            <a:t>dimensionality of the node labels</a:t>
                          </a:r>
                        </a:p>
                      </a:txBody>
                      <a:tcPr marL="0" marR="144000" marT="0" marB="0">
                        <a:noFill/>
                      </a:tcPr>
                    </a:tc>
                  </a:tr>
                  <a:tr h="370431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0" marR="144000" marT="0" marB="0">
                        <a:blipFill rotWithShape="0">
                          <a:blip r:embed="rId5"/>
                          <a:stretch>
                            <a:fillRect t="-117742" r="-321387" b="-1096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 smtClean="0"/>
                            <a:t>cardinality of the </a:t>
                          </a:r>
                          <a:r>
                            <a:rPr lang="en-GB" dirty="0" smtClean="0"/>
                            <a:t>node set</a:t>
                          </a:r>
                          <a:endParaRPr lang="en-GB" dirty="0" smtClean="0"/>
                        </a:p>
                      </a:txBody>
                      <a:tcPr marL="0" marR="144000" marT="0" marB="0">
                        <a:noFill/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0" marR="144000" marT="0" marB="0">
                        <a:blipFill rotWithShape="0">
                          <a:blip r:embed="rId5"/>
                          <a:stretch>
                            <a:fillRect t="-221311" r="-321387" b="-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0" marR="144000" marT="0" marB="0">
                        <a:blipFill rotWithShape="0">
                          <a:blip r:embed="rId5"/>
                          <a:stretch>
                            <a:fillRect l="-31115" t="-221311" b="-11475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9" name="Fußzeilenplatzhalter 4">
            <a:extLst>
              <a:ext uri="{FF2B5EF4-FFF2-40B4-BE49-F238E27FC236}">
                <a16:creationId xmlns:a16="http://schemas.microsoft.com/office/drawing/2014/main" xmlns="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7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26</a:t>
            </a:r>
          </a:p>
        </p:txBody>
      </p:sp>
    </p:spTree>
    <p:extLst>
      <p:ext uri="{BB962C8B-B14F-4D97-AF65-F5344CB8AC3E}">
        <p14:creationId xmlns:p14="http://schemas.microsoft.com/office/powerpoint/2010/main" val="1488340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D939CE78-E6B6-44BA-9946-07DBB2D9C71A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0" y="257692"/>
            <a:ext cx="10512305" cy="928958"/>
          </a:xfrm>
        </p:spPr>
        <p:txBody>
          <a:bodyPr/>
          <a:lstStyle/>
          <a:p>
            <a:r>
              <a:rPr lang="de-DE" dirty="0" smtClean="0"/>
              <a:t>1.1 </a:t>
            </a:r>
            <a:r>
              <a:rPr lang="de-DE" dirty="0" err="1" smtClean="0"/>
              <a:t>Weisfeiler</a:t>
            </a:r>
            <a:r>
              <a:rPr lang="de-DE" dirty="0" smtClean="0"/>
              <a:t>-Lehman </a:t>
            </a:r>
            <a:r>
              <a:rPr lang="de-DE" dirty="0" err="1"/>
              <a:t>node</a:t>
            </a:r>
            <a:r>
              <a:rPr lang="de-DE" dirty="0"/>
              <a:t> </a:t>
            </a:r>
            <a:r>
              <a:rPr lang="de-DE" dirty="0" err="1"/>
              <a:t>embedding</a:t>
            </a:r>
            <a:r>
              <a:rPr lang="de-DE" dirty="0"/>
              <a:t> </a:t>
            </a:r>
            <a:r>
              <a:rPr lang="de-DE" dirty="0" err="1" smtClean="0"/>
              <a:t>scheme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/>
              <a:t>Definition</a:t>
            </a:r>
          </a:p>
        </p:txBody>
      </p:sp>
      <p:graphicFrame>
        <p:nvGraphicFramePr>
          <p:cNvPr id="7" name="Tabel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7294436"/>
              </p:ext>
            </p:extLst>
          </p:nvPr>
        </p:nvGraphicFramePr>
        <p:xfrm>
          <a:off x="21020" y="3058160"/>
          <a:ext cx="12170980" cy="1833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85490"/>
                <a:gridCol w="608549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solidFill>
                            <a:schemeClr val="bg1"/>
                          </a:solidFill>
                        </a:rPr>
                        <a:t>DISCRETE node labels</a:t>
                      </a:r>
                      <a:endParaRPr lang="en-GB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15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solidFill>
                            <a:schemeClr val="bg1"/>
                          </a:solidFill>
                        </a:rPr>
                        <a:t>CONTINUOUS node labels</a:t>
                      </a:r>
                      <a:endParaRPr lang="en-GB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150A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 smtClean="0"/>
                    </a:p>
                    <a:p>
                      <a:endParaRPr lang="en-GB" dirty="0" smtClean="0"/>
                    </a:p>
                    <a:p>
                      <a:endParaRPr lang="en-GB" dirty="0" smtClean="0"/>
                    </a:p>
                    <a:p>
                      <a:endParaRPr lang="en-GB" dirty="0" smtClean="0"/>
                    </a:p>
                    <a:p>
                      <a:endParaRPr lang="en-GB" dirty="0"/>
                    </a:p>
                  </a:txBody>
                  <a:tcPr>
                    <a:solidFill>
                      <a:srgbClr val="CFD5EA"/>
                    </a:solidFill>
                  </a:tcPr>
                </a:tc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hteck 9"/>
              <p:cNvSpPr/>
              <p:nvPr/>
            </p:nvSpPr>
            <p:spPr>
              <a:xfrm>
                <a:off x="1459323" y="3810225"/>
                <a:ext cx="3311612" cy="3742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h𝑎𝑠h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h</m:t>
                          </m:r>
                        </m:sup>
                      </m:sSup>
                      <m:d>
                        <m:d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p>
                      </m:s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0" name="Rechteck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9323" y="3810225"/>
                <a:ext cx="3311612" cy="374270"/>
              </a:xfrm>
              <a:prstGeom prst="rect">
                <a:avLst/>
              </a:prstGeom>
              <a:blipFill rotWithShape="0">
                <a:blip r:embed="rId3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hteck 16"/>
              <p:cNvSpPr/>
              <p:nvPr/>
            </p:nvSpPr>
            <p:spPr>
              <a:xfrm>
                <a:off x="6416392" y="3576309"/>
                <a:ext cx="5546839" cy="9840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p>
                          </m:sSup>
                          <m:d>
                            <m:d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de-DE" b="0" i="0" smtClean="0">
                                  <a:latin typeface="Cambria Math" panose="02040503050406030204" pitchFamily="18" charset="0"/>
                                </a:rPr>
                                <m:t>deg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b>
                            <m:sup/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d>
                                <m:d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d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  <m:sSup>
                            <m:sSup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p>
                          </m:sSup>
                          <m:d>
                            <m:d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7" name="Rechteck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6392" y="3576309"/>
                <a:ext cx="5546839" cy="98405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echteck 24"/>
          <p:cNvSpPr/>
          <p:nvPr/>
        </p:nvSpPr>
        <p:spPr>
          <a:xfrm>
            <a:off x="1604535" y="3270095"/>
            <a:ext cx="437975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hteck 25"/>
          <p:cNvSpPr/>
          <p:nvPr/>
        </p:nvSpPr>
        <p:spPr>
          <a:xfrm>
            <a:off x="6416392" y="3270095"/>
            <a:ext cx="751663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0" name="Tabelle 3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74068663"/>
                  </p:ext>
                </p:extLst>
              </p:nvPr>
            </p:nvGraphicFramePr>
            <p:xfrm>
              <a:off x="21020" y="1248821"/>
              <a:ext cx="4437060" cy="1112111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050149"/>
                    <a:gridCol w="3386911"/>
                  </a:tblGrid>
                  <a:tr h="370840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 xmlns:m="http://schemas.openxmlformats.org/officeDocument/2006/math">
                              <m:r>
                                <a:rPr lang="de-DE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oMath>
                          </a14:m>
                          <a:r>
                            <a:rPr lang="en-GB" dirty="0" smtClean="0"/>
                            <a:t>:</a:t>
                          </a:r>
                          <a:endParaRPr lang="en-GB" dirty="0"/>
                        </a:p>
                      </a:txBody>
                      <a:tcPr marL="0" marR="14400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 smtClean="0"/>
                            <a:t>dimensionality of the node labels</a:t>
                          </a:r>
                        </a:p>
                      </a:txBody>
                      <a:tcPr marL="0" marR="144000" marT="0" marB="0">
                        <a:noFill/>
                      </a:tcPr>
                    </a:tc>
                  </a:tr>
                  <a:tr h="370431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</m:oMath>
                          </a14:m>
                          <a:r>
                            <a:rPr lang="en-GB" dirty="0" smtClean="0"/>
                            <a:t>: </a:t>
                          </a:r>
                          <a:endParaRPr lang="en-GB" dirty="0"/>
                        </a:p>
                      </a:txBody>
                      <a:tcPr marL="0" marR="14400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 smtClean="0"/>
                            <a:t>cardinality of the node</a:t>
                          </a:r>
                          <a:r>
                            <a:rPr lang="en-GB" baseline="0" dirty="0" smtClean="0"/>
                            <a:t> </a:t>
                          </a:r>
                          <a:r>
                            <a:rPr lang="en-GB" dirty="0" smtClean="0"/>
                            <a:t>set</a:t>
                          </a:r>
                        </a:p>
                      </a:txBody>
                      <a:tcPr marL="0" marR="144000" marT="0" marB="0">
                        <a:noFill/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 xmlns:m="http://schemas.openxmlformats.org/officeDocument/2006/math">
                              <m:r>
                                <a:rPr lang="de-DE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de-DE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DE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de-DE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GB" dirty="0" smtClean="0"/>
                            <a:t>:</a:t>
                          </a:r>
                          <a:endParaRPr lang="en-GB" dirty="0"/>
                        </a:p>
                      </a:txBody>
                      <a:tcPr marL="0" marR="14400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 smtClean="0"/>
                            <a:t>neighbourhood </a:t>
                          </a:r>
                          <a:r>
                            <a:rPr lang="en-GB" dirty="0"/>
                            <a:t>of </a:t>
                          </a:r>
                          <a14:m>
                            <m:oMath xmlns:m="http://schemas.openxmlformats.org/officeDocument/2006/math"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oMath>
                          </a14:m>
                          <a:endParaRPr lang="en-GB" dirty="0"/>
                        </a:p>
                      </a:txBody>
                      <a:tcPr marL="0" marR="144000" marT="0" marB="0">
                        <a:noFill/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40" name="Tabelle 3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74068663"/>
                  </p:ext>
                </p:extLst>
              </p:nvPr>
            </p:nvGraphicFramePr>
            <p:xfrm>
              <a:off x="21020" y="1248821"/>
              <a:ext cx="4437060" cy="1112111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050149"/>
                    <a:gridCol w="3386911"/>
                  </a:tblGrid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0" marR="144000" marT="0" marB="0">
                        <a:blipFill rotWithShape="0">
                          <a:blip r:embed="rId5"/>
                          <a:stretch>
                            <a:fillRect t="-19672" r="-321387" b="-2131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 smtClean="0"/>
                            <a:t>dimensionality of the node labels</a:t>
                          </a:r>
                        </a:p>
                      </a:txBody>
                      <a:tcPr marL="0" marR="144000" marT="0" marB="0">
                        <a:noFill/>
                      </a:tcPr>
                    </a:tc>
                  </a:tr>
                  <a:tr h="370431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0" marR="144000" marT="0" marB="0">
                        <a:blipFill rotWithShape="0">
                          <a:blip r:embed="rId5"/>
                          <a:stretch>
                            <a:fillRect t="-117742" r="-321387" b="-1096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 smtClean="0"/>
                            <a:t>cardinality of the </a:t>
                          </a:r>
                          <a:r>
                            <a:rPr lang="en-GB" dirty="0" smtClean="0"/>
                            <a:t>node</a:t>
                          </a:r>
                          <a:r>
                            <a:rPr lang="en-GB" baseline="0" dirty="0" smtClean="0"/>
                            <a:t> </a:t>
                          </a:r>
                          <a:r>
                            <a:rPr lang="en-GB" dirty="0" smtClean="0"/>
                            <a:t>set</a:t>
                          </a:r>
                          <a:endParaRPr lang="en-GB" dirty="0" smtClean="0"/>
                        </a:p>
                      </a:txBody>
                      <a:tcPr marL="0" marR="144000" marT="0" marB="0">
                        <a:noFill/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0" marR="144000" marT="0" marB="0">
                        <a:blipFill rotWithShape="0">
                          <a:blip r:embed="rId5"/>
                          <a:stretch>
                            <a:fillRect t="-221311" r="-321387" b="-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0" marR="144000" marT="0" marB="0">
                        <a:blipFill rotWithShape="0">
                          <a:blip r:embed="rId5"/>
                          <a:stretch>
                            <a:fillRect l="-31115" t="-221311" b="-11475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hteck 10"/>
              <p:cNvSpPr/>
              <p:nvPr/>
            </p:nvSpPr>
            <p:spPr>
              <a:xfrm>
                <a:off x="0" y="2495115"/>
                <a:ext cx="3486660" cy="4157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p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h</m:t>
                          </m:r>
                        </m:sup>
                      </m:sSup>
                      <m:r>
                        <a:rPr lang="de-DE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de-DE" i="1" smtClean="0">
                          <a:latin typeface="Cambria Math" panose="02040503050406030204" pitchFamily="18" charset="0"/>
                        </a:rPr>
                        <m:t>)=</m:t>
                      </m:r>
                      <m:d>
                        <m:dPr>
                          <m:begChr m:val="{"/>
                          <m:endChr m:val="}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p>
                          </m:sSup>
                          <m:d>
                            <m:d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, …,</m:t>
                          </m:r>
                          <m:sSup>
                            <m:sSup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p>
                          </m:sSup>
                          <m:d>
                            <m:d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DE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)|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1" name="Rechteck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495115"/>
                <a:ext cx="3486660" cy="415755"/>
              </a:xfrm>
              <a:prstGeom prst="rect">
                <a:avLst/>
              </a:prstGeom>
              <a:blipFill rotWithShape="0">
                <a:blip r:embed="rId6"/>
                <a:stretch>
                  <a:fillRect b="-724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hteck 11"/>
              <p:cNvSpPr/>
              <p:nvPr/>
            </p:nvSpPr>
            <p:spPr>
              <a:xfrm>
                <a:off x="0" y="4892040"/>
                <a:ext cx="407919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de-DE" b="1" i="1" smtClean="0">
                            <a:solidFill>
                              <a:srgbClr val="015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1" i="1">
                            <a:solidFill>
                              <a:srgbClr val="0150A0"/>
                            </a:solidFill>
                            <a:latin typeface="Cambria Math" panose="02040503050406030204" pitchFamily="18" charset="0"/>
                          </a:rPr>
                          <m:t>𝒉</m:t>
                        </m:r>
                        <m:r>
                          <a:rPr lang="de-DE" b="1" i="1">
                            <a:solidFill>
                              <a:srgbClr val="0150A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de-DE" b="1" i="1">
                            <a:solidFill>
                              <a:srgbClr val="0150A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</m:oMath>
                </a14:m>
                <a:r>
                  <a:rPr lang="de-DE" b="1" dirty="0" smtClean="0">
                    <a:solidFill>
                      <a:srgbClr val="0150A0"/>
                    </a:solidFill>
                  </a:rPr>
                  <a:t>-</a:t>
                </a:r>
                <a:r>
                  <a:rPr lang="de-DE" b="1" dirty="0" err="1" smtClean="0">
                    <a:solidFill>
                      <a:srgbClr val="0150A0"/>
                    </a:solidFill>
                  </a:rPr>
                  <a:t>Neighbourhood</a:t>
                </a:r>
                <a:r>
                  <a:rPr lang="de-DE" b="1" dirty="0" smtClean="0">
                    <a:solidFill>
                      <a:srgbClr val="0150A0"/>
                    </a:solidFill>
                  </a:rPr>
                  <a:t> </a:t>
                </a:r>
                <a:r>
                  <a:rPr lang="de-DE" b="1" dirty="0" err="1" smtClean="0">
                    <a:solidFill>
                      <a:srgbClr val="0150A0"/>
                    </a:solidFill>
                  </a:rPr>
                  <a:t>embedding</a:t>
                </a:r>
                <a:r>
                  <a:rPr lang="de-DE" b="1" dirty="0" smtClean="0">
                    <a:solidFill>
                      <a:srgbClr val="0150A0"/>
                    </a:solidFill>
                  </a:rPr>
                  <a:t> </a:t>
                </a:r>
                <a:r>
                  <a:rPr lang="de-DE" b="1" dirty="0" err="1" smtClean="0">
                    <a:solidFill>
                      <a:srgbClr val="0150A0"/>
                    </a:solidFill>
                  </a:rPr>
                  <a:t>of</a:t>
                </a:r>
                <a:r>
                  <a:rPr lang="de-DE" b="1" dirty="0" smtClean="0">
                    <a:solidFill>
                      <a:srgbClr val="0150A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de-DE" b="1" i="1" smtClean="0">
                        <a:solidFill>
                          <a:srgbClr val="0150A0"/>
                        </a:solidFill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endParaRPr lang="en-GB" b="1" dirty="0">
                  <a:solidFill>
                    <a:srgbClr val="0150A0"/>
                  </a:solidFill>
                </a:endParaRPr>
              </a:p>
            </p:txBody>
          </p:sp>
        </mc:Choice>
        <mc:Fallback xmlns="">
          <p:sp>
            <p:nvSpPr>
              <p:cNvPr id="12" name="Rechteck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892040"/>
                <a:ext cx="4079194" cy="369332"/>
              </a:xfrm>
              <a:prstGeom prst="rect">
                <a:avLst/>
              </a:prstGeom>
              <a:blipFill rotWithShape="0">
                <a:blip r:embed="rId7"/>
                <a:stretch>
                  <a:fillRect t="-10000" b="-25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Fußzeilenplatzhalter 4">
            <a:extLst>
              <a:ext uri="{FF2B5EF4-FFF2-40B4-BE49-F238E27FC236}">
                <a16:creationId xmlns:a16="http://schemas.microsoft.com/office/drawing/2014/main" xmlns="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7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26</a:t>
            </a:r>
          </a:p>
        </p:txBody>
      </p:sp>
    </p:spTree>
    <p:extLst>
      <p:ext uri="{BB962C8B-B14F-4D97-AF65-F5344CB8AC3E}">
        <p14:creationId xmlns:p14="http://schemas.microsoft.com/office/powerpoint/2010/main" val="2497754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D939CE78-E6B6-44BA-9946-07DBB2D9C71A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0" y="257692"/>
            <a:ext cx="10512305" cy="928958"/>
          </a:xfrm>
        </p:spPr>
        <p:txBody>
          <a:bodyPr/>
          <a:lstStyle/>
          <a:p>
            <a:r>
              <a:rPr lang="de-DE" dirty="0" smtClean="0"/>
              <a:t>1.1 </a:t>
            </a:r>
            <a:r>
              <a:rPr lang="de-DE" dirty="0" err="1" smtClean="0"/>
              <a:t>Weisfeiler</a:t>
            </a:r>
            <a:r>
              <a:rPr lang="de-DE" dirty="0" smtClean="0"/>
              <a:t>-Lehman </a:t>
            </a:r>
            <a:r>
              <a:rPr lang="de-DE" dirty="0" err="1"/>
              <a:t>node</a:t>
            </a:r>
            <a:r>
              <a:rPr lang="de-DE" dirty="0"/>
              <a:t> </a:t>
            </a:r>
            <a:r>
              <a:rPr lang="de-DE" dirty="0" err="1"/>
              <a:t>embedding</a:t>
            </a:r>
            <a:r>
              <a:rPr lang="de-DE" dirty="0"/>
              <a:t> </a:t>
            </a:r>
            <a:r>
              <a:rPr lang="de-DE" dirty="0" err="1" smtClean="0"/>
              <a:t>scheme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/>
              <a:t>Definition</a:t>
            </a:r>
          </a:p>
        </p:txBody>
      </p:sp>
      <p:graphicFrame>
        <p:nvGraphicFramePr>
          <p:cNvPr id="7" name="Tabel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6543347"/>
              </p:ext>
            </p:extLst>
          </p:nvPr>
        </p:nvGraphicFramePr>
        <p:xfrm>
          <a:off x="21020" y="3058160"/>
          <a:ext cx="12170980" cy="1833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85490"/>
                <a:gridCol w="608549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solidFill>
                            <a:schemeClr val="bg1"/>
                          </a:solidFill>
                        </a:rPr>
                        <a:t>DISCRETE node labels</a:t>
                      </a:r>
                      <a:endParaRPr lang="en-GB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15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solidFill>
                            <a:schemeClr val="bg1"/>
                          </a:solidFill>
                        </a:rPr>
                        <a:t>CONTINUOUS node labels</a:t>
                      </a:r>
                      <a:endParaRPr lang="en-GB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150A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 smtClean="0"/>
                    </a:p>
                    <a:p>
                      <a:endParaRPr lang="en-GB" dirty="0" smtClean="0"/>
                    </a:p>
                    <a:p>
                      <a:endParaRPr lang="en-GB" dirty="0" smtClean="0"/>
                    </a:p>
                    <a:p>
                      <a:endParaRPr lang="en-GB" dirty="0" smtClean="0"/>
                    </a:p>
                    <a:p>
                      <a:endParaRPr lang="en-GB" dirty="0"/>
                    </a:p>
                  </a:txBody>
                  <a:tcPr>
                    <a:solidFill>
                      <a:srgbClr val="CFD5EA"/>
                    </a:solidFill>
                  </a:tcPr>
                </a:tc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hteck 9"/>
              <p:cNvSpPr/>
              <p:nvPr/>
            </p:nvSpPr>
            <p:spPr>
              <a:xfrm>
                <a:off x="1459323" y="3810225"/>
                <a:ext cx="3378425" cy="3742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h𝑎𝑠h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h</m:t>
                          </m:r>
                        </m:sup>
                      </m:sSup>
                      <m:d>
                        <m:d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p>
                      </m:s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0" name="Rechteck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9323" y="3810225"/>
                <a:ext cx="3378425" cy="374270"/>
              </a:xfrm>
              <a:prstGeom prst="rect">
                <a:avLst/>
              </a:prstGeom>
              <a:blipFill rotWithShape="0">
                <a:blip r:embed="rId3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hteck 7"/>
              <p:cNvSpPr/>
              <p:nvPr/>
            </p:nvSpPr>
            <p:spPr>
              <a:xfrm>
                <a:off x="10596980" y="4525062"/>
                <a:ext cx="78701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</m:sSup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8" name="Rechteck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96980" y="4525062"/>
                <a:ext cx="787010" cy="36933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hteck 16"/>
              <p:cNvSpPr/>
              <p:nvPr/>
            </p:nvSpPr>
            <p:spPr>
              <a:xfrm>
                <a:off x="6416392" y="3576309"/>
                <a:ext cx="5546839" cy="9840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p>
                          </m:sSup>
                          <m:d>
                            <m:d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de-DE" b="0" i="0" smtClean="0">
                                  <a:latin typeface="Cambria Math" panose="02040503050406030204" pitchFamily="18" charset="0"/>
                                </a:rPr>
                                <m:t>deg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b>
                            <m:sup/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d>
                                <m:d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d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  <m:sSup>
                            <m:sSup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p>
                          </m:sSup>
                          <m:d>
                            <m:d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7" name="Rechteck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6392" y="3576309"/>
                <a:ext cx="5546839" cy="98405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hteck 17"/>
              <p:cNvSpPr/>
              <p:nvPr/>
            </p:nvSpPr>
            <p:spPr>
              <a:xfrm>
                <a:off x="10603282" y="5198223"/>
                <a:ext cx="1278812" cy="3808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+1)</m:t>
                          </m:r>
                        </m:sup>
                      </m:sSup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8" name="Rechteck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03282" y="5198223"/>
                <a:ext cx="1278812" cy="380810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hteck 18"/>
              <p:cNvSpPr/>
              <p:nvPr/>
            </p:nvSpPr>
            <p:spPr>
              <a:xfrm>
                <a:off x="4560356" y="5261723"/>
                <a:ext cx="3167598" cy="3771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sup>
                      </m:sSub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p>
                          </m:sSup>
                          <m:d>
                            <m:dPr>
                              <m:ctrlP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de-D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…,</m:t>
                          </m:r>
                          <m:sSup>
                            <m:sSupPr>
                              <m:ctrlP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𝐻</m:t>
                              </m:r>
                            </m:sup>
                          </m:sSup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9" name="Rechteck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0356" y="5261723"/>
                <a:ext cx="3167598" cy="377155"/>
              </a:xfrm>
              <a:prstGeom prst="rect">
                <a:avLst/>
              </a:prstGeom>
              <a:blipFill rotWithShape="0">
                <a:blip r:embed="rId8"/>
                <a:stretch>
                  <a:fillRect b="-1451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Gewinkelte Verbindung 21"/>
          <p:cNvCxnSpPr>
            <a:stCxn id="26" idx="2"/>
            <a:endCxn id="27" idx="0"/>
          </p:cNvCxnSpPr>
          <p:nvPr/>
        </p:nvCxnSpPr>
        <p:spPr>
          <a:xfrm rot="5400000">
            <a:off x="5777560" y="4304469"/>
            <a:ext cx="1134638" cy="894691"/>
          </a:xfrm>
          <a:prstGeom prst="bentConnector3">
            <a:avLst>
              <a:gd name="adj1" fmla="val 50000"/>
            </a:avLst>
          </a:prstGeom>
          <a:ln w="38100">
            <a:solidFill>
              <a:srgbClr val="015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hteck 24"/>
          <p:cNvSpPr/>
          <p:nvPr/>
        </p:nvSpPr>
        <p:spPr>
          <a:xfrm>
            <a:off x="1604535" y="3270095"/>
            <a:ext cx="437975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hteck 25"/>
          <p:cNvSpPr/>
          <p:nvPr/>
        </p:nvSpPr>
        <p:spPr>
          <a:xfrm>
            <a:off x="6416392" y="3270095"/>
            <a:ext cx="751663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hteck 26"/>
          <p:cNvSpPr/>
          <p:nvPr/>
        </p:nvSpPr>
        <p:spPr>
          <a:xfrm>
            <a:off x="5688556" y="5319133"/>
            <a:ext cx="417954" cy="2806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hteck 27"/>
          <p:cNvSpPr/>
          <p:nvPr/>
        </p:nvSpPr>
        <p:spPr>
          <a:xfrm>
            <a:off x="4657698" y="5319136"/>
            <a:ext cx="470860" cy="2806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Rechteck 28"/>
          <p:cNvSpPr/>
          <p:nvPr/>
        </p:nvSpPr>
        <p:spPr>
          <a:xfrm>
            <a:off x="5967814" y="6065875"/>
            <a:ext cx="397778" cy="2806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0" name="Gewinkelte Verbindung 29"/>
          <p:cNvCxnSpPr>
            <a:stCxn id="25" idx="2"/>
            <a:endCxn id="27" idx="0"/>
          </p:cNvCxnSpPr>
          <p:nvPr/>
        </p:nvCxnSpPr>
        <p:spPr>
          <a:xfrm rot="16200000" flipH="1">
            <a:off x="3293209" y="2714809"/>
            <a:ext cx="1134638" cy="4074010"/>
          </a:xfrm>
          <a:prstGeom prst="bentConnector3">
            <a:avLst>
              <a:gd name="adj1" fmla="val 50000"/>
            </a:avLst>
          </a:prstGeom>
          <a:ln w="38100">
            <a:solidFill>
              <a:srgbClr val="015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feld 37"/>
              <p:cNvSpPr txBox="1"/>
              <p:nvPr/>
            </p:nvSpPr>
            <p:spPr>
              <a:xfrm>
                <a:off x="-4676" y="5264281"/>
                <a:ext cx="23791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b="1" dirty="0" smtClean="0">
                    <a:solidFill>
                      <a:srgbClr val="0150A0"/>
                    </a:solidFill>
                  </a:rPr>
                  <a:t>Node embedding </a:t>
                </a:r>
                <a:r>
                  <a:rPr lang="de-DE" b="1" dirty="0">
                    <a:solidFill>
                      <a:srgbClr val="0150A0"/>
                    </a:solidFill>
                  </a:rPr>
                  <a:t>of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1" i="1" smtClean="0">
                            <a:solidFill>
                              <a:srgbClr val="015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1" i="1" smtClean="0">
                            <a:solidFill>
                              <a:srgbClr val="015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de-DE" b="1" i="1">
                            <a:solidFill>
                              <a:srgbClr val="015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de-DE" b="1" i="1">
                            <a:solidFill>
                              <a:srgbClr val="015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endParaRPr lang="en-GB" b="1" dirty="0">
                  <a:solidFill>
                    <a:srgbClr val="0150A0"/>
                  </a:solidFill>
                </a:endParaRPr>
              </a:p>
            </p:txBody>
          </p:sp>
        </mc:Choice>
        <mc:Fallback xmlns="">
          <p:sp>
            <p:nvSpPr>
              <p:cNvPr id="38" name="Textfeld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676" y="5264281"/>
                <a:ext cx="2379113" cy="369332"/>
              </a:xfrm>
              <a:prstGeom prst="rect">
                <a:avLst/>
              </a:prstGeom>
              <a:blipFill rotWithShape="0">
                <a:blip r:embed="rId9"/>
                <a:stretch>
                  <a:fillRect l="-2046" t="-10000" b="-2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0" name="Tabelle 3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53636179"/>
                  </p:ext>
                </p:extLst>
              </p:nvPr>
            </p:nvGraphicFramePr>
            <p:xfrm>
              <a:off x="21020" y="1248821"/>
              <a:ext cx="4437060" cy="1112111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050149"/>
                    <a:gridCol w="3386911"/>
                  </a:tblGrid>
                  <a:tr h="370840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 xmlns:m="http://schemas.openxmlformats.org/officeDocument/2006/math">
                              <m:r>
                                <a:rPr lang="de-DE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oMath>
                          </a14:m>
                          <a:r>
                            <a:rPr lang="en-GB" dirty="0" smtClean="0"/>
                            <a:t>:</a:t>
                          </a:r>
                          <a:endParaRPr lang="en-GB" dirty="0"/>
                        </a:p>
                      </a:txBody>
                      <a:tcPr marL="0" marR="14400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 smtClean="0"/>
                            <a:t>dimensionality of the node labels</a:t>
                          </a:r>
                        </a:p>
                      </a:txBody>
                      <a:tcPr marL="0" marR="144000" marT="0" marB="0">
                        <a:noFill/>
                      </a:tcPr>
                    </a:tc>
                  </a:tr>
                  <a:tr h="370431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</m:oMath>
                          </a14:m>
                          <a:r>
                            <a:rPr lang="en-GB" dirty="0" smtClean="0"/>
                            <a:t>: </a:t>
                          </a:r>
                          <a:endParaRPr lang="en-GB" dirty="0"/>
                        </a:p>
                      </a:txBody>
                      <a:tcPr marL="0" marR="14400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 smtClean="0"/>
                            <a:t>cardinality of the node set</a:t>
                          </a:r>
                        </a:p>
                      </a:txBody>
                      <a:tcPr marL="0" marR="144000" marT="0" marB="0">
                        <a:noFill/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 xmlns:m="http://schemas.openxmlformats.org/officeDocument/2006/math">
                              <m:r>
                                <a:rPr lang="de-DE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de-DE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DE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de-DE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GB" dirty="0" smtClean="0"/>
                            <a:t>:</a:t>
                          </a:r>
                          <a:endParaRPr lang="en-GB" dirty="0"/>
                        </a:p>
                      </a:txBody>
                      <a:tcPr marL="0" marR="14400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 smtClean="0"/>
                            <a:t>neighbourhood </a:t>
                          </a:r>
                          <a:r>
                            <a:rPr lang="en-GB" dirty="0"/>
                            <a:t>of </a:t>
                          </a:r>
                          <a14:m>
                            <m:oMath xmlns:m="http://schemas.openxmlformats.org/officeDocument/2006/math"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oMath>
                          </a14:m>
                          <a:endParaRPr lang="en-GB" dirty="0"/>
                        </a:p>
                      </a:txBody>
                      <a:tcPr marL="0" marR="144000" marT="0" marB="0">
                        <a:noFill/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40" name="Tabelle 3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53636179"/>
                  </p:ext>
                </p:extLst>
              </p:nvPr>
            </p:nvGraphicFramePr>
            <p:xfrm>
              <a:off x="21020" y="1248821"/>
              <a:ext cx="4437060" cy="1112111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050149"/>
                    <a:gridCol w="3386911"/>
                  </a:tblGrid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0" marR="144000" marT="0" marB="0">
                        <a:blipFill rotWithShape="0">
                          <a:blip r:embed="rId10"/>
                          <a:stretch>
                            <a:fillRect t="-19672" r="-321387" b="-2131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 smtClean="0"/>
                            <a:t>dimensionality of the node labels</a:t>
                          </a:r>
                        </a:p>
                      </a:txBody>
                      <a:tcPr marL="0" marR="144000" marT="0" marB="0">
                        <a:noFill/>
                      </a:tcPr>
                    </a:tc>
                  </a:tr>
                  <a:tr h="370431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0" marR="144000" marT="0" marB="0">
                        <a:blipFill rotWithShape="0">
                          <a:blip r:embed="rId10"/>
                          <a:stretch>
                            <a:fillRect t="-117742" r="-321387" b="-1096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 smtClean="0"/>
                            <a:t>cardinality of the </a:t>
                          </a:r>
                          <a:r>
                            <a:rPr lang="en-GB" dirty="0" smtClean="0"/>
                            <a:t>node set</a:t>
                          </a:r>
                          <a:endParaRPr lang="en-GB" dirty="0" smtClean="0"/>
                        </a:p>
                      </a:txBody>
                      <a:tcPr marL="0" marR="144000" marT="0" marB="0">
                        <a:noFill/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0" marR="144000" marT="0" marB="0">
                        <a:blipFill rotWithShape="0">
                          <a:blip r:embed="rId10"/>
                          <a:stretch>
                            <a:fillRect t="-221311" r="-321387" b="-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0" marR="144000" marT="0" marB="0">
                        <a:blipFill rotWithShape="0">
                          <a:blip r:embed="rId10"/>
                          <a:stretch>
                            <a:fillRect l="-31115" t="-221311" b="-11475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hteck 23"/>
              <p:cNvSpPr/>
              <p:nvPr/>
            </p:nvSpPr>
            <p:spPr>
              <a:xfrm>
                <a:off x="0" y="2495115"/>
                <a:ext cx="3486660" cy="4157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p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h</m:t>
                          </m:r>
                        </m:sup>
                      </m:sSup>
                      <m:r>
                        <a:rPr lang="de-DE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de-DE" i="1" smtClean="0">
                          <a:latin typeface="Cambria Math" panose="02040503050406030204" pitchFamily="18" charset="0"/>
                        </a:rPr>
                        <m:t>)=</m:t>
                      </m:r>
                      <m:d>
                        <m:dPr>
                          <m:begChr m:val="{"/>
                          <m:endChr m:val="}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p>
                          </m:sSup>
                          <m:d>
                            <m:d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, …,</m:t>
                          </m:r>
                          <m:sSup>
                            <m:sSup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p>
                          </m:sSup>
                          <m:d>
                            <m:d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DE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)|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4" name="Rechteck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495115"/>
                <a:ext cx="3486660" cy="415755"/>
              </a:xfrm>
              <a:prstGeom prst="rect">
                <a:avLst/>
              </a:prstGeom>
              <a:blipFill rotWithShape="0">
                <a:blip r:embed="rId11"/>
                <a:stretch>
                  <a:fillRect b="-724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Fußzeilenplatzhalter 4">
            <a:extLst>
              <a:ext uri="{FF2B5EF4-FFF2-40B4-BE49-F238E27FC236}">
                <a16:creationId xmlns:a16="http://schemas.microsoft.com/office/drawing/2014/main" xmlns="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7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26</a:t>
            </a:r>
          </a:p>
        </p:txBody>
      </p:sp>
    </p:spTree>
    <p:extLst>
      <p:ext uri="{BB962C8B-B14F-4D97-AF65-F5344CB8AC3E}">
        <p14:creationId xmlns:p14="http://schemas.microsoft.com/office/powerpoint/2010/main" val="2771880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D939CE78-E6B6-44BA-9946-07DBB2D9C71A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0" y="257692"/>
            <a:ext cx="10512305" cy="928958"/>
          </a:xfrm>
        </p:spPr>
        <p:txBody>
          <a:bodyPr/>
          <a:lstStyle/>
          <a:p>
            <a:r>
              <a:rPr lang="de-DE" dirty="0" smtClean="0"/>
              <a:t>1.1 </a:t>
            </a:r>
            <a:r>
              <a:rPr lang="de-DE" dirty="0" err="1" smtClean="0"/>
              <a:t>Weisfeiler</a:t>
            </a:r>
            <a:r>
              <a:rPr lang="de-DE" dirty="0" smtClean="0"/>
              <a:t>-Lehman </a:t>
            </a:r>
            <a:r>
              <a:rPr lang="de-DE" dirty="0" err="1"/>
              <a:t>node</a:t>
            </a:r>
            <a:r>
              <a:rPr lang="de-DE" dirty="0"/>
              <a:t> </a:t>
            </a:r>
            <a:r>
              <a:rPr lang="de-DE" dirty="0" err="1"/>
              <a:t>embedding</a:t>
            </a:r>
            <a:r>
              <a:rPr lang="de-DE" dirty="0"/>
              <a:t> </a:t>
            </a:r>
            <a:r>
              <a:rPr lang="de-DE" dirty="0" err="1" smtClean="0"/>
              <a:t>scheme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/>
              <a:t>Definition</a:t>
            </a:r>
          </a:p>
        </p:txBody>
      </p:sp>
      <p:graphicFrame>
        <p:nvGraphicFramePr>
          <p:cNvPr id="7" name="Tabelle 6"/>
          <p:cNvGraphicFramePr>
            <a:graphicFrameLocks noGrp="1"/>
          </p:cNvGraphicFramePr>
          <p:nvPr>
            <p:extLst/>
          </p:nvPr>
        </p:nvGraphicFramePr>
        <p:xfrm>
          <a:off x="21020" y="3058160"/>
          <a:ext cx="12170980" cy="1833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85490"/>
                <a:gridCol w="608549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solidFill>
                            <a:schemeClr val="bg1"/>
                          </a:solidFill>
                        </a:rPr>
                        <a:t>DISCRETE node labels</a:t>
                      </a:r>
                      <a:endParaRPr lang="en-GB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15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solidFill>
                            <a:schemeClr val="bg1"/>
                          </a:solidFill>
                        </a:rPr>
                        <a:t>CONTINUOUS node labels</a:t>
                      </a:r>
                      <a:endParaRPr lang="en-GB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150A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 smtClean="0"/>
                    </a:p>
                    <a:p>
                      <a:endParaRPr lang="en-GB" dirty="0" smtClean="0"/>
                    </a:p>
                    <a:p>
                      <a:endParaRPr lang="en-GB" dirty="0" smtClean="0"/>
                    </a:p>
                    <a:p>
                      <a:endParaRPr lang="en-GB" dirty="0" smtClean="0"/>
                    </a:p>
                    <a:p>
                      <a:endParaRPr lang="en-GB" dirty="0"/>
                    </a:p>
                  </a:txBody>
                  <a:tcPr>
                    <a:solidFill>
                      <a:srgbClr val="CFD5EA"/>
                    </a:solidFill>
                  </a:tcPr>
                </a:tc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hteck 9"/>
              <p:cNvSpPr/>
              <p:nvPr/>
            </p:nvSpPr>
            <p:spPr>
              <a:xfrm>
                <a:off x="1459323" y="3810225"/>
                <a:ext cx="3378425" cy="3742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h𝑎𝑠h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h</m:t>
                          </m:r>
                        </m:sup>
                      </m:sSup>
                      <m:d>
                        <m:d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p>
                      </m:s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0" name="Rechteck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9323" y="3810225"/>
                <a:ext cx="3378425" cy="374270"/>
              </a:xfrm>
              <a:prstGeom prst="rect">
                <a:avLst/>
              </a:prstGeom>
              <a:blipFill rotWithShape="0">
                <a:blip r:embed="rId3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hteck 7"/>
              <p:cNvSpPr/>
              <p:nvPr/>
            </p:nvSpPr>
            <p:spPr>
              <a:xfrm>
                <a:off x="10596980" y="4525062"/>
                <a:ext cx="78701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</m:sSup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8" name="Rechteck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96980" y="4525062"/>
                <a:ext cx="787010" cy="36933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hteck 16"/>
              <p:cNvSpPr/>
              <p:nvPr/>
            </p:nvSpPr>
            <p:spPr>
              <a:xfrm>
                <a:off x="6416392" y="3576309"/>
                <a:ext cx="5546839" cy="9840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p>
                          </m:sSup>
                          <m:d>
                            <m:d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de-DE" b="0" i="0" smtClean="0">
                                  <a:latin typeface="Cambria Math" panose="02040503050406030204" pitchFamily="18" charset="0"/>
                                </a:rPr>
                                <m:t>deg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b>
                            <m:sup/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d>
                                <m:d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d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  <m:sSup>
                            <m:sSup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p>
                          </m:sSup>
                          <m:d>
                            <m:d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7" name="Rechteck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6392" y="3576309"/>
                <a:ext cx="5546839" cy="98405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hteck 14"/>
              <p:cNvSpPr/>
              <p:nvPr/>
            </p:nvSpPr>
            <p:spPr>
              <a:xfrm>
                <a:off x="10596980" y="5876092"/>
                <a:ext cx="1616019" cy="3808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+1)</m:t>
                          </m:r>
                        </m:sup>
                      </m:sSup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5" name="Rechteck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96980" y="5876092"/>
                <a:ext cx="1616019" cy="380810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hteck 17"/>
              <p:cNvSpPr/>
              <p:nvPr/>
            </p:nvSpPr>
            <p:spPr>
              <a:xfrm>
                <a:off x="10603282" y="5198223"/>
                <a:ext cx="1278812" cy="3808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+1)</m:t>
                          </m:r>
                        </m:sup>
                      </m:sSup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8" name="Rechteck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03282" y="5198223"/>
                <a:ext cx="1278812" cy="380810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hteck 18"/>
              <p:cNvSpPr/>
              <p:nvPr/>
            </p:nvSpPr>
            <p:spPr>
              <a:xfrm>
                <a:off x="4560356" y="5261723"/>
                <a:ext cx="3167598" cy="3771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sup>
                      </m:sSub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p>
                          </m:sSup>
                          <m:d>
                            <m:dPr>
                              <m:ctrlP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de-D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…,</m:t>
                          </m:r>
                          <m:sSup>
                            <m:sSupPr>
                              <m:ctrlP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𝐻</m:t>
                              </m:r>
                            </m:sup>
                          </m:sSup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9" name="Rechteck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0356" y="5261723"/>
                <a:ext cx="3167598" cy="377155"/>
              </a:xfrm>
              <a:prstGeom prst="rect">
                <a:avLst/>
              </a:prstGeom>
              <a:blipFill rotWithShape="0">
                <a:blip r:embed="rId9"/>
                <a:stretch>
                  <a:fillRect b="-1451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hteck 19"/>
              <p:cNvSpPr/>
              <p:nvPr/>
            </p:nvSpPr>
            <p:spPr>
              <a:xfrm>
                <a:off x="4820292" y="5936682"/>
                <a:ext cx="3434338" cy="4694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</m:sup>
                      </m:s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⟶</m:t>
                      </m:r>
                      <m:sSup>
                        <m:sSup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  <m:sup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Sup>
                                <m:sSubSup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  <m:sup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sup>
                              </m:sSubSup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</m:sub>
                                  </m:sSub>
                                </m:sub>
                              </m:sSub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0" name="Rechteck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0292" y="5936682"/>
                <a:ext cx="3434338" cy="469424"/>
              </a:xfrm>
              <a:prstGeom prst="rect">
                <a:avLst/>
              </a:prstGeom>
              <a:blipFill rotWithShape="0">
                <a:blip r:embed="rId10"/>
                <a:stretch>
                  <a:fillRect b="-519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Gewinkelte Verbindung 21"/>
          <p:cNvCxnSpPr>
            <a:stCxn id="26" idx="2"/>
            <a:endCxn id="27" idx="0"/>
          </p:cNvCxnSpPr>
          <p:nvPr/>
        </p:nvCxnSpPr>
        <p:spPr>
          <a:xfrm rot="5400000">
            <a:off x="5777560" y="4304469"/>
            <a:ext cx="1134638" cy="894691"/>
          </a:xfrm>
          <a:prstGeom prst="bentConnector3">
            <a:avLst>
              <a:gd name="adj1" fmla="val 50000"/>
            </a:avLst>
          </a:prstGeom>
          <a:ln w="38100">
            <a:solidFill>
              <a:srgbClr val="015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hteck 24"/>
          <p:cNvSpPr/>
          <p:nvPr/>
        </p:nvSpPr>
        <p:spPr>
          <a:xfrm>
            <a:off x="1604535" y="3270095"/>
            <a:ext cx="437975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hteck 25"/>
          <p:cNvSpPr/>
          <p:nvPr/>
        </p:nvSpPr>
        <p:spPr>
          <a:xfrm>
            <a:off x="6416392" y="3270095"/>
            <a:ext cx="751663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hteck 26"/>
          <p:cNvSpPr/>
          <p:nvPr/>
        </p:nvSpPr>
        <p:spPr>
          <a:xfrm>
            <a:off x="5688556" y="5319133"/>
            <a:ext cx="417954" cy="2806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hteck 27"/>
          <p:cNvSpPr/>
          <p:nvPr/>
        </p:nvSpPr>
        <p:spPr>
          <a:xfrm>
            <a:off x="4657698" y="5319136"/>
            <a:ext cx="470860" cy="2806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Rechteck 28"/>
          <p:cNvSpPr/>
          <p:nvPr/>
        </p:nvSpPr>
        <p:spPr>
          <a:xfrm>
            <a:off x="5967814" y="6065875"/>
            <a:ext cx="397778" cy="2806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0" name="Gewinkelte Verbindung 29"/>
          <p:cNvCxnSpPr>
            <a:stCxn id="25" idx="2"/>
            <a:endCxn id="27" idx="0"/>
          </p:cNvCxnSpPr>
          <p:nvPr/>
        </p:nvCxnSpPr>
        <p:spPr>
          <a:xfrm rot="16200000" flipH="1">
            <a:off x="3293209" y="2714809"/>
            <a:ext cx="1134638" cy="4074010"/>
          </a:xfrm>
          <a:prstGeom prst="bentConnector3">
            <a:avLst>
              <a:gd name="adj1" fmla="val 50000"/>
            </a:avLst>
          </a:prstGeom>
          <a:ln w="38100">
            <a:solidFill>
              <a:srgbClr val="015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winkelte Verbindung 34"/>
          <p:cNvCxnSpPr>
            <a:stCxn id="28" idx="2"/>
            <a:endCxn id="29" idx="0"/>
          </p:cNvCxnSpPr>
          <p:nvPr/>
        </p:nvCxnSpPr>
        <p:spPr>
          <a:xfrm rot="16200000" flipH="1">
            <a:off x="5296867" y="5196038"/>
            <a:ext cx="466097" cy="1273575"/>
          </a:xfrm>
          <a:prstGeom prst="bentConnector3">
            <a:avLst>
              <a:gd name="adj1" fmla="val 50000"/>
            </a:avLst>
          </a:prstGeom>
          <a:ln w="38100">
            <a:solidFill>
              <a:srgbClr val="015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feld 38"/>
          <p:cNvSpPr txBox="1"/>
          <p:nvPr/>
        </p:nvSpPr>
        <p:spPr>
          <a:xfrm>
            <a:off x="0" y="5899656"/>
            <a:ext cx="1899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smtClean="0">
                <a:solidFill>
                  <a:srgbClr val="0150A0"/>
                </a:solidFill>
              </a:rPr>
              <a:t>Graph embedding</a:t>
            </a:r>
            <a:endParaRPr lang="en-GB" b="1" dirty="0">
              <a:solidFill>
                <a:srgbClr val="0150A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0" name="Tabelle 39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21020" y="1248821"/>
              <a:ext cx="4437060" cy="1112111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050149"/>
                    <a:gridCol w="3386911"/>
                  </a:tblGrid>
                  <a:tr h="370840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 xmlns:m="http://schemas.openxmlformats.org/officeDocument/2006/math">
                              <m:r>
                                <a:rPr lang="de-DE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oMath>
                          </a14:m>
                          <a:r>
                            <a:rPr lang="en-GB" dirty="0" smtClean="0"/>
                            <a:t>:</a:t>
                          </a:r>
                          <a:endParaRPr lang="en-GB" dirty="0"/>
                        </a:p>
                      </a:txBody>
                      <a:tcPr marL="0" marR="14400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 smtClean="0"/>
                            <a:t>dimensionality of the node labels</a:t>
                          </a:r>
                        </a:p>
                      </a:txBody>
                      <a:tcPr marL="0" marR="144000" marT="0" marB="0">
                        <a:noFill/>
                      </a:tcPr>
                    </a:tc>
                  </a:tr>
                  <a:tr h="370431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</m:oMath>
                          </a14:m>
                          <a:r>
                            <a:rPr lang="en-GB" dirty="0" smtClean="0"/>
                            <a:t>: </a:t>
                          </a:r>
                          <a:endParaRPr lang="en-GB" dirty="0"/>
                        </a:p>
                      </a:txBody>
                      <a:tcPr marL="0" marR="14400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 smtClean="0"/>
                            <a:t>cardinality of the node set</a:t>
                          </a:r>
                        </a:p>
                      </a:txBody>
                      <a:tcPr marL="0" marR="144000" marT="0" marB="0">
                        <a:noFill/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 xmlns:m="http://schemas.openxmlformats.org/officeDocument/2006/math">
                              <m:r>
                                <a:rPr lang="de-DE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de-DE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DE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de-DE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GB" dirty="0" smtClean="0"/>
                            <a:t>:</a:t>
                          </a:r>
                          <a:endParaRPr lang="en-GB" dirty="0"/>
                        </a:p>
                      </a:txBody>
                      <a:tcPr marL="0" marR="14400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 smtClean="0"/>
                            <a:t>neighbourhood </a:t>
                          </a:r>
                          <a:r>
                            <a:rPr lang="en-GB" dirty="0"/>
                            <a:t>of </a:t>
                          </a:r>
                          <a14:m>
                            <m:oMath xmlns:m="http://schemas.openxmlformats.org/officeDocument/2006/math"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oMath>
                          </a14:m>
                          <a:endParaRPr lang="en-GB" dirty="0"/>
                        </a:p>
                      </a:txBody>
                      <a:tcPr marL="0" marR="144000" marT="0" marB="0">
                        <a:noFill/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40" name="Tabelle 39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21020" y="1248821"/>
              <a:ext cx="4437060" cy="1112111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050149"/>
                    <a:gridCol w="3386911"/>
                  </a:tblGrid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0" marR="144000" marT="0" marB="0">
                        <a:blipFill rotWithShape="0">
                          <a:blip r:embed="rId11"/>
                          <a:stretch>
                            <a:fillRect t="-19672" r="-321387" b="-2131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 smtClean="0"/>
                            <a:t>dimensionality of the node labels</a:t>
                          </a:r>
                        </a:p>
                      </a:txBody>
                      <a:tcPr marL="0" marR="144000" marT="0" marB="0">
                        <a:noFill/>
                      </a:tcPr>
                    </a:tc>
                  </a:tr>
                  <a:tr h="370431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0" marR="144000" marT="0" marB="0">
                        <a:blipFill rotWithShape="0">
                          <a:blip r:embed="rId11"/>
                          <a:stretch>
                            <a:fillRect t="-117742" r="-321387" b="-1096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 smtClean="0"/>
                            <a:t>cardinality of the </a:t>
                          </a:r>
                          <a:r>
                            <a:rPr lang="en-GB" dirty="0" smtClean="0"/>
                            <a:t>node set</a:t>
                          </a:r>
                          <a:endParaRPr lang="en-GB" dirty="0" smtClean="0"/>
                        </a:p>
                      </a:txBody>
                      <a:tcPr marL="0" marR="144000" marT="0" marB="0">
                        <a:noFill/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0" marR="144000" marT="0" marB="0">
                        <a:blipFill rotWithShape="0">
                          <a:blip r:embed="rId11"/>
                          <a:stretch>
                            <a:fillRect t="-221311" r="-321387" b="-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0" marR="144000" marT="0" marB="0">
                        <a:blipFill rotWithShape="0">
                          <a:blip r:embed="rId11"/>
                          <a:stretch>
                            <a:fillRect l="-31115" t="-221311" b="-11475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hteck 23"/>
              <p:cNvSpPr/>
              <p:nvPr/>
            </p:nvSpPr>
            <p:spPr>
              <a:xfrm>
                <a:off x="0" y="2495115"/>
                <a:ext cx="3486660" cy="4157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p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h</m:t>
                          </m:r>
                        </m:sup>
                      </m:sSup>
                      <m:r>
                        <a:rPr lang="de-DE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de-DE" i="1" smtClean="0">
                          <a:latin typeface="Cambria Math" panose="02040503050406030204" pitchFamily="18" charset="0"/>
                        </a:rPr>
                        <m:t>)=</m:t>
                      </m:r>
                      <m:d>
                        <m:dPr>
                          <m:begChr m:val="{"/>
                          <m:endChr m:val="}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p>
                          </m:sSup>
                          <m:d>
                            <m:d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, …,</m:t>
                          </m:r>
                          <m:sSup>
                            <m:sSup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p>
                          </m:sSup>
                          <m:d>
                            <m:d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DE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)|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4" name="Rechteck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495115"/>
                <a:ext cx="3486660" cy="415755"/>
              </a:xfrm>
              <a:prstGeom prst="rect">
                <a:avLst/>
              </a:prstGeom>
              <a:blipFill rotWithShape="0">
                <a:blip r:embed="rId12"/>
                <a:stretch>
                  <a:fillRect b="-724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feld 30"/>
              <p:cNvSpPr txBox="1"/>
              <p:nvPr/>
            </p:nvSpPr>
            <p:spPr>
              <a:xfrm>
                <a:off x="-4676" y="5264281"/>
                <a:ext cx="23791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b="1" dirty="0" smtClean="0">
                    <a:solidFill>
                      <a:srgbClr val="0150A0"/>
                    </a:solidFill>
                  </a:rPr>
                  <a:t>Node embedding </a:t>
                </a:r>
                <a:r>
                  <a:rPr lang="de-DE" b="1" dirty="0">
                    <a:solidFill>
                      <a:srgbClr val="0150A0"/>
                    </a:solidFill>
                  </a:rPr>
                  <a:t>of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1" i="1" smtClean="0">
                            <a:solidFill>
                              <a:srgbClr val="015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1" i="1" smtClean="0">
                            <a:solidFill>
                              <a:srgbClr val="015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de-DE" b="1" i="1">
                            <a:solidFill>
                              <a:srgbClr val="015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de-DE" b="1" i="1">
                            <a:solidFill>
                              <a:srgbClr val="015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endParaRPr lang="en-GB" b="1" dirty="0">
                  <a:solidFill>
                    <a:srgbClr val="0150A0"/>
                  </a:solidFill>
                </a:endParaRPr>
              </a:p>
            </p:txBody>
          </p:sp>
        </mc:Choice>
        <mc:Fallback xmlns="">
          <p:sp>
            <p:nvSpPr>
              <p:cNvPr id="31" name="Textfeld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676" y="5264281"/>
                <a:ext cx="2379113" cy="369332"/>
              </a:xfrm>
              <a:prstGeom prst="rect">
                <a:avLst/>
              </a:prstGeom>
              <a:blipFill rotWithShape="0">
                <a:blip r:embed="rId13"/>
                <a:stretch>
                  <a:fillRect l="-2046" t="-10000" b="-2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Fußzeilenplatzhalter 4">
            <a:extLst>
              <a:ext uri="{FF2B5EF4-FFF2-40B4-BE49-F238E27FC236}">
                <a16:creationId xmlns:a16="http://schemas.microsoft.com/office/drawing/2014/main" xmlns="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7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26</a:t>
            </a:r>
          </a:p>
        </p:txBody>
      </p:sp>
    </p:spTree>
    <p:extLst>
      <p:ext uri="{BB962C8B-B14F-4D97-AF65-F5344CB8AC3E}">
        <p14:creationId xmlns:p14="http://schemas.microsoft.com/office/powerpoint/2010/main" val="3162203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D939CE78-E6B6-44BA-9946-07DBB2D9C71A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0" y="257692"/>
            <a:ext cx="10512305" cy="928958"/>
          </a:xfrm>
        </p:spPr>
        <p:txBody>
          <a:bodyPr/>
          <a:lstStyle/>
          <a:p>
            <a:r>
              <a:rPr lang="de-DE" dirty="0" smtClean="0"/>
              <a:t>1.1 </a:t>
            </a:r>
            <a:r>
              <a:rPr lang="de-DE" dirty="0" err="1" smtClean="0"/>
              <a:t>Weisfeiler</a:t>
            </a:r>
            <a:r>
              <a:rPr lang="de-DE" dirty="0" smtClean="0"/>
              <a:t>-Lehman </a:t>
            </a:r>
            <a:r>
              <a:rPr lang="de-DE" dirty="0" err="1"/>
              <a:t>node</a:t>
            </a:r>
            <a:r>
              <a:rPr lang="de-DE" dirty="0"/>
              <a:t> </a:t>
            </a:r>
            <a:r>
              <a:rPr lang="de-DE" dirty="0" err="1"/>
              <a:t>embedding</a:t>
            </a:r>
            <a:r>
              <a:rPr lang="de-DE" dirty="0"/>
              <a:t> </a:t>
            </a:r>
            <a:r>
              <a:rPr lang="de-DE" dirty="0" err="1" smtClean="0"/>
              <a:t>scheme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err="1" smtClean="0"/>
              <a:t>Example</a:t>
            </a:r>
            <a:r>
              <a:rPr lang="de-DE" dirty="0" smtClean="0"/>
              <a:t> – </a:t>
            </a:r>
            <a:r>
              <a:rPr lang="de-DE" dirty="0" err="1" smtClean="0"/>
              <a:t>Node</a:t>
            </a:r>
            <a:r>
              <a:rPr lang="de-DE" dirty="0" smtClean="0"/>
              <a:t> </a:t>
            </a:r>
            <a:r>
              <a:rPr lang="de-DE" dirty="0" err="1" smtClean="0"/>
              <a:t>labels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hteck 9"/>
              <p:cNvSpPr/>
              <p:nvPr/>
            </p:nvSpPr>
            <p:spPr>
              <a:xfrm>
                <a:off x="5347" y="2360932"/>
                <a:ext cx="3311612" cy="374270"/>
              </a:xfrm>
              <a:prstGeom prst="rect">
                <a:avLst/>
              </a:prstGeom>
              <a:solidFill>
                <a:srgbClr val="CFD5EA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h𝑎𝑠h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h</m:t>
                          </m:r>
                        </m:sup>
                      </m:sSup>
                      <m:d>
                        <m:d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p>
                      </m:s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0" name="Rechteck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7" y="2360932"/>
                <a:ext cx="3311612" cy="374270"/>
              </a:xfrm>
              <a:prstGeom prst="rect">
                <a:avLst/>
              </a:prstGeom>
              <a:blipFill rotWithShape="0">
                <a:blip r:embed="rId3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4" name="Tabelle 6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71473895"/>
                  </p:ext>
                </p:extLst>
              </p:nvPr>
            </p:nvGraphicFramePr>
            <p:xfrm>
              <a:off x="21020" y="1248821"/>
              <a:ext cx="4437060" cy="1112111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050149"/>
                    <a:gridCol w="3386911"/>
                  </a:tblGrid>
                  <a:tr h="370840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 xmlns:m="http://schemas.openxmlformats.org/officeDocument/2006/math">
                              <m:r>
                                <a:rPr lang="de-DE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oMath>
                          </a14:m>
                          <a:r>
                            <a:rPr lang="en-GB" dirty="0" smtClean="0"/>
                            <a:t>:</a:t>
                          </a:r>
                          <a:endParaRPr lang="en-GB" dirty="0"/>
                        </a:p>
                      </a:txBody>
                      <a:tcPr marL="0" marR="14400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 smtClean="0"/>
                            <a:t>dimensionality of the node labels</a:t>
                          </a:r>
                        </a:p>
                      </a:txBody>
                      <a:tcPr marL="0" marR="144000" marT="0" marB="0">
                        <a:noFill/>
                      </a:tcPr>
                    </a:tc>
                  </a:tr>
                  <a:tr h="370431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=7</m:t>
                              </m:r>
                            </m:oMath>
                          </a14:m>
                          <a:r>
                            <a:rPr lang="en-GB" dirty="0" smtClean="0"/>
                            <a:t>: </a:t>
                          </a:r>
                          <a:endParaRPr lang="en-GB" dirty="0"/>
                        </a:p>
                      </a:txBody>
                      <a:tcPr marL="0" marR="14400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 smtClean="0"/>
                            <a:t>cardinality of the node set</a:t>
                          </a:r>
                        </a:p>
                      </a:txBody>
                      <a:tcPr marL="0" marR="144000" marT="0" marB="0">
                        <a:noFill/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 xmlns:m="http://schemas.openxmlformats.org/officeDocument/2006/math">
                              <m:r>
                                <a:rPr lang="de-DE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de-DE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DE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de-DE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GB" dirty="0" smtClean="0"/>
                            <a:t>:</a:t>
                          </a:r>
                          <a:endParaRPr lang="en-GB" dirty="0"/>
                        </a:p>
                      </a:txBody>
                      <a:tcPr marL="0" marR="14400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 smtClean="0"/>
                            <a:t>neighbourhood </a:t>
                          </a:r>
                          <a:r>
                            <a:rPr lang="en-GB" dirty="0"/>
                            <a:t>of </a:t>
                          </a:r>
                          <a14:m>
                            <m:oMath xmlns:m="http://schemas.openxmlformats.org/officeDocument/2006/math"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oMath>
                          </a14:m>
                          <a:endParaRPr lang="en-GB" dirty="0"/>
                        </a:p>
                      </a:txBody>
                      <a:tcPr marL="0" marR="144000" marT="0" marB="0">
                        <a:noFill/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64" name="Tabelle 6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71473895"/>
                  </p:ext>
                </p:extLst>
              </p:nvPr>
            </p:nvGraphicFramePr>
            <p:xfrm>
              <a:off x="21020" y="1248821"/>
              <a:ext cx="4437060" cy="1112111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050149"/>
                    <a:gridCol w="3386911"/>
                  </a:tblGrid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0" marR="144000" marT="0" marB="0">
                        <a:blipFill rotWithShape="0">
                          <a:blip r:embed="rId4"/>
                          <a:stretch>
                            <a:fillRect t="-19672" r="-321387" b="-2131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 smtClean="0"/>
                            <a:t>dimensionality of the node labels</a:t>
                          </a:r>
                        </a:p>
                      </a:txBody>
                      <a:tcPr marL="0" marR="144000" marT="0" marB="0">
                        <a:noFill/>
                      </a:tcPr>
                    </a:tc>
                  </a:tr>
                  <a:tr h="370431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0" marR="144000" marT="0" marB="0">
                        <a:blipFill rotWithShape="0">
                          <a:blip r:embed="rId4"/>
                          <a:stretch>
                            <a:fillRect t="-117742" r="-321387" b="-1096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 smtClean="0"/>
                            <a:t>cardinality of the </a:t>
                          </a:r>
                          <a:r>
                            <a:rPr lang="en-GB" dirty="0" smtClean="0"/>
                            <a:t>node set</a:t>
                          </a:r>
                          <a:endParaRPr lang="en-GB" dirty="0" smtClean="0"/>
                        </a:p>
                      </a:txBody>
                      <a:tcPr marL="0" marR="144000" marT="0" marB="0">
                        <a:noFill/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0" marR="144000" marT="0" marB="0">
                        <a:blipFill rotWithShape="0">
                          <a:blip r:embed="rId4"/>
                          <a:stretch>
                            <a:fillRect t="-221311" r="-321387" b="-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0" marR="144000" marT="0" marB="0">
                        <a:blipFill rotWithShape="0">
                          <a:blip r:embed="rId4"/>
                          <a:stretch>
                            <a:fillRect l="-31115" t="-221311" b="-11475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40" name="Fußzeilenplatzhalter 4">
            <a:extLst>
              <a:ext uri="{FF2B5EF4-FFF2-40B4-BE49-F238E27FC236}">
                <a16:creationId xmlns:a16="http://schemas.microsoft.com/office/drawing/2014/main" xmlns="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8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26</a:t>
            </a:r>
          </a:p>
        </p:txBody>
      </p:sp>
    </p:spTree>
    <p:extLst>
      <p:ext uri="{BB962C8B-B14F-4D97-AF65-F5344CB8AC3E}">
        <p14:creationId xmlns:p14="http://schemas.microsoft.com/office/powerpoint/2010/main" val="4120461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D939CE78-E6B6-44BA-9946-07DBB2D9C71A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0" y="257692"/>
            <a:ext cx="10512305" cy="928958"/>
          </a:xfrm>
        </p:spPr>
        <p:txBody>
          <a:bodyPr/>
          <a:lstStyle/>
          <a:p>
            <a:r>
              <a:rPr lang="de-DE" dirty="0" smtClean="0"/>
              <a:t>1.1 </a:t>
            </a:r>
            <a:r>
              <a:rPr lang="de-DE" dirty="0" err="1" smtClean="0"/>
              <a:t>Weisfeiler</a:t>
            </a:r>
            <a:r>
              <a:rPr lang="de-DE" dirty="0" smtClean="0"/>
              <a:t>-Lehman </a:t>
            </a:r>
            <a:r>
              <a:rPr lang="de-DE" dirty="0" err="1"/>
              <a:t>node</a:t>
            </a:r>
            <a:r>
              <a:rPr lang="de-DE" dirty="0"/>
              <a:t> </a:t>
            </a:r>
            <a:r>
              <a:rPr lang="de-DE" dirty="0" err="1"/>
              <a:t>embedding</a:t>
            </a:r>
            <a:r>
              <a:rPr lang="de-DE" dirty="0"/>
              <a:t> </a:t>
            </a:r>
            <a:r>
              <a:rPr lang="de-DE" dirty="0" err="1" smtClean="0"/>
              <a:t>scheme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err="1" smtClean="0"/>
              <a:t>Example</a:t>
            </a:r>
            <a:r>
              <a:rPr lang="de-DE" dirty="0" smtClean="0"/>
              <a:t> – </a:t>
            </a:r>
            <a:r>
              <a:rPr lang="de-DE" dirty="0" err="1" smtClean="0"/>
              <a:t>Node</a:t>
            </a:r>
            <a:r>
              <a:rPr lang="de-DE" dirty="0" smtClean="0"/>
              <a:t> </a:t>
            </a:r>
            <a:r>
              <a:rPr lang="de-DE" dirty="0" err="1" smtClean="0"/>
              <a:t>labels</a:t>
            </a:r>
            <a:endParaRPr lang="de-DE" dirty="0"/>
          </a:p>
        </p:txBody>
      </p:sp>
      <p:grpSp>
        <p:nvGrpSpPr>
          <p:cNvPr id="47" name="Gruppieren 46"/>
          <p:cNvGrpSpPr/>
          <p:nvPr/>
        </p:nvGrpSpPr>
        <p:grpSpPr>
          <a:xfrm>
            <a:off x="3309126" y="3173415"/>
            <a:ext cx="5573748" cy="2966055"/>
            <a:chOff x="2836566" y="301882"/>
            <a:chExt cx="5573748" cy="2966055"/>
          </a:xfrm>
        </p:grpSpPr>
        <p:grpSp>
          <p:nvGrpSpPr>
            <p:cNvPr id="48" name="Gruppieren 47"/>
            <p:cNvGrpSpPr/>
            <p:nvPr/>
          </p:nvGrpSpPr>
          <p:grpSpPr>
            <a:xfrm>
              <a:off x="2836566" y="301882"/>
              <a:ext cx="5573748" cy="2966055"/>
              <a:chOff x="2207916" y="1616332"/>
              <a:chExt cx="5573748" cy="296605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1" name="Ellipse 50"/>
                  <p:cNvSpPr>
                    <a:spLocks/>
                  </p:cNvSpPr>
                  <p:nvPr/>
                </p:nvSpPr>
                <p:spPr>
                  <a:xfrm>
                    <a:off x="2207916" y="1630993"/>
                    <a:ext cx="1044000" cy="720000"/>
                  </a:xfrm>
                  <a:prstGeom prst="ellipse">
                    <a:avLst/>
                  </a:prstGeom>
                  <a:solidFill>
                    <a:schemeClr val="accent6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ctrlPr>
                                <a:rPr lang="de-DE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oMath>
                      </m:oMathPara>
                    </a14:m>
                    <a:endParaRPr lang="de-DE" dirty="0" smtClean="0"/>
                  </a:p>
                </p:txBody>
              </p:sp>
            </mc:Choice>
            <mc:Fallback xmlns="">
              <p:sp>
                <p:nvSpPr>
                  <p:cNvPr id="51" name="Ellipse 50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07916" y="1630993"/>
                    <a:ext cx="1044000" cy="720000"/>
                  </a:xfrm>
                  <a:prstGeom prst="ellipse">
                    <a:avLst/>
                  </a:prstGeom>
                  <a:blipFill rotWithShape="0">
                    <a:blip r:embed="rId4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52" name="Gerader Verbinder 51"/>
              <p:cNvCxnSpPr>
                <a:cxnSpLocks/>
                <a:stCxn id="51" idx="6"/>
                <a:endCxn id="53" idx="2"/>
              </p:cNvCxnSpPr>
              <p:nvPr/>
            </p:nvCxnSpPr>
            <p:spPr>
              <a:xfrm>
                <a:off x="3251916" y="1990993"/>
                <a:ext cx="1220874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3" name="Ellipse 52"/>
                  <p:cNvSpPr>
                    <a:spLocks/>
                  </p:cNvSpPr>
                  <p:nvPr/>
                </p:nvSpPr>
                <p:spPr>
                  <a:xfrm>
                    <a:off x="4472790" y="1630993"/>
                    <a:ext cx="1044000" cy="720000"/>
                  </a:xfrm>
                  <a:prstGeom prst="ellipse">
                    <a:avLst/>
                  </a:prstGeom>
                  <a:solidFill>
                    <a:schemeClr val="accent5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ctrlPr>
                                <a:rPr lang="de-DE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</m:oMath>
                      </m:oMathPara>
                    </a14:m>
                    <a:endParaRPr lang="de-DE" dirty="0" smtClean="0"/>
                  </a:p>
                </p:txBody>
              </p:sp>
            </mc:Choice>
            <mc:Fallback xmlns="">
              <p:sp>
                <p:nvSpPr>
                  <p:cNvPr id="53" name="Ellipse 52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72790" y="1630993"/>
                    <a:ext cx="1044000" cy="720000"/>
                  </a:xfrm>
                  <a:prstGeom prst="ellipse">
                    <a:avLst/>
                  </a:prstGeom>
                  <a:blipFill rotWithShape="0">
                    <a:blip r:embed="rId5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4" name="Ellipse 53"/>
                  <p:cNvSpPr>
                    <a:spLocks/>
                  </p:cNvSpPr>
                  <p:nvPr/>
                </p:nvSpPr>
                <p:spPr>
                  <a:xfrm>
                    <a:off x="6737664" y="1616332"/>
                    <a:ext cx="1044000" cy="720000"/>
                  </a:xfrm>
                  <a:prstGeom prst="ellipse">
                    <a:avLst/>
                  </a:prstGeom>
                  <a:solidFill>
                    <a:schemeClr val="accent6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ctrlPr>
                                <a:rPr lang="de-DE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sub>
                              </m:sSub>
                            </m:e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oMath>
                      </m:oMathPara>
                    </a14:m>
                    <a:endParaRPr lang="de-DE" dirty="0" smtClean="0"/>
                  </a:p>
                </p:txBody>
              </p:sp>
            </mc:Choice>
            <mc:Fallback xmlns="">
              <p:sp>
                <p:nvSpPr>
                  <p:cNvPr id="54" name="Ellipse 53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37664" y="1616332"/>
                    <a:ext cx="1044000" cy="720000"/>
                  </a:xfrm>
                  <a:prstGeom prst="ellipse">
                    <a:avLst/>
                  </a:prstGeom>
                  <a:blipFill rotWithShape="0">
                    <a:blip r:embed="rId6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5" name="Ellipse 54"/>
                  <p:cNvSpPr>
                    <a:spLocks/>
                  </p:cNvSpPr>
                  <p:nvPr/>
                </p:nvSpPr>
                <p:spPr>
                  <a:xfrm>
                    <a:off x="6737664" y="2746690"/>
                    <a:ext cx="1044000" cy="720000"/>
                  </a:xfrm>
                  <a:prstGeom prst="ellipse">
                    <a:avLst/>
                  </a:prstGeom>
                  <a:solidFill>
                    <a:schemeClr val="accent2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ctrlPr>
                                <a:rPr lang="de-DE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7</m:t>
                                  </m:r>
                                </m:sub>
                              </m:sSub>
                            </m:e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d>
                        </m:oMath>
                      </m:oMathPara>
                    </a14:m>
                    <a:endParaRPr lang="de-DE" dirty="0" smtClean="0"/>
                  </a:p>
                </p:txBody>
              </p:sp>
            </mc:Choice>
            <mc:Fallback xmlns="">
              <p:sp>
                <p:nvSpPr>
                  <p:cNvPr id="55" name="Ellipse 54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37664" y="2746690"/>
                    <a:ext cx="1044000" cy="720000"/>
                  </a:xfrm>
                  <a:prstGeom prst="ellipse">
                    <a:avLst/>
                  </a:prstGeom>
                  <a:blipFill rotWithShape="0">
                    <a:blip r:embed="rId7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6" name="Ellipse 55"/>
                  <p:cNvSpPr>
                    <a:spLocks/>
                  </p:cNvSpPr>
                  <p:nvPr/>
                </p:nvSpPr>
                <p:spPr>
                  <a:xfrm>
                    <a:off x="2207916" y="2746690"/>
                    <a:ext cx="1044000" cy="720000"/>
                  </a:xfrm>
                  <a:prstGeom prst="ellipse">
                    <a:avLst/>
                  </a:prstGeom>
                  <a:solidFill>
                    <a:schemeClr val="accent2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ctrlPr>
                                <a:rPr lang="de-DE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d>
                        </m:oMath>
                      </m:oMathPara>
                    </a14:m>
                    <a:endParaRPr lang="de-DE" dirty="0" smtClean="0"/>
                  </a:p>
                </p:txBody>
              </p:sp>
            </mc:Choice>
            <mc:Fallback xmlns="">
              <p:sp>
                <p:nvSpPr>
                  <p:cNvPr id="56" name="Ellipse 55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07916" y="2746690"/>
                    <a:ext cx="1044000" cy="720000"/>
                  </a:xfrm>
                  <a:prstGeom prst="ellipse">
                    <a:avLst/>
                  </a:prstGeom>
                  <a:blipFill rotWithShape="0">
                    <a:blip r:embed="rId8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7" name="Ellipse 56"/>
                  <p:cNvSpPr>
                    <a:spLocks/>
                  </p:cNvSpPr>
                  <p:nvPr/>
                </p:nvSpPr>
                <p:spPr>
                  <a:xfrm>
                    <a:off x="2207916" y="3862387"/>
                    <a:ext cx="1044000" cy="720000"/>
                  </a:xfrm>
                  <a:prstGeom prst="ellipse">
                    <a:avLst/>
                  </a:prstGeom>
                  <a:solidFill>
                    <a:srgbClr val="FF000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ctrlPr>
                                <a:rPr lang="de-DE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e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</m:d>
                        </m:oMath>
                      </m:oMathPara>
                    </a14:m>
                    <a:endParaRPr lang="de-DE" dirty="0" smtClean="0"/>
                  </a:p>
                </p:txBody>
              </p:sp>
            </mc:Choice>
            <mc:Fallback xmlns="">
              <p:sp>
                <p:nvSpPr>
                  <p:cNvPr id="57" name="Ellipse 56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07916" y="3862387"/>
                    <a:ext cx="1044000" cy="720000"/>
                  </a:xfrm>
                  <a:prstGeom prst="ellipse">
                    <a:avLst/>
                  </a:prstGeom>
                  <a:blipFill rotWithShape="0">
                    <a:blip r:embed="rId9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8" name="Ellipse 57"/>
                  <p:cNvSpPr>
                    <a:spLocks/>
                  </p:cNvSpPr>
                  <p:nvPr/>
                </p:nvSpPr>
                <p:spPr>
                  <a:xfrm>
                    <a:off x="4472790" y="3862387"/>
                    <a:ext cx="1044000" cy="720000"/>
                  </a:xfrm>
                  <a:prstGeom prst="ellipse">
                    <a:avLst/>
                  </a:prstGeom>
                  <a:solidFill>
                    <a:srgbClr val="FFFF0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ctrlPr>
                                <a:rPr lang="de-DE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DE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sub>
                              </m:sSub>
                            </m:e>
                            <m:e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</m:d>
                        </m:oMath>
                      </m:oMathPara>
                    </a14:m>
                    <a:endParaRPr lang="de-DE" dirty="0" smtClean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8" name="Ellipse 57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72790" y="3862387"/>
                    <a:ext cx="1044000" cy="720000"/>
                  </a:xfrm>
                  <a:prstGeom prst="ellipse">
                    <a:avLst/>
                  </a:prstGeom>
                  <a:blipFill rotWithShape="0">
                    <a:blip r:embed="rId10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59" name="Gerader Verbinder 58"/>
              <p:cNvCxnSpPr>
                <a:cxnSpLocks/>
                <a:stCxn id="51" idx="4"/>
                <a:endCxn id="56" idx="0"/>
              </p:cNvCxnSpPr>
              <p:nvPr/>
            </p:nvCxnSpPr>
            <p:spPr>
              <a:xfrm>
                <a:off x="2729916" y="2350993"/>
                <a:ext cx="0" cy="39569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Gerader Verbinder 59"/>
              <p:cNvCxnSpPr>
                <a:cxnSpLocks/>
                <a:stCxn id="56" idx="4"/>
                <a:endCxn id="57" idx="0"/>
              </p:cNvCxnSpPr>
              <p:nvPr/>
            </p:nvCxnSpPr>
            <p:spPr>
              <a:xfrm>
                <a:off x="2729916" y="3466690"/>
                <a:ext cx="0" cy="39569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Gerader Verbinder 60"/>
              <p:cNvCxnSpPr>
                <a:cxnSpLocks/>
                <a:stCxn id="57" idx="6"/>
                <a:endCxn id="58" idx="2"/>
              </p:cNvCxnSpPr>
              <p:nvPr/>
            </p:nvCxnSpPr>
            <p:spPr>
              <a:xfrm>
                <a:off x="3251916" y="4222387"/>
                <a:ext cx="1220874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Gerader Verbinder 61"/>
              <p:cNvCxnSpPr>
                <a:cxnSpLocks/>
                <a:stCxn id="54" idx="2"/>
                <a:endCxn id="53" idx="6"/>
              </p:cNvCxnSpPr>
              <p:nvPr/>
            </p:nvCxnSpPr>
            <p:spPr>
              <a:xfrm flipH="1">
                <a:off x="5516790" y="1976332"/>
                <a:ext cx="1220874" cy="14661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Gerader Verbinder 62"/>
              <p:cNvCxnSpPr>
                <a:cxnSpLocks/>
                <a:stCxn id="55" idx="0"/>
                <a:endCxn id="54" idx="4"/>
              </p:cNvCxnSpPr>
              <p:nvPr/>
            </p:nvCxnSpPr>
            <p:spPr>
              <a:xfrm flipV="1">
                <a:off x="7259664" y="2336332"/>
                <a:ext cx="0" cy="41035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9" name="Gerader Verbinder 48"/>
            <p:cNvCxnSpPr>
              <a:cxnSpLocks/>
              <a:stCxn id="56" idx="7"/>
              <a:endCxn id="53" idx="3"/>
            </p:cNvCxnSpPr>
            <p:nvPr/>
          </p:nvCxnSpPr>
          <p:spPr>
            <a:xfrm flipV="1">
              <a:off x="3727676" y="931101"/>
              <a:ext cx="1526654" cy="60658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Gerader Verbinder 49"/>
            <p:cNvCxnSpPr>
              <a:cxnSpLocks/>
              <a:stCxn id="55" idx="1"/>
              <a:endCxn id="53" idx="5"/>
            </p:cNvCxnSpPr>
            <p:nvPr/>
          </p:nvCxnSpPr>
          <p:spPr>
            <a:xfrm flipH="1" flipV="1">
              <a:off x="5992550" y="931101"/>
              <a:ext cx="1526654" cy="60658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hteck 22"/>
              <p:cNvSpPr/>
              <p:nvPr/>
            </p:nvSpPr>
            <p:spPr>
              <a:xfrm>
                <a:off x="5347" y="2360932"/>
                <a:ext cx="3311612" cy="374270"/>
              </a:xfrm>
              <a:prstGeom prst="rect">
                <a:avLst/>
              </a:prstGeom>
              <a:solidFill>
                <a:srgbClr val="CFD5EA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h𝑎𝑠h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h</m:t>
                          </m:r>
                        </m:sup>
                      </m:sSup>
                      <m:d>
                        <m:d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p>
                      </m:s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3" name="Rechteck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7" y="2360932"/>
                <a:ext cx="3311612" cy="374270"/>
              </a:xfrm>
              <a:prstGeom prst="rect">
                <a:avLst/>
              </a:prstGeom>
              <a:blipFill rotWithShape="0">
                <a:blip r:embed="rId11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4" name="Tabelle 2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95221687"/>
                  </p:ext>
                </p:extLst>
              </p:nvPr>
            </p:nvGraphicFramePr>
            <p:xfrm>
              <a:off x="21020" y="1248821"/>
              <a:ext cx="4437060" cy="1112111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050149"/>
                    <a:gridCol w="3386911"/>
                  </a:tblGrid>
                  <a:tr h="370840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 xmlns:m="http://schemas.openxmlformats.org/officeDocument/2006/math">
                              <m:r>
                                <a:rPr lang="de-DE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oMath>
                          </a14:m>
                          <a:r>
                            <a:rPr lang="en-GB" dirty="0" smtClean="0"/>
                            <a:t>:</a:t>
                          </a:r>
                          <a:endParaRPr lang="en-GB" dirty="0"/>
                        </a:p>
                      </a:txBody>
                      <a:tcPr marL="0" marR="14400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 smtClean="0"/>
                            <a:t>dimensionality of the node labels</a:t>
                          </a:r>
                        </a:p>
                      </a:txBody>
                      <a:tcPr marL="0" marR="144000" marT="0" marB="0">
                        <a:noFill/>
                      </a:tcPr>
                    </a:tc>
                  </a:tr>
                  <a:tr h="370431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=7</m:t>
                              </m:r>
                            </m:oMath>
                          </a14:m>
                          <a:r>
                            <a:rPr lang="en-GB" dirty="0" smtClean="0"/>
                            <a:t>: </a:t>
                          </a:r>
                          <a:endParaRPr lang="en-GB" dirty="0"/>
                        </a:p>
                      </a:txBody>
                      <a:tcPr marL="0" marR="14400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 smtClean="0"/>
                            <a:t>cardinality of the node set</a:t>
                          </a:r>
                        </a:p>
                      </a:txBody>
                      <a:tcPr marL="0" marR="144000" marT="0" marB="0">
                        <a:noFill/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 xmlns:m="http://schemas.openxmlformats.org/officeDocument/2006/math">
                              <m:r>
                                <a:rPr lang="de-DE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de-DE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DE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de-DE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GB" dirty="0" smtClean="0"/>
                            <a:t>:</a:t>
                          </a:r>
                          <a:endParaRPr lang="en-GB" dirty="0"/>
                        </a:p>
                      </a:txBody>
                      <a:tcPr marL="0" marR="14400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 smtClean="0"/>
                            <a:t>neighbourhood </a:t>
                          </a:r>
                          <a:r>
                            <a:rPr lang="en-GB" dirty="0"/>
                            <a:t>of </a:t>
                          </a:r>
                          <a14:m>
                            <m:oMath xmlns:m="http://schemas.openxmlformats.org/officeDocument/2006/math"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oMath>
                          </a14:m>
                          <a:endParaRPr lang="en-GB" dirty="0"/>
                        </a:p>
                      </a:txBody>
                      <a:tcPr marL="0" marR="144000" marT="0" marB="0">
                        <a:noFill/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24" name="Tabelle 2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95221687"/>
                  </p:ext>
                </p:extLst>
              </p:nvPr>
            </p:nvGraphicFramePr>
            <p:xfrm>
              <a:off x="21020" y="1248821"/>
              <a:ext cx="4437060" cy="1112111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050149"/>
                    <a:gridCol w="3386911"/>
                  </a:tblGrid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0" marR="144000" marT="0" marB="0">
                        <a:blipFill rotWithShape="0">
                          <a:blip r:embed="rId12"/>
                          <a:stretch>
                            <a:fillRect t="-19672" r="-321387" b="-2131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 smtClean="0"/>
                            <a:t>dimensionality of the node labels</a:t>
                          </a:r>
                        </a:p>
                      </a:txBody>
                      <a:tcPr marL="0" marR="144000" marT="0" marB="0">
                        <a:noFill/>
                      </a:tcPr>
                    </a:tc>
                  </a:tr>
                  <a:tr h="370431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0" marR="144000" marT="0" marB="0">
                        <a:blipFill rotWithShape="0">
                          <a:blip r:embed="rId12"/>
                          <a:stretch>
                            <a:fillRect t="-117742" r="-321387" b="-1096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 smtClean="0"/>
                            <a:t>cardinality of the </a:t>
                          </a:r>
                          <a:r>
                            <a:rPr lang="en-GB" dirty="0" smtClean="0"/>
                            <a:t>node set</a:t>
                          </a:r>
                          <a:endParaRPr lang="en-GB" dirty="0" smtClean="0"/>
                        </a:p>
                      </a:txBody>
                      <a:tcPr marL="0" marR="144000" marT="0" marB="0">
                        <a:noFill/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0" marR="144000" marT="0" marB="0">
                        <a:blipFill rotWithShape="0">
                          <a:blip r:embed="rId12"/>
                          <a:stretch>
                            <a:fillRect t="-221311" r="-321387" b="-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0" marR="144000" marT="0" marB="0">
                        <a:blipFill rotWithShape="0">
                          <a:blip r:embed="rId12"/>
                          <a:stretch>
                            <a:fillRect l="-31115" t="-221311" b="-11475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25" name="Fußzeilenplatzhalter 4">
            <a:extLst>
              <a:ext uri="{FF2B5EF4-FFF2-40B4-BE49-F238E27FC236}">
                <a16:creationId xmlns:a16="http://schemas.microsoft.com/office/drawing/2014/main" xmlns="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8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26</a:t>
            </a:r>
          </a:p>
        </p:txBody>
      </p:sp>
    </p:spTree>
    <p:extLst>
      <p:ext uri="{BB962C8B-B14F-4D97-AF65-F5344CB8AC3E}">
        <p14:creationId xmlns:p14="http://schemas.microsoft.com/office/powerpoint/2010/main" val="3255859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414514">
            <a:off x="1259790" y="2791241"/>
            <a:ext cx="3093275" cy="1933297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D939CE78-E6B6-44BA-9946-07DBB2D9C71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de-DE" dirty="0" smtClean="0"/>
              <a:t>Motivation</a:t>
            </a:r>
            <a:endParaRPr lang="de-DE" dirty="0"/>
          </a:p>
        </p:txBody>
      </p:sp>
      <p:sp>
        <p:nvSpPr>
          <p:cNvPr id="4" name="Inhaltsplatzhalter 1">
            <a:extLst>
              <a:ext uri="{FF2B5EF4-FFF2-40B4-BE49-F238E27FC236}">
                <a16:creationId xmlns:a16="http://schemas.microsoft.com/office/drawing/2014/main" xmlns="" id="{9DEBA436-23C2-4070-B671-ADB9D990FD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7996" y="1418301"/>
            <a:ext cx="11680767" cy="886360"/>
          </a:xfrm>
        </p:spPr>
        <p:txBody>
          <a:bodyPr/>
          <a:lstStyle/>
          <a:p>
            <a:pPr marL="0" indent="0">
              <a:buNone/>
              <a:tabLst>
                <a:tab pos="1619250" algn="l"/>
                <a:tab pos="3409950" algn="l"/>
              </a:tabLst>
            </a:pPr>
            <a:r>
              <a:rPr lang="de-DE" b="1" dirty="0" smtClean="0">
                <a:solidFill>
                  <a:srgbClr val="0150A0"/>
                </a:solidFill>
              </a:rPr>
              <a:t>TASK:</a:t>
            </a:r>
            <a:r>
              <a:rPr lang="de-DE" dirty="0" smtClean="0"/>
              <a:t> 	Graph </a:t>
            </a:r>
            <a:r>
              <a:rPr lang="de-DE" dirty="0" err="1" smtClean="0"/>
              <a:t>classification</a:t>
            </a:r>
            <a:r>
              <a:rPr lang="de-DE" dirty="0" smtClean="0"/>
              <a:t> </a:t>
            </a:r>
            <a:r>
              <a:rPr lang="de-DE" sz="2000" dirty="0" smtClean="0"/>
              <a:t>(via </a:t>
            </a:r>
            <a:r>
              <a:rPr lang="de-DE" sz="2000" dirty="0" err="1" smtClean="0"/>
              <a:t>graph</a:t>
            </a:r>
            <a:r>
              <a:rPr lang="de-DE" sz="2000" dirty="0" smtClean="0"/>
              <a:t> </a:t>
            </a:r>
            <a:r>
              <a:rPr lang="de-DE" sz="2000" dirty="0" err="1" smtClean="0"/>
              <a:t>kernels</a:t>
            </a:r>
            <a:r>
              <a:rPr lang="de-DE" sz="2000" dirty="0" smtClean="0"/>
              <a:t> </a:t>
            </a:r>
            <a:r>
              <a:rPr lang="de-DE" sz="2000" dirty="0" err="1" smtClean="0"/>
              <a:t>as</a:t>
            </a:r>
            <a:r>
              <a:rPr lang="de-DE" sz="2000" dirty="0" smtClean="0"/>
              <a:t> </a:t>
            </a:r>
            <a:r>
              <a:rPr lang="de-DE" sz="2000" dirty="0" err="1" smtClean="0"/>
              <a:t>similarity</a:t>
            </a:r>
            <a:r>
              <a:rPr lang="de-DE" sz="2000" dirty="0" smtClean="0"/>
              <a:t> </a:t>
            </a:r>
            <a:r>
              <a:rPr lang="de-DE" sz="2000" dirty="0" err="1" smtClean="0"/>
              <a:t>measure</a:t>
            </a:r>
            <a:r>
              <a:rPr lang="de-DE" sz="2000" dirty="0" smtClean="0"/>
              <a:t>)</a:t>
            </a:r>
          </a:p>
        </p:txBody>
      </p:sp>
      <p:sp>
        <p:nvSpPr>
          <p:cNvPr id="5" name="Textfeld 4"/>
          <p:cNvSpPr txBox="1"/>
          <p:nvPr/>
        </p:nvSpPr>
        <p:spPr>
          <a:xfrm rot="19244786">
            <a:off x="3934089" y="3468980"/>
            <a:ext cx="16883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i="1" dirty="0" smtClean="0"/>
              <a:t>Bioinformatics</a:t>
            </a:r>
            <a:endParaRPr lang="en-GB" sz="2000" i="1" dirty="0"/>
          </a:p>
        </p:txBody>
      </p:sp>
      <p:sp>
        <p:nvSpPr>
          <p:cNvPr id="9" name="Textfeld 8"/>
          <p:cNvSpPr txBox="1"/>
          <p:nvPr/>
        </p:nvSpPr>
        <p:spPr>
          <a:xfrm rot="1452196">
            <a:off x="7922487" y="4062481"/>
            <a:ext cx="26230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i="1" dirty="0" smtClean="0"/>
              <a:t>Social Network analysis</a:t>
            </a:r>
            <a:endParaRPr lang="en-GB" sz="2000" i="1" dirty="0"/>
          </a:p>
        </p:txBody>
      </p:sp>
      <p:sp>
        <p:nvSpPr>
          <p:cNvPr id="10" name="Textfeld 9"/>
          <p:cNvSpPr txBox="1"/>
          <p:nvPr/>
        </p:nvSpPr>
        <p:spPr>
          <a:xfrm rot="1483026">
            <a:off x="2136241" y="5155875"/>
            <a:ext cx="18634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i="1" dirty="0" smtClean="0"/>
              <a:t>Computer vision</a:t>
            </a:r>
            <a:endParaRPr lang="en-GB" sz="2000" i="1" dirty="0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174554">
            <a:off x="3986022" y="4824785"/>
            <a:ext cx="2540259" cy="1062290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81467">
            <a:off x="7307944" y="4211498"/>
            <a:ext cx="2629332" cy="1943718"/>
          </a:xfrm>
          <a:prstGeom prst="rect">
            <a:avLst/>
          </a:prstGeom>
        </p:spPr>
      </p:pic>
      <p:sp>
        <p:nvSpPr>
          <p:cNvPr id="14" name="Fußzeilenplatzhalter 4">
            <a:extLst>
              <a:ext uri="{FF2B5EF4-FFF2-40B4-BE49-F238E27FC236}">
                <a16:creationId xmlns:a16="http://schemas.microsoft.com/office/drawing/2014/main" xmlns="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1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26</a:t>
            </a:r>
          </a:p>
        </p:txBody>
      </p:sp>
    </p:spTree>
    <p:extLst>
      <p:ext uri="{BB962C8B-B14F-4D97-AF65-F5344CB8AC3E}">
        <p14:creationId xmlns:p14="http://schemas.microsoft.com/office/powerpoint/2010/main" val="316441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4" name="Tabelle 2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82085475"/>
                  </p:ext>
                </p:extLst>
              </p:nvPr>
            </p:nvGraphicFramePr>
            <p:xfrm>
              <a:off x="879731" y="3017249"/>
              <a:ext cx="9994385" cy="29667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431286"/>
                    <a:gridCol w="1409700"/>
                    <a:gridCol w="3486150"/>
                    <a:gridCol w="3486150"/>
                    <a:gridCol w="361950"/>
                    <a:gridCol w="819149"/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GB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</m:sSup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GB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GB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GB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sup>
                                </m:sSup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accent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solidFill>
                          <a:schemeClr val="accent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solidFill>
                          <a:schemeClr val="accent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24" name="Tabelle 2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82085475"/>
                  </p:ext>
                </p:extLst>
              </p:nvPr>
            </p:nvGraphicFramePr>
            <p:xfrm>
              <a:off x="879731" y="3017249"/>
              <a:ext cx="9994385" cy="29667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431286"/>
                    <a:gridCol w="1409700"/>
                    <a:gridCol w="3486150"/>
                    <a:gridCol w="3486150"/>
                    <a:gridCol w="361950"/>
                    <a:gridCol w="819149"/>
                  </a:tblGrid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r="-2211268" b="-7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30736" r="-579654" b="-7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52797" r="-134091" b="-7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52797" r="-34091" b="-7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2410000" r="-225000" b="-7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123881" r="-746" b="-70163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 rotWithShape="0">
                          <a:blip r:embed="rId3"/>
                          <a:stretch>
                            <a:fillRect t="-100000" r="-2211268" b="-6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 rotWithShape="0">
                          <a:blip r:embed="rId3"/>
                          <a:stretch>
                            <a:fillRect l="-30736" t="-100000" r="-579654" b="-6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 rotWithShape="0">
                          <a:blip r:embed="rId3"/>
                          <a:stretch>
                            <a:fillRect l="-2410000" t="-100000" r="-225000" b="-6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 rotWithShape="0">
                          <a:blip r:embed="rId3"/>
                          <a:stretch>
                            <a:fillRect l="-1123881" t="-100000" r="-746" b="-60163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 rotWithShape="0">
                          <a:blip r:embed="rId3"/>
                          <a:stretch>
                            <a:fillRect t="-200000" r="-2211268" b="-5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 rotWithShape="0">
                          <a:blip r:embed="rId3"/>
                          <a:stretch>
                            <a:fillRect l="-30736" t="-200000" r="-579654" b="-5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2410000" t="-200000" r="-225000" b="-5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123881" t="-200000" r="-746" b="-50163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 rotWithShape="0">
                          <a:blip r:embed="rId3"/>
                          <a:stretch>
                            <a:fillRect t="-300000" r="-2211268" b="-4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 rotWithShape="0">
                          <a:blip r:embed="rId3"/>
                          <a:stretch>
                            <a:fillRect l="-30736" t="-300000" r="-579654" b="-4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2410000" t="-300000" r="-225000" b="-4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123881" t="-300000" r="-746" b="-40163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 rotWithShape="0">
                          <a:blip r:embed="rId3"/>
                          <a:stretch>
                            <a:fillRect t="-400000" r="-2211268" b="-3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 rotWithShape="0">
                          <a:blip r:embed="rId3"/>
                          <a:stretch>
                            <a:fillRect l="-30736" t="-400000" r="-579654" b="-3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2410000" t="-400000" r="-225000" b="-3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123881" t="-400000" r="-746" b="-30163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 rotWithShape="0">
                          <a:blip r:embed="rId3"/>
                          <a:stretch>
                            <a:fillRect t="-500000" r="-2211268" b="-2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 rotWithShape="0">
                          <a:blip r:embed="rId3"/>
                          <a:stretch>
                            <a:fillRect l="-30736" t="-500000" r="-579654" b="-2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2410000" t="-500000" r="-225000" b="-2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123881" t="-500000" r="-746" b="-20163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 rotWithShape="0">
                          <a:blip r:embed="rId3"/>
                          <a:stretch>
                            <a:fillRect t="-600000" r="-2211268" b="-1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 rotWithShape="0">
                          <a:blip r:embed="rId3"/>
                          <a:stretch>
                            <a:fillRect l="-30736" t="-600000" r="-579654" b="-1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2410000" t="-600000" r="-225000" b="-1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123881" t="-600000" r="-746" b="-10163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 rotWithShape="0">
                          <a:blip r:embed="rId3"/>
                          <a:stretch>
                            <a:fillRect t="-700000" r="-2211268" b="-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 rotWithShape="0">
                          <a:blip r:embed="rId3"/>
                          <a:stretch>
                            <a:fillRect l="-30736" t="-700000" r="-579654" b="-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2410000" t="-700000" r="-225000" b="-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123881" t="-700000" r="-746" b="-1639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D939CE78-E6B6-44BA-9946-07DBB2D9C71A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0" y="257692"/>
            <a:ext cx="10512305" cy="928958"/>
          </a:xfrm>
        </p:spPr>
        <p:txBody>
          <a:bodyPr/>
          <a:lstStyle/>
          <a:p>
            <a:r>
              <a:rPr lang="de-DE" dirty="0" smtClean="0"/>
              <a:t>1.1 </a:t>
            </a:r>
            <a:r>
              <a:rPr lang="de-DE" dirty="0" err="1" smtClean="0"/>
              <a:t>Weisfeiler</a:t>
            </a:r>
            <a:r>
              <a:rPr lang="de-DE" dirty="0" smtClean="0"/>
              <a:t>-Lehman </a:t>
            </a:r>
            <a:r>
              <a:rPr lang="de-DE" dirty="0" err="1"/>
              <a:t>node</a:t>
            </a:r>
            <a:r>
              <a:rPr lang="de-DE" dirty="0"/>
              <a:t> </a:t>
            </a:r>
            <a:r>
              <a:rPr lang="de-DE" dirty="0" err="1"/>
              <a:t>embedding</a:t>
            </a:r>
            <a:r>
              <a:rPr lang="de-DE" dirty="0"/>
              <a:t> </a:t>
            </a:r>
            <a:r>
              <a:rPr lang="de-DE" dirty="0" err="1" smtClean="0"/>
              <a:t>scheme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err="1" smtClean="0"/>
              <a:t>Example</a:t>
            </a:r>
            <a:r>
              <a:rPr lang="de-DE" dirty="0" smtClean="0"/>
              <a:t> – </a:t>
            </a:r>
            <a:r>
              <a:rPr lang="de-DE" dirty="0" err="1" smtClean="0"/>
              <a:t>Node</a:t>
            </a:r>
            <a:r>
              <a:rPr lang="de-DE" dirty="0" smtClean="0"/>
              <a:t> </a:t>
            </a:r>
            <a:r>
              <a:rPr lang="de-DE" dirty="0" err="1" smtClean="0"/>
              <a:t>labels</a:t>
            </a:r>
            <a:endParaRPr lang="de-DE" dirty="0"/>
          </a:p>
        </p:txBody>
      </p:sp>
      <p:grpSp>
        <p:nvGrpSpPr>
          <p:cNvPr id="47" name="Gruppieren 46"/>
          <p:cNvGrpSpPr>
            <a:grpSpLocks noChangeAspect="1"/>
          </p:cNvGrpSpPr>
          <p:nvPr/>
        </p:nvGrpSpPr>
        <p:grpSpPr>
          <a:xfrm>
            <a:off x="8681919" y="1255638"/>
            <a:ext cx="3310384" cy="1761612"/>
            <a:chOff x="2836566" y="301882"/>
            <a:chExt cx="5573748" cy="2966055"/>
          </a:xfrm>
        </p:grpSpPr>
        <p:grpSp>
          <p:nvGrpSpPr>
            <p:cNvPr id="48" name="Gruppieren 47"/>
            <p:cNvGrpSpPr/>
            <p:nvPr/>
          </p:nvGrpSpPr>
          <p:grpSpPr>
            <a:xfrm>
              <a:off x="2836566" y="301882"/>
              <a:ext cx="5573748" cy="2966055"/>
              <a:chOff x="2207916" y="1616332"/>
              <a:chExt cx="5573748" cy="296605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1" name="Ellipse 50"/>
                  <p:cNvSpPr>
                    <a:spLocks/>
                  </p:cNvSpPr>
                  <p:nvPr/>
                </p:nvSpPr>
                <p:spPr>
                  <a:xfrm>
                    <a:off x="2207916" y="1630993"/>
                    <a:ext cx="1044000" cy="720000"/>
                  </a:xfrm>
                  <a:prstGeom prst="ellipse">
                    <a:avLst/>
                  </a:prstGeom>
                  <a:solidFill>
                    <a:schemeClr val="accent6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ctrlPr>
                                <a:rPr lang="de-DE" sz="16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DE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de-DE" sz="16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de-DE" sz="16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oMath>
                      </m:oMathPara>
                    </a14:m>
                    <a:endParaRPr lang="de-DE" sz="1600" dirty="0" smtClean="0"/>
                  </a:p>
                </p:txBody>
              </p:sp>
            </mc:Choice>
            <mc:Fallback xmlns="">
              <p:sp>
                <p:nvSpPr>
                  <p:cNvPr id="51" name="Ellipse 50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07916" y="1630993"/>
                    <a:ext cx="1044000" cy="720000"/>
                  </a:xfrm>
                  <a:prstGeom prst="ellipse">
                    <a:avLst/>
                  </a:prstGeom>
                  <a:blipFill rotWithShape="0">
                    <a:blip r:embed="rId5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52" name="Gerader Verbinder 51"/>
              <p:cNvCxnSpPr>
                <a:cxnSpLocks/>
                <a:stCxn id="51" idx="6"/>
                <a:endCxn id="53" idx="2"/>
              </p:cNvCxnSpPr>
              <p:nvPr/>
            </p:nvCxnSpPr>
            <p:spPr>
              <a:xfrm>
                <a:off x="3251916" y="1990993"/>
                <a:ext cx="1220874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3" name="Ellipse 52"/>
                  <p:cNvSpPr>
                    <a:spLocks/>
                  </p:cNvSpPr>
                  <p:nvPr/>
                </p:nvSpPr>
                <p:spPr>
                  <a:xfrm>
                    <a:off x="4472790" y="1630993"/>
                    <a:ext cx="1044000" cy="720000"/>
                  </a:xfrm>
                  <a:prstGeom prst="ellipse">
                    <a:avLst/>
                  </a:prstGeom>
                  <a:solidFill>
                    <a:schemeClr val="accent5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ctrlPr>
                                <a:rPr lang="de-DE" sz="16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DE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de-DE" sz="1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r>
                                <a:rPr lang="de-DE" sz="16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</m:oMath>
                      </m:oMathPara>
                    </a14:m>
                    <a:endParaRPr lang="de-DE" sz="1600" dirty="0" smtClean="0"/>
                  </a:p>
                </p:txBody>
              </p:sp>
            </mc:Choice>
            <mc:Fallback xmlns="">
              <p:sp>
                <p:nvSpPr>
                  <p:cNvPr id="53" name="Ellipse 52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72790" y="1630993"/>
                    <a:ext cx="1044000" cy="720000"/>
                  </a:xfrm>
                  <a:prstGeom prst="ellipse">
                    <a:avLst/>
                  </a:prstGeom>
                  <a:blipFill rotWithShape="0">
                    <a:blip r:embed="rId6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4" name="Ellipse 53"/>
                  <p:cNvSpPr>
                    <a:spLocks/>
                  </p:cNvSpPr>
                  <p:nvPr/>
                </p:nvSpPr>
                <p:spPr>
                  <a:xfrm>
                    <a:off x="6737664" y="1616332"/>
                    <a:ext cx="1044000" cy="720000"/>
                  </a:xfrm>
                  <a:prstGeom prst="ellipse">
                    <a:avLst/>
                  </a:prstGeom>
                  <a:solidFill>
                    <a:schemeClr val="accent6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ctrlPr>
                                <a:rPr lang="de-DE" sz="16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DE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de-DE" sz="1600" b="0" i="1" smtClean="0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sub>
                              </m:sSub>
                            </m:e>
                            <m:e>
                              <m:r>
                                <a:rPr lang="de-DE" sz="16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oMath>
                      </m:oMathPara>
                    </a14:m>
                    <a:endParaRPr lang="de-DE" sz="1600" dirty="0" smtClean="0"/>
                  </a:p>
                </p:txBody>
              </p:sp>
            </mc:Choice>
            <mc:Fallback xmlns="">
              <p:sp>
                <p:nvSpPr>
                  <p:cNvPr id="54" name="Ellipse 53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37664" y="1616332"/>
                    <a:ext cx="1044000" cy="720000"/>
                  </a:xfrm>
                  <a:prstGeom prst="ellipse">
                    <a:avLst/>
                  </a:prstGeom>
                  <a:blipFill rotWithShape="0">
                    <a:blip r:embed="rId7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5" name="Ellipse 54"/>
                  <p:cNvSpPr>
                    <a:spLocks/>
                  </p:cNvSpPr>
                  <p:nvPr/>
                </p:nvSpPr>
                <p:spPr>
                  <a:xfrm>
                    <a:off x="6737664" y="2746690"/>
                    <a:ext cx="1044000" cy="720000"/>
                  </a:xfrm>
                  <a:prstGeom prst="ellipse">
                    <a:avLst/>
                  </a:prstGeom>
                  <a:solidFill>
                    <a:schemeClr val="accent2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ctrlPr>
                                <a:rPr lang="de-DE" sz="16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DE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de-DE" sz="1600" b="0" i="1" smtClean="0">
                                      <a:latin typeface="Cambria Math" panose="02040503050406030204" pitchFamily="18" charset="0"/>
                                    </a:rPr>
                                    <m:t>7</m:t>
                                  </m:r>
                                </m:sub>
                              </m:sSub>
                            </m:e>
                            <m:e>
                              <m:r>
                                <a:rPr lang="de-DE" sz="16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d>
                        </m:oMath>
                      </m:oMathPara>
                    </a14:m>
                    <a:endParaRPr lang="de-DE" sz="1600" dirty="0" smtClean="0"/>
                  </a:p>
                </p:txBody>
              </p:sp>
            </mc:Choice>
            <mc:Fallback xmlns="">
              <p:sp>
                <p:nvSpPr>
                  <p:cNvPr id="55" name="Ellipse 54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37664" y="2746690"/>
                    <a:ext cx="1044000" cy="720000"/>
                  </a:xfrm>
                  <a:prstGeom prst="ellipse">
                    <a:avLst/>
                  </a:prstGeom>
                  <a:blipFill rotWithShape="0">
                    <a:blip r:embed="rId8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6" name="Ellipse 55"/>
                  <p:cNvSpPr>
                    <a:spLocks/>
                  </p:cNvSpPr>
                  <p:nvPr/>
                </p:nvSpPr>
                <p:spPr>
                  <a:xfrm>
                    <a:off x="2207916" y="2746690"/>
                    <a:ext cx="1044000" cy="720000"/>
                  </a:xfrm>
                  <a:prstGeom prst="ellipse">
                    <a:avLst/>
                  </a:prstGeom>
                  <a:solidFill>
                    <a:schemeClr val="accent2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ctrlPr>
                                <a:rPr lang="de-DE" sz="16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DE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de-DE" sz="16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  <m:e>
                              <m:r>
                                <a:rPr lang="de-DE" sz="16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d>
                        </m:oMath>
                      </m:oMathPara>
                    </a14:m>
                    <a:endParaRPr lang="de-DE" sz="1600" dirty="0" smtClean="0"/>
                  </a:p>
                </p:txBody>
              </p:sp>
            </mc:Choice>
            <mc:Fallback xmlns="">
              <p:sp>
                <p:nvSpPr>
                  <p:cNvPr id="56" name="Ellipse 55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07916" y="2746690"/>
                    <a:ext cx="1044000" cy="720000"/>
                  </a:xfrm>
                  <a:prstGeom prst="ellipse">
                    <a:avLst/>
                  </a:prstGeom>
                  <a:blipFill rotWithShape="0">
                    <a:blip r:embed="rId9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7" name="Ellipse 56"/>
                  <p:cNvSpPr>
                    <a:spLocks/>
                  </p:cNvSpPr>
                  <p:nvPr/>
                </p:nvSpPr>
                <p:spPr>
                  <a:xfrm>
                    <a:off x="2207916" y="3862387"/>
                    <a:ext cx="1044000" cy="720000"/>
                  </a:xfrm>
                  <a:prstGeom prst="ellipse">
                    <a:avLst/>
                  </a:prstGeom>
                  <a:solidFill>
                    <a:srgbClr val="FF000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ctrlPr>
                                <a:rPr lang="de-DE" sz="16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DE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de-DE" sz="1600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e>
                            <m:e>
                              <m:r>
                                <a:rPr lang="de-DE" sz="16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</m:d>
                        </m:oMath>
                      </m:oMathPara>
                    </a14:m>
                    <a:endParaRPr lang="de-DE" sz="1600" dirty="0" smtClean="0"/>
                  </a:p>
                </p:txBody>
              </p:sp>
            </mc:Choice>
            <mc:Fallback xmlns="">
              <p:sp>
                <p:nvSpPr>
                  <p:cNvPr id="57" name="Ellipse 56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07916" y="3862387"/>
                    <a:ext cx="1044000" cy="720000"/>
                  </a:xfrm>
                  <a:prstGeom prst="ellipse">
                    <a:avLst/>
                  </a:prstGeom>
                  <a:blipFill rotWithShape="0">
                    <a:blip r:embed="rId10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8" name="Ellipse 57"/>
                  <p:cNvSpPr>
                    <a:spLocks/>
                  </p:cNvSpPr>
                  <p:nvPr/>
                </p:nvSpPr>
                <p:spPr>
                  <a:xfrm>
                    <a:off x="4472790" y="3862387"/>
                    <a:ext cx="1044000" cy="720000"/>
                  </a:xfrm>
                  <a:prstGeom prst="ellipse">
                    <a:avLst/>
                  </a:prstGeom>
                  <a:solidFill>
                    <a:srgbClr val="FFFF0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ctrlPr>
                                <a:rPr lang="de-DE" sz="1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DE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de-DE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sub>
                              </m:sSub>
                            </m:e>
                            <m:e>
                              <m:r>
                                <a:rPr lang="de-DE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</m:d>
                        </m:oMath>
                      </m:oMathPara>
                    </a14:m>
                    <a:endParaRPr lang="de-DE" sz="1600" dirty="0" smtClean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8" name="Ellipse 57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72790" y="3862387"/>
                    <a:ext cx="1044000" cy="720000"/>
                  </a:xfrm>
                  <a:prstGeom prst="ellipse">
                    <a:avLst/>
                  </a:prstGeom>
                  <a:blipFill rotWithShape="0">
                    <a:blip r:embed="rId11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59" name="Gerader Verbinder 58"/>
              <p:cNvCxnSpPr>
                <a:cxnSpLocks/>
                <a:stCxn id="51" idx="4"/>
                <a:endCxn id="56" idx="0"/>
              </p:cNvCxnSpPr>
              <p:nvPr/>
            </p:nvCxnSpPr>
            <p:spPr>
              <a:xfrm>
                <a:off x="2729916" y="2350993"/>
                <a:ext cx="0" cy="39569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Gerader Verbinder 59"/>
              <p:cNvCxnSpPr>
                <a:cxnSpLocks/>
                <a:stCxn id="56" idx="4"/>
                <a:endCxn id="57" idx="0"/>
              </p:cNvCxnSpPr>
              <p:nvPr/>
            </p:nvCxnSpPr>
            <p:spPr>
              <a:xfrm>
                <a:off x="2729916" y="3466690"/>
                <a:ext cx="0" cy="39569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Gerader Verbinder 60"/>
              <p:cNvCxnSpPr>
                <a:cxnSpLocks/>
                <a:stCxn id="57" idx="6"/>
                <a:endCxn id="58" idx="2"/>
              </p:cNvCxnSpPr>
              <p:nvPr/>
            </p:nvCxnSpPr>
            <p:spPr>
              <a:xfrm>
                <a:off x="3251916" y="4222387"/>
                <a:ext cx="1220874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Gerader Verbinder 61"/>
              <p:cNvCxnSpPr>
                <a:cxnSpLocks/>
                <a:stCxn id="54" idx="2"/>
                <a:endCxn id="53" idx="6"/>
              </p:cNvCxnSpPr>
              <p:nvPr/>
            </p:nvCxnSpPr>
            <p:spPr>
              <a:xfrm flipH="1">
                <a:off x="5516790" y="1976332"/>
                <a:ext cx="1220874" cy="14661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Gerader Verbinder 62"/>
              <p:cNvCxnSpPr>
                <a:cxnSpLocks/>
                <a:stCxn id="55" idx="0"/>
                <a:endCxn id="54" idx="4"/>
              </p:cNvCxnSpPr>
              <p:nvPr/>
            </p:nvCxnSpPr>
            <p:spPr>
              <a:xfrm flipV="1">
                <a:off x="7259664" y="2336332"/>
                <a:ext cx="0" cy="41035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9" name="Gerader Verbinder 48"/>
            <p:cNvCxnSpPr>
              <a:cxnSpLocks/>
              <a:stCxn id="56" idx="7"/>
              <a:endCxn id="53" idx="3"/>
            </p:cNvCxnSpPr>
            <p:nvPr/>
          </p:nvCxnSpPr>
          <p:spPr>
            <a:xfrm flipV="1">
              <a:off x="3727676" y="931101"/>
              <a:ext cx="1526654" cy="60658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Gerader Verbinder 49"/>
            <p:cNvCxnSpPr>
              <a:cxnSpLocks/>
              <a:stCxn id="55" idx="1"/>
              <a:endCxn id="53" idx="5"/>
            </p:cNvCxnSpPr>
            <p:nvPr/>
          </p:nvCxnSpPr>
          <p:spPr>
            <a:xfrm flipH="1" flipV="1">
              <a:off x="5992550" y="931101"/>
              <a:ext cx="1526654" cy="60658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hteck 25"/>
              <p:cNvSpPr/>
              <p:nvPr/>
            </p:nvSpPr>
            <p:spPr>
              <a:xfrm>
                <a:off x="5347" y="2360932"/>
                <a:ext cx="3311612" cy="374270"/>
              </a:xfrm>
              <a:prstGeom prst="rect">
                <a:avLst/>
              </a:prstGeom>
              <a:solidFill>
                <a:srgbClr val="CFD5EA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h𝑎𝑠h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h</m:t>
                          </m:r>
                        </m:sup>
                      </m:sSup>
                      <m:d>
                        <m:d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p>
                      </m:s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6" name="Rechteck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7" y="2360932"/>
                <a:ext cx="3311612" cy="374270"/>
              </a:xfrm>
              <a:prstGeom prst="rect">
                <a:avLst/>
              </a:prstGeom>
              <a:blipFill rotWithShape="0">
                <a:blip r:embed="rId12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7" name="Tabelle 2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95221687"/>
                  </p:ext>
                </p:extLst>
              </p:nvPr>
            </p:nvGraphicFramePr>
            <p:xfrm>
              <a:off x="21020" y="1248821"/>
              <a:ext cx="4437060" cy="1112111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050149"/>
                    <a:gridCol w="3386911"/>
                  </a:tblGrid>
                  <a:tr h="370840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 xmlns:m="http://schemas.openxmlformats.org/officeDocument/2006/math">
                              <m:r>
                                <a:rPr lang="de-DE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oMath>
                          </a14:m>
                          <a:r>
                            <a:rPr lang="en-GB" dirty="0" smtClean="0"/>
                            <a:t>:</a:t>
                          </a:r>
                          <a:endParaRPr lang="en-GB" dirty="0"/>
                        </a:p>
                      </a:txBody>
                      <a:tcPr marL="0" marR="14400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 smtClean="0"/>
                            <a:t>dimensionality of the node labels</a:t>
                          </a:r>
                        </a:p>
                      </a:txBody>
                      <a:tcPr marL="0" marR="144000" marT="0" marB="0">
                        <a:noFill/>
                      </a:tcPr>
                    </a:tc>
                  </a:tr>
                  <a:tr h="370431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=7</m:t>
                              </m:r>
                            </m:oMath>
                          </a14:m>
                          <a:r>
                            <a:rPr lang="en-GB" dirty="0" smtClean="0"/>
                            <a:t>: </a:t>
                          </a:r>
                          <a:endParaRPr lang="en-GB" dirty="0"/>
                        </a:p>
                      </a:txBody>
                      <a:tcPr marL="0" marR="14400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 smtClean="0"/>
                            <a:t>cardinality of the node set</a:t>
                          </a:r>
                        </a:p>
                      </a:txBody>
                      <a:tcPr marL="0" marR="144000" marT="0" marB="0">
                        <a:noFill/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 xmlns:m="http://schemas.openxmlformats.org/officeDocument/2006/math">
                              <m:r>
                                <a:rPr lang="de-DE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de-DE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DE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de-DE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GB" dirty="0" smtClean="0"/>
                            <a:t>:</a:t>
                          </a:r>
                          <a:endParaRPr lang="en-GB" dirty="0"/>
                        </a:p>
                      </a:txBody>
                      <a:tcPr marL="0" marR="14400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 smtClean="0"/>
                            <a:t>neighbourhood </a:t>
                          </a:r>
                          <a:r>
                            <a:rPr lang="en-GB" dirty="0"/>
                            <a:t>of </a:t>
                          </a:r>
                          <a14:m>
                            <m:oMath xmlns:m="http://schemas.openxmlformats.org/officeDocument/2006/math"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oMath>
                          </a14:m>
                          <a:endParaRPr lang="en-GB" dirty="0"/>
                        </a:p>
                      </a:txBody>
                      <a:tcPr marL="0" marR="144000" marT="0" marB="0">
                        <a:noFill/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27" name="Tabelle 2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95221687"/>
                  </p:ext>
                </p:extLst>
              </p:nvPr>
            </p:nvGraphicFramePr>
            <p:xfrm>
              <a:off x="21020" y="1248821"/>
              <a:ext cx="4437060" cy="1112111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050149"/>
                    <a:gridCol w="3386911"/>
                  </a:tblGrid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0" marR="144000" marT="0" marB="0">
                        <a:blipFill rotWithShape="0">
                          <a:blip r:embed="rId13"/>
                          <a:stretch>
                            <a:fillRect t="-19672" r="-321387" b="-2131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 smtClean="0"/>
                            <a:t>dimensionality of the node labels</a:t>
                          </a:r>
                        </a:p>
                      </a:txBody>
                      <a:tcPr marL="0" marR="144000" marT="0" marB="0">
                        <a:noFill/>
                      </a:tcPr>
                    </a:tc>
                  </a:tr>
                  <a:tr h="370431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0" marR="144000" marT="0" marB="0">
                        <a:blipFill rotWithShape="0">
                          <a:blip r:embed="rId13"/>
                          <a:stretch>
                            <a:fillRect t="-117742" r="-321387" b="-1096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 smtClean="0"/>
                            <a:t>cardinality of the </a:t>
                          </a:r>
                          <a:r>
                            <a:rPr lang="en-GB" dirty="0" smtClean="0"/>
                            <a:t>node set</a:t>
                          </a:r>
                          <a:endParaRPr lang="en-GB" dirty="0" smtClean="0"/>
                        </a:p>
                      </a:txBody>
                      <a:tcPr marL="0" marR="144000" marT="0" marB="0">
                        <a:noFill/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0" marR="144000" marT="0" marB="0">
                        <a:blipFill rotWithShape="0">
                          <a:blip r:embed="rId13"/>
                          <a:stretch>
                            <a:fillRect t="-221311" r="-321387" b="-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0" marR="144000" marT="0" marB="0">
                        <a:blipFill rotWithShape="0">
                          <a:blip r:embed="rId13"/>
                          <a:stretch>
                            <a:fillRect l="-31115" t="-221311" b="-11475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28" name="Fußzeilenplatzhalter 4">
            <a:extLst>
              <a:ext uri="{FF2B5EF4-FFF2-40B4-BE49-F238E27FC236}">
                <a16:creationId xmlns:a16="http://schemas.microsoft.com/office/drawing/2014/main" xmlns="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9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26</a:t>
            </a:r>
          </a:p>
        </p:txBody>
      </p:sp>
    </p:spTree>
    <p:extLst>
      <p:ext uri="{BB962C8B-B14F-4D97-AF65-F5344CB8AC3E}">
        <p14:creationId xmlns:p14="http://schemas.microsoft.com/office/powerpoint/2010/main" val="780318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4" name="Tabelle 2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16610997"/>
                  </p:ext>
                </p:extLst>
              </p:nvPr>
            </p:nvGraphicFramePr>
            <p:xfrm>
              <a:off x="879731" y="3017250"/>
              <a:ext cx="9994385" cy="29667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431286"/>
                    <a:gridCol w="1409700"/>
                    <a:gridCol w="3486150"/>
                    <a:gridCol w="3486150"/>
                    <a:gridCol w="361950"/>
                    <a:gridCol w="819149"/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GB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</m:sSup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GB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GB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GB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sup>
                                </m:sSup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 smtClean="0"/>
                            <a:t>hash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GB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oMath>
                          </a14:m>
                          <a:endParaRPr lang="en-GB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DEEB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solidFill>
                          <a:schemeClr val="accent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solidFill>
                          <a:schemeClr val="accent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24" name="Tabelle 2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16610997"/>
                  </p:ext>
                </p:extLst>
              </p:nvPr>
            </p:nvGraphicFramePr>
            <p:xfrm>
              <a:off x="879731" y="3017250"/>
              <a:ext cx="9994385" cy="29667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431286"/>
                    <a:gridCol w="1409700"/>
                    <a:gridCol w="3486150"/>
                    <a:gridCol w="3486150"/>
                    <a:gridCol w="361950"/>
                    <a:gridCol w="819149"/>
                  </a:tblGrid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r="-2211268" b="-7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30736" r="-579654" b="-7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52797" r="-134091" b="-7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52797" r="-34091" b="-7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2410000" r="-225000" b="-7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123881" r="-746" b="-70163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 rotWithShape="0">
                          <a:blip r:embed="rId3"/>
                          <a:stretch>
                            <a:fillRect t="-100000" r="-2211268" b="-6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 rotWithShape="0">
                          <a:blip r:embed="rId3"/>
                          <a:stretch>
                            <a:fillRect l="-30736" t="-100000" r="-579654" b="-6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 rotWithShape="0">
                          <a:blip r:embed="rId3"/>
                          <a:stretch>
                            <a:fillRect l="-52797" t="-100000" r="-134091" b="-6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 rotWithShape="0">
                          <a:blip r:embed="rId3"/>
                          <a:stretch>
                            <a:fillRect l="-2410000" t="-100000" r="-225000" b="-6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 rotWithShape="0">
                          <a:blip r:embed="rId3"/>
                          <a:stretch>
                            <a:fillRect l="-1123881" t="-100000" r="-746" b="-60163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 rotWithShape="0">
                          <a:blip r:embed="rId3"/>
                          <a:stretch>
                            <a:fillRect t="-200000" r="-2211268" b="-5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 rotWithShape="0">
                          <a:blip r:embed="rId3"/>
                          <a:stretch>
                            <a:fillRect l="-30736" t="-200000" r="-579654" b="-5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2410000" t="-200000" r="-225000" b="-5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123881" t="-200000" r="-746" b="-50163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 rotWithShape="0">
                          <a:blip r:embed="rId3"/>
                          <a:stretch>
                            <a:fillRect t="-300000" r="-2211268" b="-4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 rotWithShape="0">
                          <a:blip r:embed="rId3"/>
                          <a:stretch>
                            <a:fillRect l="-30736" t="-300000" r="-579654" b="-4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2410000" t="-300000" r="-225000" b="-4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123881" t="-300000" r="-746" b="-40163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 rotWithShape="0">
                          <a:blip r:embed="rId3"/>
                          <a:stretch>
                            <a:fillRect t="-400000" r="-2211268" b="-3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 rotWithShape="0">
                          <a:blip r:embed="rId3"/>
                          <a:stretch>
                            <a:fillRect l="-30736" t="-400000" r="-579654" b="-3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2410000" t="-400000" r="-225000" b="-3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123881" t="-400000" r="-746" b="-30163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 rotWithShape="0">
                          <a:blip r:embed="rId3"/>
                          <a:stretch>
                            <a:fillRect t="-500000" r="-2211268" b="-2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 rotWithShape="0">
                          <a:blip r:embed="rId3"/>
                          <a:stretch>
                            <a:fillRect l="-30736" t="-500000" r="-579654" b="-2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2410000" t="-500000" r="-225000" b="-2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123881" t="-500000" r="-746" b="-20163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 rotWithShape="0">
                          <a:blip r:embed="rId3"/>
                          <a:stretch>
                            <a:fillRect t="-600000" r="-2211268" b="-1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 rotWithShape="0">
                          <a:blip r:embed="rId3"/>
                          <a:stretch>
                            <a:fillRect l="-30736" t="-600000" r="-579654" b="-1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2410000" t="-600000" r="-225000" b="-1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123881" t="-600000" r="-746" b="-10163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 rotWithShape="0">
                          <a:blip r:embed="rId3"/>
                          <a:stretch>
                            <a:fillRect t="-700000" r="-2211268" b="-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 rotWithShape="0">
                          <a:blip r:embed="rId3"/>
                          <a:stretch>
                            <a:fillRect l="-30736" t="-700000" r="-579654" b="-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2410000" t="-700000" r="-225000" b="-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123881" t="-700000" r="-746" b="-1639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D939CE78-E6B6-44BA-9946-07DBB2D9C71A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0" y="257692"/>
            <a:ext cx="10512305" cy="928958"/>
          </a:xfrm>
        </p:spPr>
        <p:txBody>
          <a:bodyPr/>
          <a:lstStyle/>
          <a:p>
            <a:r>
              <a:rPr lang="de-DE" dirty="0" smtClean="0"/>
              <a:t>1.1 </a:t>
            </a:r>
            <a:r>
              <a:rPr lang="de-DE" dirty="0" err="1" smtClean="0"/>
              <a:t>Weisfeiler</a:t>
            </a:r>
            <a:r>
              <a:rPr lang="de-DE" dirty="0" smtClean="0"/>
              <a:t>-Lehman </a:t>
            </a:r>
            <a:r>
              <a:rPr lang="de-DE" dirty="0" err="1"/>
              <a:t>node</a:t>
            </a:r>
            <a:r>
              <a:rPr lang="de-DE" dirty="0"/>
              <a:t> </a:t>
            </a:r>
            <a:r>
              <a:rPr lang="de-DE" dirty="0" err="1"/>
              <a:t>embedding</a:t>
            </a:r>
            <a:r>
              <a:rPr lang="de-DE" dirty="0"/>
              <a:t> </a:t>
            </a:r>
            <a:r>
              <a:rPr lang="de-DE" dirty="0" err="1" smtClean="0"/>
              <a:t>scheme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err="1" smtClean="0"/>
              <a:t>Example</a:t>
            </a:r>
            <a:r>
              <a:rPr lang="de-DE" dirty="0" smtClean="0"/>
              <a:t> – </a:t>
            </a:r>
            <a:r>
              <a:rPr lang="de-DE" dirty="0" err="1" smtClean="0"/>
              <a:t>Node</a:t>
            </a:r>
            <a:r>
              <a:rPr lang="de-DE" dirty="0" smtClean="0"/>
              <a:t> </a:t>
            </a:r>
            <a:r>
              <a:rPr lang="de-DE" dirty="0" err="1" smtClean="0"/>
              <a:t>labels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hteck 25"/>
              <p:cNvSpPr/>
              <p:nvPr/>
            </p:nvSpPr>
            <p:spPr>
              <a:xfrm>
                <a:off x="5347" y="2360932"/>
                <a:ext cx="3311612" cy="374270"/>
              </a:xfrm>
              <a:prstGeom prst="rect">
                <a:avLst/>
              </a:prstGeom>
              <a:solidFill>
                <a:srgbClr val="CFD5EA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h𝑎𝑠h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h</m:t>
                          </m:r>
                        </m:sup>
                      </m:sSup>
                      <m:d>
                        <m:d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p>
                      </m:s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6" name="Rechteck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7" y="2360932"/>
                <a:ext cx="3311612" cy="374270"/>
              </a:xfrm>
              <a:prstGeom prst="rect">
                <a:avLst/>
              </a:prstGeom>
              <a:blipFill rotWithShape="0">
                <a:blip r:embed="rId4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7" name="Tabelle 2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95221687"/>
                  </p:ext>
                </p:extLst>
              </p:nvPr>
            </p:nvGraphicFramePr>
            <p:xfrm>
              <a:off x="21020" y="1248821"/>
              <a:ext cx="4437060" cy="1112111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050149"/>
                    <a:gridCol w="3386911"/>
                  </a:tblGrid>
                  <a:tr h="370840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 xmlns:m="http://schemas.openxmlformats.org/officeDocument/2006/math">
                              <m:r>
                                <a:rPr lang="de-DE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oMath>
                          </a14:m>
                          <a:r>
                            <a:rPr lang="en-GB" dirty="0" smtClean="0"/>
                            <a:t>:</a:t>
                          </a:r>
                          <a:endParaRPr lang="en-GB" dirty="0"/>
                        </a:p>
                      </a:txBody>
                      <a:tcPr marL="0" marR="14400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 smtClean="0"/>
                            <a:t>dimensionality of the node labels</a:t>
                          </a:r>
                        </a:p>
                      </a:txBody>
                      <a:tcPr marL="0" marR="144000" marT="0" marB="0">
                        <a:noFill/>
                      </a:tcPr>
                    </a:tc>
                  </a:tr>
                  <a:tr h="370431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=7</m:t>
                              </m:r>
                            </m:oMath>
                          </a14:m>
                          <a:r>
                            <a:rPr lang="en-GB" dirty="0" smtClean="0"/>
                            <a:t>: </a:t>
                          </a:r>
                          <a:endParaRPr lang="en-GB" dirty="0"/>
                        </a:p>
                      </a:txBody>
                      <a:tcPr marL="0" marR="14400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 smtClean="0"/>
                            <a:t>cardinality of the node set</a:t>
                          </a:r>
                        </a:p>
                      </a:txBody>
                      <a:tcPr marL="0" marR="144000" marT="0" marB="0">
                        <a:noFill/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 xmlns:m="http://schemas.openxmlformats.org/officeDocument/2006/math">
                              <m:r>
                                <a:rPr lang="de-DE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de-DE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DE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de-DE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GB" dirty="0" smtClean="0"/>
                            <a:t>:</a:t>
                          </a:r>
                          <a:endParaRPr lang="en-GB" dirty="0"/>
                        </a:p>
                      </a:txBody>
                      <a:tcPr marL="0" marR="14400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 smtClean="0"/>
                            <a:t>neighbourhood </a:t>
                          </a:r>
                          <a:r>
                            <a:rPr lang="en-GB" dirty="0"/>
                            <a:t>of </a:t>
                          </a:r>
                          <a14:m>
                            <m:oMath xmlns:m="http://schemas.openxmlformats.org/officeDocument/2006/math"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oMath>
                          </a14:m>
                          <a:endParaRPr lang="en-GB" dirty="0"/>
                        </a:p>
                      </a:txBody>
                      <a:tcPr marL="0" marR="144000" marT="0" marB="0">
                        <a:noFill/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27" name="Tabelle 2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95221687"/>
                  </p:ext>
                </p:extLst>
              </p:nvPr>
            </p:nvGraphicFramePr>
            <p:xfrm>
              <a:off x="21020" y="1248821"/>
              <a:ext cx="4437060" cy="1112111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050149"/>
                    <a:gridCol w="3386911"/>
                  </a:tblGrid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0" marR="144000" marT="0" marB="0">
                        <a:blipFill rotWithShape="0">
                          <a:blip r:embed="rId5"/>
                          <a:stretch>
                            <a:fillRect t="-19672" r="-321387" b="-2131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 smtClean="0"/>
                            <a:t>dimensionality of the node labels</a:t>
                          </a:r>
                        </a:p>
                      </a:txBody>
                      <a:tcPr marL="0" marR="144000" marT="0" marB="0">
                        <a:noFill/>
                      </a:tcPr>
                    </a:tc>
                  </a:tr>
                  <a:tr h="370431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0" marR="144000" marT="0" marB="0">
                        <a:blipFill rotWithShape="0">
                          <a:blip r:embed="rId5"/>
                          <a:stretch>
                            <a:fillRect t="-117742" r="-321387" b="-1096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 smtClean="0"/>
                            <a:t>cardinality of the </a:t>
                          </a:r>
                          <a:r>
                            <a:rPr lang="en-GB" dirty="0" smtClean="0"/>
                            <a:t>node set</a:t>
                          </a:r>
                          <a:endParaRPr lang="en-GB" dirty="0" smtClean="0"/>
                        </a:p>
                      </a:txBody>
                      <a:tcPr marL="0" marR="144000" marT="0" marB="0">
                        <a:noFill/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0" marR="144000" marT="0" marB="0">
                        <a:blipFill rotWithShape="0">
                          <a:blip r:embed="rId5"/>
                          <a:stretch>
                            <a:fillRect t="-221311" r="-321387" b="-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0" marR="144000" marT="0" marB="0">
                        <a:blipFill rotWithShape="0">
                          <a:blip r:embed="rId5"/>
                          <a:stretch>
                            <a:fillRect l="-31115" t="-221311" b="-11475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pic>
        <p:nvPicPr>
          <p:cNvPr id="28" name="Grafik 2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87703" y="1248821"/>
            <a:ext cx="3231821" cy="1817900"/>
          </a:xfrm>
          <a:prstGeom prst="rect">
            <a:avLst/>
          </a:prstGeom>
        </p:spPr>
      </p:pic>
      <p:sp>
        <p:nvSpPr>
          <p:cNvPr id="29" name="Fußzeilenplatzhalter 4">
            <a:extLst>
              <a:ext uri="{FF2B5EF4-FFF2-40B4-BE49-F238E27FC236}">
                <a16:creationId xmlns:a16="http://schemas.microsoft.com/office/drawing/2014/main" xmlns="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9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26</a:t>
            </a:r>
          </a:p>
        </p:txBody>
      </p:sp>
    </p:spTree>
    <p:extLst>
      <p:ext uri="{BB962C8B-B14F-4D97-AF65-F5344CB8AC3E}">
        <p14:creationId xmlns:p14="http://schemas.microsoft.com/office/powerpoint/2010/main" val="1084915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2623" y="1240340"/>
            <a:ext cx="3246901" cy="182638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4" name="Tabelle 2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0611231"/>
                  </p:ext>
                </p:extLst>
              </p:nvPr>
            </p:nvGraphicFramePr>
            <p:xfrm>
              <a:off x="879731" y="3017250"/>
              <a:ext cx="9994385" cy="29667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431286"/>
                    <a:gridCol w="1409700"/>
                    <a:gridCol w="3486150"/>
                    <a:gridCol w="3486150"/>
                    <a:gridCol w="361950"/>
                    <a:gridCol w="819149"/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GB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</m:sSup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GB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GB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GB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sup>
                                </m:sSup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 smtClean="0"/>
                            <a:t>hash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GB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oMath>
                          </a14:m>
                          <a:endParaRPr lang="en-GB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DEEB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 smtClean="0"/>
                            <a:t>hash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GB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oMath>
                          </a14:m>
                          <a:endParaRPr lang="en-GB" dirty="0"/>
                        </a:p>
                      </a:txBody>
                      <a:tcPr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solidFill>
                          <a:schemeClr val="accent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24" name="Tabelle 2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0611231"/>
                  </p:ext>
                </p:extLst>
              </p:nvPr>
            </p:nvGraphicFramePr>
            <p:xfrm>
              <a:off x="879731" y="3017250"/>
              <a:ext cx="9994385" cy="29667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431286"/>
                    <a:gridCol w="1409700"/>
                    <a:gridCol w="3486150"/>
                    <a:gridCol w="3486150"/>
                    <a:gridCol w="361950"/>
                    <a:gridCol w="819149"/>
                  </a:tblGrid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r="-2211268" b="-7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30736" r="-579654" b="-7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52797" r="-134091" b="-7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152797" r="-34091" b="-7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2410000" r="-225000" b="-7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1123881" r="-746" b="-70163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 rotWithShape="0">
                          <a:blip r:embed="rId4"/>
                          <a:stretch>
                            <a:fillRect t="-100000" r="-2211268" b="-6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 rotWithShape="0">
                          <a:blip r:embed="rId4"/>
                          <a:stretch>
                            <a:fillRect l="-30736" t="-100000" r="-579654" b="-6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 rotWithShape="0">
                          <a:blip r:embed="rId4"/>
                          <a:stretch>
                            <a:fillRect l="-52797" t="-100000" r="-134091" b="-6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 rotWithShape="0">
                          <a:blip r:embed="rId4"/>
                          <a:stretch>
                            <a:fillRect l="-2410000" t="-100000" r="-225000" b="-6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 rotWithShape="0">
                          <a:blip r:embed="rId4"/>
                          <a:stretch>
                            <a:fillRect l="-1123881" t="-100000" r="-746" b="-60163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 rotWithShape="0">
                          <a:blip r:embed="rId4"/>
                          <a:stretch>
                            <a:fillRect t="-200000" r="-2211268" b="-5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 rotWithShape="0">
                          <a:blip r:embed="rId4"/>
                          <a:stretch>
                            <a:fillRect l="-30736" t="-200000" r="-579654" b="-5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52797" t="-200000" r="-134091" b="-5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2410000" t="-200000" r="-225000" b="-5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123881" t="-200000" r="-746" b="-50163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 rotWithShape="0">
                          <a:blip r:embed="rId4"/>
                          <a:stretch>
                            <a:fillRect t="-300000" r="-2211268" b="-4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 rotWithShape="0">
                          <a:blip r:embed="rId4"/>
                          <a:stretch>
                            <a:fillRect l="-30736" t="-300000" r="-579654" b="-4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2410000" t="-300000" r="-225000" b="-4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123881" t="-300000" r="-746" b="-40163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 rotWithShape="0">
                          <a:blip r:embed="rId4"/>
                          <a:stretch>
                            <a:fillRect t="-400000" r="-2211268" b="-3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 rotWithShape="0">
                          <a:blip r:embed="rId4"/>
                          <a:stretch>
                            <a:fillRect l="-30736" t="-400000" r="-579654" b="-3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2410000" t="-400000" r="-225000" b="-3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123881" t="-400000" r="-746" b="-30163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 rotWithShape="0">
                          <a:blip r:embed="rId4"/>
                          <a:stretch>
                            <a:fillRect t="-500000" r="-2211268" b="-2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 rotWithShape="0">
                          <a:blip r:embed="rId4"/>
                          <a:stretch>
                            <a:fillRect l="-30736" t="-500000" r="-579654" b="-2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2410000" t="-500000" r="-225000" b="-2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123881" t="-500000" r="-746" b="-20163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 rotWithShape="0">
                          <a:blip r:embed="rId4"/>
                          <a:stretch>
                            <a:fillRect t="-600000" r="-2211268" b="-1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 rotWithShape="0">
                          <a:blip r:embed="rId4"/>
                          <a:stretch>
                            <a:fillRect l="-30736" t="-600000" r="-579654" b="-1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2410000" t="-600000" r="-225000" b="-1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123881" t="-600000" r="-746" b="-10163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 rotWithShape="0">
                          <a:blip r:embed="rId4"/>
                          <a:stretch>
                            <a:fillRect t="-700000" r="-2211268" b="-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 rotWithShape="0">
                          <a:blip r:embed="rId4"/>
                          <a:stretch>
                            <a:fillRect l="-30736" t="-700000" r="-579654" b="-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2410000" t="-700000" r="-225000" b="-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123881" t="-700000" r="-746" b="-1639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D939CE78-E6B6-44BA-9946-07DBB2D9C71A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0" y="257692"/>
            <a:ext cx="10512305" cy="928958"/>
          </a:xfrm>
        </p:spPr>
        <p:txBody>
          <a:bodyPr/>
          <a:lstStyle/>
          <a:p>
            <a:r>
              <a:rPr lang="de-DE" dirty="0" smtClean="0"/>
              <a:t>1.1 </a:t>
            </a:r>
            <a:r>
              <a:rPr lang="de-DE" dirty="0" err="1" smtClean="0"/>
              <a:t>Weisfeiler</a:t>
            </a:r>
            <a:r>
              <a:rPr lang="de-DE" dirty="0" smtClean="0"/>
              <a:t>-Lehman </a:t>
            </a:r>
            <a:r>
              <a:rPr lang="de-DE" dirty="0" err="1"/>
              <a:t>node</a:t>
            </a:r>
            <a:r>
              <a:rPr lang="de-DE" dirty="0"/>
              <a:t> </a:t>
            </a:r>
            <a:r>
              <a:rPr lang="de-DE" dirty="0" err="1"/>
              <a:t>embedding</a:t>
            </a:r>
            <a:r>
              <a:rPr lang="de-DE" dirty="0"/>
              <a:t> </a:t>
            </a:r>
            <a:r>
              <a:rPr lang="de-DE" dirty="0" err="1" smtClean="0"/>
              <a:t>scheme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err="1" smtClean="0"/>
              <a:t>Example</a:t>
            </a:r>
            <a:r>
              <a:rPr lang="de-DE" dirty="0" smtClean="0"/>
              <a:t> – </a:t>
            </a:r>
            <a:r>
              <a:rPr lang="de-DE" dirty="0" err="1" smtClean="0"/>
              <a:t>Node</a:t>
            </a:r>
            <a:r>
              <a:rPr lang="de-DE" dirty="0" smtClean="0"/>
              <a:t> </a:t>
            </a:r>
            <a:r>
              <a:rPr lang="de-DE" dirty="0" err="1" smtClean="0"/>
              <a:t>labels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hteck 25"/>
              <p:cNvSpPr/>
              <p:nvPr/>
            </p:nvSpPr>
            <p:spPr>
              <a:xfrm>
                <a:off x="5347" y="2360932"/>
                <a:ext cx="3311612" cy="374270"/>
              </a:xfrm>
              <a:prstGeom prst="rect">
                <a:avLst/>
              </a:prstGeom>
              <a:solidFill>
                <a:srgbClr val="CFD5EA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h𝑎𝑠h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h</m:t>
                          </m:r>
                        </m:sup>
                      </m:sSup>
                      <m:d>
                        <m:d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p>
                      </m:s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6" name="Rechteck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7" y="2360932"/>
                <a:ext cx="3311612" cy="374270"/>
              </a:xfrm>
              <a:prstGeom prst="rect">
                <a:avLst/>
              </a:prstGeom>
              <a:blipFill rotWithShape="0">
                <a:blip r:embed="rId5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7" name="Tabelle 26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21020" y="1248821"/>
              <a:ext cx="4437060" cy="1112111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050149"/>
                    <a:gridCol w="3386911"/>
                  </a:tblGrid>
                  <a:tr h="370840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 xmlns:m="http://schemas.openxmlformats.org/officeDocument/2006/math">
                              <m:r>
                                <a:rPr lang="de-DE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oMath>
                          </a14:m>
                          <a:r>
                            <a:rPr lang="en-GB" dirty="0" smtClean="0"/>
                            <a:t>:</a:t>
                          </a:r>
                          <a:endParaRPr lang="en-GB" dirty="0"/>
                        </a:p>
                      </a:txBody>
                      <a:tcPr marL="0" marR="14400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 smtClean="0"/>
                            <a:t>dimensionality of the node labels</a:t>
                          </a:r>
                        </a:p>
                      </a:txBody>
                      <a:tcPr marL="0" marR="144000" marT="0" marB="0">
                        <a:noFill/>
                      </a:tcPr>
                    </a:tc>
                  </a:tr>
                  <a:tr h="370431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=7</m:t>
                              </m:r>
                            </m:oMath>
                          </a14:m>
                          <a:r>
                            <a:rPr lang="en-GB" dirty="0" smtClean="0"/>
                            <a:t>: </a:t>
                          </a:r>
                          <a:endParaRPr lang="en-GB" dirty="0"/>
                        </a:p>
                      </a:txBody>
                      <a:tcPr marL="0" marR="14400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 smtClean="0"/>
                            <a:t>cardinality of the node set</a:t>
                          </a:r>
                        </a:p>
                      </a:txBody>
                      <a:tcPr marL="0" marR="144000" marT="0" marB="0">
                        <a:noFill/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 xmlns:m="http://schemas.openxmlformats.org/officeDocument/2006/math">
                              <m:r>
                                <a:rPr lang="de-DE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de-DE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DE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de-DE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GB" dirty="0" smtClean="0"/>
                            <a:t>:</a:t>
                          </a:r>
                          <a:endParaRPr lang="en-GB" dirty="0"/>
                        </a:p>
                      </a:txBody>
                      <a:tcPr marL="0" marR="14400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 smtClean="0"/>
                            <a:t>neighbourhood </a:t>
                          </a:r>
                          <a:r>
                            <a:rPr lang="en-GB" dirty="0"/>
                            <a:t>of </a:t>
                          </a:r>
                          <a14:m>
                            <m:oMath xmlns:m="http://schemas.openxmlformats.org/officeDocument/2006/math"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oMath>
                          </a14:m>
                          <a:endParaRPr lang="en-GB" dirty="0"/>
                        </a:p>
                      </a:txBody>
                      <a:tcPr marL="0" marR="144000" marT="0" marB="0">
                        <a:noFill/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27" name="Tabelle 26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21020" y="1248821"/>
              <a:ext cx="4437060" cy="1112111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050149"/>
                    <a:gridCol w="3386911"/>
                  </a:tblGrid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0" marR="144000" marT="0" marB="0">
                        <a:blipFill rotWithShape="0">
                          <a:blip r:embed="rId6"/>
                          <a:stretch>
                            <a:fillRect t="-19672" r="-321387" b="-2131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 smtClean="0"/>
                            <a:t>dimensionality of the node labels</a:t>
                          </a:r>
                        </a:p>
                      </a:txBody>
                      <a:tcPr marL="0" marR="144000" marT="0" marB="0">
                        <a:noFill/>
                      </a:tcPr>
                    </a:tc>
                  </a:tr>
                  <a:tr h="370431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0" marR="144000" marT="0" marB="0">
                        <a:blipFill rotWithShape="0">
                          <a:blip r:embed="rId6"/>
                          <a:stretch>
                            <a:fillRect t="-117742" r="-321387" b="-1096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 smtClean="0"/>
                            <a:t>cardinality of the </a:t>
                          </a:r>
                          <a:r>
                            <a:rPr lang="en-GB" dirty="0" smtClean="0"/>
                            <a:t>node set</a:t>
                          </a:r>
                          <a:endParaRPr lang="en-GB" dirty="0" smtClean="0"/>
                        </a:p>
                      </a:txBody>
                      <a:tcPr marL="0" marR="144000" marT="0" marB="0">
                        <a:noFill/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0" marR="144000" marT="0" marB="0">
                        <a:blipFill rotWithShape="0">
                          <a:blip r:embed="rId6"/>
                          <a:stretch>
                            <a:fillRect t="-221311" r="-321387" b="-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0" marR="144000" marT="0" marB="0">
                        <a:blipFill rotWithShape="0">
                          <a:blip r:embed="rId6"/>
                          <a:stretch>
                            <a:fillRect l="-31115" t="-221311" b="-11475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10" name="Fußzeilenplatzhalter 4">
            <a:extLst>
              <a:ext uri="{FF2B5EF4-FFF2-40B4-BE49-F238E27FC236}">
                <a16:creationId xmlns:a16="http://schemas.microsoft.com/office/drawing/2014/main" xmlns="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9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26</a:t>
            </a:r>
          </a:p>
        </p:txBody>
      </p:sp>
    </p:spTree>
    <p:extLst>
      <p:ext uri="{BB962C8B-B14F-4D97-AF65-F5344CB8AC3E}">
        <p14:creationId xmlns:p14="http://schemas.microsoft.com/office/powerpoint/2010/main" val="2323431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2" name="Tabelle 4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54160071"/>
                  </p:ext>
                </p:extLst>
              </p:nvPr>
            </p:nvGraphicFramePr>
            <p:xfrm>
              <a:off x="879730" y="3005445"/>
              <a:ext cx="9994385" cy="29667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431286"/>
                    <a:gridCol w="1409700"/>
                    <a:gridCol w="3486150"/>
                    <a:gridCol w="3486150"/>
                    <a:gridCol w="361950"/>
                    <a:gridCol w="819149"/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GB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</m:sSup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GB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GB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GB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sup>
                                </m:sSup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 smtClean="0"/>
                            <a:t>hash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GB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oMath>
                          </a14:m>
                          <a:endParaRPr lang="en-GB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 smtClean="0"/>
                            <a:t>hash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GB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oMath>
                          </a14:m>
                          <a:endParaRPr lang="en-GB" dirty="0"/>
                        </a:p>
                      </a:txBody>
                      <a:tcPr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 smtClean="0">
                              <a:solidFill>
                                <a:schemeClr val="bg1"/>
                              </a:solidFill>
                            </a:rPr>
                            <a:t>hash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GB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  <m:r>
                                    <a:rPr lang="de-DE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de-DE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de-DE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  <m:r>
                                        <a:rPr lang="de-DE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de-DE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de-DE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de-DE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oMath>
                          </a14:m>
                          <a:endParaRPr lang="en-GB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 smtClean="0"/>
                            <a:t>hash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GB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oMath>
                          </a14:m>
                          <a:endParaRPr lang="en-GB" dirty="0"/>
                        </a:p>
                      </a:txBody>
                      <a:tcPr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 smtClean="0"/>
                            <a:t>hash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GB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oMath>
                          </a14:m>
                          <a:endParaRPr lang="en-GB" dirty="0"/>
                        </a:p>
                      </a:txBody>
                      <a:tcPr>
                        <a:solidFill>
                          <a:srgbClr val="C0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 smtClean="0"/>
                            <a:t>hash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GB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oMath>
                          </a14:m>
                          <a:endParaRPr lang="en-GB" dirty="0"/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 smtClean="0"/>
                            <a:t>hash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GB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oMath>
                          </a14:m>
                          <a:endParaRPr lang="en-GB" dirty="0"/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42" name="Tabelle 4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54160071"/>
                  </p:ext>
                </p:extLst>
              </p:nvPr>
            </p:nvGraphicFramePr>
            <p:xfrm>
              <a:off x="879730" y="3005445"/>
              <a:ext cx="9994385" cy="29667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431286"/>
                    <a:gridCol w="1409700"/>
                    <a:gridCol w="3486150"/>
                    <a:gridCol w="3486150"/>
                    <a:gridCol w="361950"/>
                    <a:gridCol w="819149"/>
                  </a:tblGrid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r="-2211268" b="-7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30736" r="-579654" b="-7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52797" r="-134091" b="-7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52797" r="-34091" b="-7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2410000" r="-225000" b="-7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123881" r="-746" b="-722951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 rotWithShape="0">
                          <a:blip r:embed="rId3"/>
                          <a:stretch>
                            <a:fillRect t="-100000" r="-2211268" b="-6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 rotWithShape="0">
                          <a:blip r:embed="rId3"/>
                          <a:stretch>
                            <a:fillRect l="-30736" t="-100000" r="-579654" b="-6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 rotWithShape="0">
                          <a:blip r:embed="rId3"/>
                          <a:stretch>
                            <a:fillRect l="-52797" t="-100000" r="-134091" b="-6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 rotWithShape="0">
                          <a:blip r:embed="rId3"/>
                          <a:stretch>
                            <a:fillRect l="-2410000" t="-100000" r="-225000" b="-6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 rotWithShape="0">
                          <a:blip r:embed="rId3"/>
                          <a:stretch>
                            <a:fillRect l="-1123881" t="-100000" r="-746" b="-622951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 rotWithShape="0">
                          <a:blip r:embed="rId3"/>
                          <a:stretch>
                            <a:fillRect t="-200000" r="-2211268" b="-5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 rotWithShape="0">
                          <a:blip r:embed="rId3"/>
                          <a:stretch>
                            <a:fillRect l="-30736" t="-200000" r="-579654" b="-5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52797" t="-200000" r="-134091" b="-5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2410000" t="-200000" r="-225000" b="-5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123881" t="-200000" r="-746" b="-522951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 rotWithShape="0">
                          <a:blip r:embed="rId3"/>
                          <a:stretch>
                            <a:fillRect t="-300000" r="-2211268" b="-4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 rotWithShape="0">
                          <a:blip r:embed="rId3"/>
                          <a:stretch>
                            <a:fillRect l="-30736" t="-300000" r="-579654" b="-4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52797" t="-300000" r="-134091" b="-4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2410000" t="-300000" r="-225000" b="-4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123881" t="-300000" r="-746" b="-422951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 rotWithShape="0">
                          <a:blip r:embed="rId3"/>
                          <a:stretch>
                            <a:fillRect t="-406667" r="-2211268" b="-33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 rotWithShape="0">
                          <a:blip r:embed="rId3"/>
                          <a:stretch>
                            <a:fillRect l="-30736" t="-406667" r="-579654" b="-33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52797" t="-406667" r="-134091" b="-33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2410000" t="-406667" r="-225000" b="-33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123881" t="-406667" r="-746" b="-330000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 rotWithShape="0">
                          <a:blip r:embed="rId3"/>
                          <a:stretch>
                            <a:fillRect t="-498361" r="-2211268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 rotWithShape="0">
                          <a:blip r:embed="rId3"/>
                          <a:stretch>
                            <a:fillRect l="-30736" t="-498361" r="-579654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52797" t="-498361" r="-134091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2410000" t="-498361" r="-225000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123881" t="-498361" r="-746" b="-224590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 rotWithShape="0">
                          <a:blip r:embed="rId3"/>
                          <a:stretch>
                            <a:fillRect t="-598361" r="-2211268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 rotWithShape="0">
                          <a:blip r:embed="rId3"/>
                          <a:stretch>
                            <a:fillRect l="-30736" t="-598361" r="-579654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52797" t="-598361" r="-134091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2410000" t="-598361" r="-225000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123881" t="-598361" r="-746" b="-124590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 rotWithShape="0">
                          <a:blip r:embed="rId3"/>
                          <a:stretch>
                            <a:fillRect t="-698361" r="-2211268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 rotWithShape="0">
                          <a:blip r:embed="rId3"/>
                          <a:stretch>
                            <a:fillRect l="-30736" t="-698361" r="-579654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52797" t="-698361" r="-134091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2410000" t="-698361" r="-225000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123881" t="-698361" r="-746" b="-24590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grpSp>
        <p:nvGrpSpPr>
          <p:cNvPr id="25" name="Gruppieren 24"/>
          <p:cNvGrpSpPr>
            <a:grpSpLocks noChangeAspect="1"/>
          </p:cNvGrpSpPr>
          <p:nvPr/>
        </p:nvGrpSpPr>
        <p:grpSpPr>
          <a:xfrm>
            <a:off x="8680303" y="1255638"/>
            <a:ext cx="3312000" cy="1762472"/>
            <a:chOff x="2836566" y="301882"/>
            <a:chExt cx="5573748" cy="2966055"/>
          </a:xfrm>
        </p:grpSpPr>
        <p:grpSp>
          <p:nvGrpSpPr>
            <p:cNvPr id="26" name="Gruppieren 25"/>
            <p:cNvGrpSpPr/>
            <p:nvPr/>
          </p:nvGrpSpPr>
          <p:grpSpPr>
            <a:xfrm>
              <a:off x="2836566" y="301882"/>
              <a:ext cx="5573748" cy="2966055"/>
              <a:chOff x="2207916" y="1616332"/>
              <a:chExt cx="5573748" cy="296605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Ellipse 28"/>
                  <p:cNvSpPr>
                    <a:spLocks/>
                  </p:cNvSpPr>
                  <p:nvPr/>
                </p:nvSpPr>
                <p:spPr>
                  <a:xfrm>
                    <a:off x="2207916" y="1630993"/>
                    <a:ext cx="1044000" cy="720000"/>
                  </a:xfrm>
                  <a:prstGeom prst="ellipse">
                    <a:avLst/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ctrlPr>
                                <a:rPr lang="de-DE" sz="1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DE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de-DE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de-DE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oMath>
                      </m:oMathPara>
                    </a14:m>
                    <a:endParaRPr lang="de-DE" sz="1600" dirty="0" smtClean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9" name="Ellipse 28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07916" y="1630993"/>
                    <a:ext cx="1044000" cy="720000"/>
                  </a:xfrm>
                  <a:prstGeom prst="ellipse">
                    <a:avLst/>
                  </a:prstGeom>
                  <a:blipFill rotWithShape="0">
                    <a:blip r:embed="rId4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0" name="Gerader Verbinder 29"/>
              <p:cNvCxnSpPr>
                <a:cxnSpLocks/>
                <a:stCxn id="29" idx="6"/>
                <a:endCxn id="31" idx="2"/>
              </p:cNvCxnSpPr>
              <p:nvPr/>
            </p:nvCxnSpPr>
            <p:spPr>
              <a:xfrm>
                <a:off x="3251916" y="1990993"/>
                <a:ext cx="1220874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" name="Ellipse 30"/>
                  <p:cNvSpPr>
                    <a:spLocks/>
                  </p:cNvSpPr>
                  <p:nvPr/>
                </p:nvSpPr>
                <p:spPr>
                  <a:xfrm>
                    <a:off x="4472790" y="1630993"/>
                    <a:ext cx="1044000" cy="720000"/>
                  </a:xfrm>
                  <a:prstGeom prst="ellipse">
                    <a:avLst/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ctrlPr>
                                <a:rPr lang="de-DE" sz="1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DE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de-DE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r>
                                <a:rPr lang="de-DE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d>
                        </m:oMath>
                      </m:oMathPara>
                    </a14:m>
                    <a:endParaRPr lang="de-DE" sz="1600" dirty="0" smtClean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1" name="Ellipse 30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72790" y="1630993"/>
                    <a:ext cx="1044000" cy="720000"/>
                  </a:xfrm>
                  <a:prstGeom prst="ellipse">
                    <a:avLst/>
                  </a:prstGeom>
                  <a:blipFill rotWithShape="0">
                    <a:blip r:embed="rId5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Ellipse 31"/>
                  <p:cNvSpPr>
                    <a:spLocks/>
                  </p:cNvSpPr>
                  <p:nvPr/>
                </p:nvSpPr>
                <p:spPr>
                  <a:xfrm>
                    <a:off x="6737664" y="1616332"/>
                    <a:ext cx="1044000" cy="720000"/>
                  </a:xfrm>
                  <a:prstGeom prst="ellipse">
                    <a:avLst/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ctrlPr>
                                <a:rPr lang="de-DE" sz="1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DE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de-DE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sub>
                              </m:sSub>
                            </m:e>
                            <m:e>
                              <m:r>
                                <a:rPr lang="de-DE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oMath>
                      </m:oMathPara>
                    </a14:m>
                    <a:endParaRPr lang="de-DE" sz="1600" dirty="0" smtClean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2" name="Ellipse 3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37664" y="1616332"/>
                    <a:ext cx="1044000" cy="720000"/>
                  </a:xfrm>
                  <a:prstGeom prst="ellipse">
                    <a:avLst/>
                  </a:prstGeom>
                  <a:blipFill rotWithShape="0">
                    <a:blip r:embed="rId6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Ellipse 32"/>
                  <p:cNvSpPr>
                    <a:spLocks/>
                  </p:cNvSpPr>
                  <p:nvPr/>
                </p:nvSpPr>
                <p:spPr>
                  <a:xfrm>
                    <a:off x="6737664" y="2746690"/>
                    <a:ext cx="1044000" cy="720000"/>
                  </a:xfrm>
                  <a:prstGeom prst="ellipse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ctrlPr>
                                <a:rPr lang="de-DE" sz="16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DE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de-DE" sz="1600" b="0" i="1" smtClean="0">
                                      <a:latin typeface="Cambria Math" panose="02040503050406030204" pitchFamily="18" charset="0"/>
                                    </a:rPr>
                                    <m:t>7</m:t>
                                  </m:r>
                                </m:sub>
                              </m:sSub>
                            </m:e>
                            <m:e>
                              <m:r>
                                <a:rPr lang="de-DE" sz="16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d>
                        </m:oMath>
                      </m:oMathPara>
                    </a14:m>
                    <a:endParaRPr lang="de-DE" sz="1600" dirty="0" smtClean="0"/>
                  </a:p>
                </p:txBody>
              </p:sp>
            </mc:Choice>
            <mc:Fallback xmlns="">
              <p:sp>
                <p:nvSpPr>
                  <p:cNvPr id="33" name="Ellipse 32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37664" y="2746690"/>
                    <a:ext cx="1044000" cy="720000"/>
                  </a:xfrm>
                  <a:prstGeom prst="ellipse">
                    <a:avLst/>
                  </a:prstGeom>
                  <a:blipFill rotWithShape="0">
                    <a:blip r:embed="rId7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Ellipse 33"/>
                  <p:cNvSpPr>
                    <a:spLocks/>
                  </p:cNvSpPr>
                  <p:nvPr/>
                </p:nvSpPr>
                <p:spPr>
                  <a:xfrm>
                    <a:off x="2207916" y="2746690"/>
                    <a:ext cx="1044000" cy="720000"/>
                  </a:xfrm>
                  <a:prstGeom prst="ellipse">
                    <a:avLst/>
                  </a:prstGeom>
                  <a:solidFill>
                    <a:srgbClr val="7030A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ctrlPr>
                                <a:rPr lang="de-DE" sz="16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DE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de-DE" sz="16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  <m:e>
                              <m:r>
                                <a:rPr lang="de-DE" sz="16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</m:oMath>
                      </m:oMathPara>
                    </a14:m>
                    <a:endParaRPr lang="de-DE" sz="1600" dirty="0" smtClean="0"/>
                  </a:p>
                </p:txBody>
              </p:sp>
            </mc:Choice>
            <mc:Fallback xmlns="">
              <p:sp>
                <p:nvSpPr>
                  <p:cNvPr id="34" name="Ellipse 33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07916" y="2746690"/>
                    <a:ext cx="1044000" cy="720000"/>
                  </a:xfrm>
                  <a:prstGeom prst="ellipse">
                    <a:avLst/>
                  </a:prstGeom>
                  <a:blipFill rotWithShape="0">
                    <a:blip r:embed="rId8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5" name="Ellipse 34"/>
                  <p:cNvSpPr>
                    <a:spLocks/>
                  </p:cNvSpPr>
                  <p:nvPr/>
                </p:nvSpPr>
                <p:spPr>
                  <a:xfrm>
                    <a:off x="2207916" y="3862387"/>
                    <a:ext cx="1044000" cy="720000"/>
                  </a:xfrm>
                  <a:prstGeom prst="ellipse">
                    <a:avLst/>
                  </a:prstGeom>
                  <a:solidFill>
                    <a:schemeClr val="accent3">
                      <a:lumMod val="60000"/>
                      <a:lumOff val="40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ctrlPr>
                                <a:rPr lang="de-DE" sz="1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DE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de-DE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e>
                            <m:e>
                              <m:r>
                                <a:rPr lang="de-DE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d>
                        </m:oMath>
                      </m:oMathPara>
                    </a14:m>
                    <a:endParaRPr lang="de-DE" sz="1600" dirty="0" smtClean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5" name="Ellipse 34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07916" y="3862387"/>
                    <a:ext cx="1044000" cy="720000"/>
                  </a:xfrm>
                  <a:prstGeom prst="ellipse">
                    <a:avLst/>
                  </a:prstGeom>
                  <a:blipFill rotWithShape="0">
                    <a:blip r:embed="rId9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6" name="Ellipse 35"/>
                  <p:cNvSpPr>
                    <a:spLocks/>
                  </p:cNvSpPr>
                  <p:nvPr/>
                </p:nvSpPr>
                <p:spPr>
                  <a:xfrm>
                    <a:off x="4472790" y="3862387"/>
                    <a:ext cx="1044000" cy="720000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ctrlPr>
                                <a:rPr lang="de-DE" sz="1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DE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de-DE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sub>
                              </m:sSub>
                            </m:e>
                            <m:e>
                              <m:r>
                                <a:rPr lang="de-DE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</m:oMath>
                      </m:oMathPara>
                    </a14:m>
                    <a:endParaRPr lang="de-DE" sz="1600" dirty="0" smtClean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6" name="Ellipse 35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72790" y="3862387"/>
                    <a:ext cx="1044000" cy="720000"/>
                  </a:xfrm>
                  <a:prstGeom prst="ellipse">
                    <a:avLst/>
                  </a:prstGeom>
                  <a:blipFill rotWithShape="0">
                    <a:blip r:embed="rId10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7" name="Gerader Verbinder 36"/>
              <p:cNvCxnSpPr>
                <a:cxnSpLocks/>
                <a:stCxn id="29" idx="4"/>
                <a:endCxn id="34" idx="0"/>
              </p:cNvCxnSpPr>
              <p:nvPr/>
            </p:nvCxnSpPr>
            <p:spPr>
              <a:xfrm>
                <a:off x="2729916" y="2350993"/>
                <a:ext cx="0" cy="39569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Gerader Verbinder 37"/>
              <p:cNvCxnSpPr>
                <a:cxnSpLocks/>
                <a:stCxn id="34" idx="4"/>
                <a:endCxn id="35" idx="0"/>
              </p:cNvCxnSpPr>
              <p:nvPr/>
            </p:nvCxnSpPr>
            <p:spPr>
              <a:xfrm>
                <a:off x="2729916" y="3466690"/>
                <a:ext cx="0" cy="39569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Gerader Verbinder 38"/>
              <p:cNvCxnSpPr>
                <a:cxnSpLocks/>
                <a:stCxn id="35" idx="6"/>
                <a:endCxn id="36" idx="2"/>
              </p:cNvCxnSpPr>
              <p:nvPr/>
            </p:nvCxnSpPr>
            <p:spPr>
              <a:xfrm>
                <a:off x="3251916" y="4222387"/>
                <a:ext cx="1220874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Gerader Verbinder 39"/>
              <p:cNvCxnSpPr>
                <a:cxnSpLocks/>
                <a:stCxn id="32" idx="2"/>
                <a:endCxn id="31" idx="6"/>
              </p:cNvCxnSpPr>
              <p:nvPr/>
            </p:nvCxnSpPr>
            <p:spPr>
              <a:xfrm flipH="1">
                <a:off x="5516790" y="1976332"/>
                <a:ext cx="1220874" cy="14661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Gerader Verbinder 40"/>
              <p:cNvCxnSpPr>
                <a:cxnSpLocks/>
                <a:stCxn id="33" idx="0"/>
                <a:endCxn id="32" idx="4"/>
              </p:cNvCxnSpPr>
              <p:nvPr/>
            </p:nvCxnSpPr>
            <p:spPr>
              <a:xfrm flipV="1">
                <a:off x="7259664" y="2336332"/>
                <a:ext cx="0" cy="41035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7" name="Gerader Verbinder 26"/>
            <p:cNvCxnSpPr>
              <a:cxnSpLocks/>
              <a:stCxn id="34" idx="7"/>
              <a:endCxn id="31" idx="3"/>
            </p:cNvCxnSpPr>
            <p:nvPr/>
          </p:nvCxnSpPr>
          <p:spPr>
            <a:xfrm flipV="1">
              <a:off x="3727676" y="931101"/>
              <a:ext cx="1526654" cy="60658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r Verbinder 27"/>
            <p:cNvCxnSpPr>
              <a:cxnSpLocks/>
              <a:stCxn id="33" idx="1"/>
              <a:endCxn id="31" idx="5"/>
            </p:cNvCxnSpPr>
            <p:nvPr/>
          </p:nvCxnSpPr>
          <p:spPr>
            <a:xfrm flipH="1" flipV="1">
              <a:off x="5992550" y="931101"/>
              <a:ext cx="1526654" cy="60658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D939CE78-E6B6-44BA-9946-07DBB2D9C71A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0" y="257692"/>
            <a:ext cx="10512305" cy="928958"/>
          </a:xfrm>
        </p:spPr>
        <p:txBody>
          <a:bodyPr/>
          <a:lstStyle/>
          <a:p>
            <a:r>
              <a:rPr lang="de-DE" dirty="0" smtClean="0"/>
              <a:t>1.1 </a:t>
            </a:r>
            <a:r>
              <a:rPr lang="de-DE" dirty="0" err="1" smtClean="0"/>
              <a:t>Weisfeiler</a:t>
            </a:r>
            <a:r>
              <a:rPr lang="de-DE" dirty="0" smtClean="0"/>
              <a:t>-Lehman </a:t>
            </a:r>
            <a:r>
              <a:rPr lang="de-DE" dirty="0" err="1"/>
              <a:t>node</a:t>
            </a:r>
            <a:r>
              <a:rPr lang="de-DE" dirty="0"/>
              <a:t> </a:t>
            </a:r>
            <a:r>
              <a:rPr lang="de-DE" dirty="0" err="1"/>
              <a:t>embedding</a:t>
            </a:r>
            <a:r>
              <a:rPr lang="de-DE" dirty="0"/>
              <a:t> </a:t>
            </a:r>
            <a:r>
              <a:rPr lang="de-DE" dirty="0" err="1" smtClean="0"/>
              <a:t>scheme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err="1" smtClean="0"/>
              <a:t>Example</a:t>
            </a:r>
            <a:r>
              <a:rPr lang="de-DE" dirty="0" smtClean="0"/>
              <a:t> – </a:t>
            </a:r>
            <a:r>
              <a:rPr lang="de-DE" dirty="0" err="1" smtClean="0"/>
              <a:t>Node</a:t>
            </a:r>
            <a:r>
              <a:rPr lang="de-DE" dirty="0" smtClean="0"/>
              <a:t> </a:t>
            </a:r>
            <a:r>
              <a:rPr lang="de-DE" dirty="0" err="1" smtClean="0"/>
              <a:t>labels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hteck 23"/>
              <p:cNvSpPr/>
              <p:nvPr/>
            </p:nvSpPr>
            <p:spPr>
              <a:xfrm>
                <a:off x="5347" y="2360932"/>
                <a:ext cx="3311612" cy="374270"/>
              </a:xfrm>
              <a:prstGeom prst="rect">
                <a:avLst/>
              </a:prstGeom>
              <a:solidFill>
                <a:srgbClr val="CFD5EA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h𝑎𝑠h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h</m:t>
                          </m:r>
                        </m:sup>
                      </m:sSup>
                      <m:d>
                        <m:d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p>
                      </m:s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4" name="Rechteck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7" y="2360932"/>
                <a:ext cx="3311612" cy="374270"/>
              </a:xfrm>
              <a:prstGeom prst="rect">
                <a:avLst/>
              </a:prstGeom>
              <a:blipFill rotWithShape="0">
                <a:blip r:embed="rId11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4" name="Tabelle 4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95221687"/>
                  </p:ext>
                </p:extLst>
              </p:nvPr>
            </p:nvGraphicFramePr>
            <p:xfrm>
              <a:off x="21020" y="1248821"/>
              <a:ext cx="4437060" cy="1112111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050149"/>
                    <a:gridCol w="3386911"/>
                  </a:tblGrid>
                  <a:tr h="370840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 xmlns:m="http://schemas.openxmlformats.org/officeDocument/2006/math">
                              <m:r>
                                <a:rPr lang="de-DE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oMath>
                          </a14:m>
                          <a:r>
                            <a:rPr lang="en-GB" dirty="0" smtClean="0"/>
                            <a:t>:</a:t>
                          </a:r>
                          <a:endParaRPr lang="en-GB" dirty="0"/>
                        </a:p>
                      </a:txBody>
                      <a:tcPr marL="0" marR="14400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 smtClean="0"/>
                            <a:t>dimensionality of the node labels</a:t>
                          </a:r>
                        </a:p>
                      </a:txBody>
                      <a:tcPr marL="0" marR="144000" marT="0" marB="0">
                        <a:noFill/>
                      </a:tcPr>
                    </a:tc>
                  </a:tr>
                  <a:tr h="370431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=7</m:t>
                              </m:r>
                            </m:oMath>
                          </a14:m>
                          <a:r>
                            <a:rPr lang="en-GB" dirty="0" smtClean="0"/>
                            <a:t>: </a:t>
                          </a:r>
                          <a:endParaRPr lang="en-GB" dirty="0"/>
                        </a:p>
                      </a:txBody>
                      <a:tcPr marL="0" marR="14400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 smtClean="0"/>
                            <a:t>cardinality of the node set</a:t>
                          </a:r>
                        </a:p>
                      </a:txBody>
                      <a:tcPr marL="0" marR="144000" marT="0" marB="0">
                        <a:noFill/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 xmlns:m="http://schemas.openxmlformats.org/officeDocument/2006/math">
                              <m:r>
                                <a:rPr lang="de-DE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de-DE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DE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de-DE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GB" dirty="0" smtClean="0"/>
                            <a:t>:</a:t>
                          </a:r>
                          <a:endParaRPr lang="en-GB" dirty="0"/>
                        </a:p>
                      </a:txBody>
                      <a:tcPr marL="0" marR="14400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 smtClean="0"/>
                            <a:t>neighbourhood </a:t>
                          </a:r>
                          <a:r>
                            <a:rPr lang="en-GB" dirty="0"/>
                            <a:t>of </a:t>
                          </a:r>
                          <a14:m>
                            <m:oMath xmlns:m="http://schemas.openxmlformats.org/officeDocument/2006/math"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oMath>
                          </a14:m>
                          <a:endParaRPr lang="en-GB" dirty="0"/>
                        </a:p>
                      </a:txBody>
                      <a:tcPr marL="0" marR="144000" marT="0" marB="0">
                        <a:noFill/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44" name="Tabelle 4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95221687"/>
                  </p:ext>
                </p:extLst>
              </p:nvPr>
            </p:nvGraphicFramePr>
            <p:xfrm>
              <a:off x="21020" y="1248821"/>
              <a:ext cx="4437060" cy="1112111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050149"/>
                    <a:gridCol w="3386911"/>
                  </a:tblGrid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0" marR="144000" marT="0" marB="0">
                        <a:blipFill rotWithShape="0">
                          <a:blip r:embed="rId12"/>
                          <a:stretch>
                            <a:fillRect t="-19672" r="-321387" b="-2131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 smtClean="0"/>
                            <a:t>dimensionality of the node labels</a:t>
                          </a:r>
                        </a:p>
                      </a:txBody>
                      <a:tcPr marL="0" marR="144000" marT="0" marB="0">
                        <a:noFill/>
                      </a:tcPr>
                    </a:tc>
                  </a:tr>
                  <a:tr h="370431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0" marR="144000" marT="0" marB="0">
                        <a:blipFill rotWithShape="0">
                          <a:blip r:embed="rId12"/>
                          <a:stretch>
                            <a:fillRect t="-117742" r="-321387" b="-1096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 smtClean="0"/>
                            <a:t>cardinality of the </a:t>
                          </a:r>
                          <a:r>
                            <a:rPr lang="en-GB" dirty="0" smtClean="0"/>
                            <a:t>node set</a:t>
                          </a:r>
                          <a:endParaRPr lang="en-GB" dirty="0" smtClean="0"/>
                        </a:p>
                      </a:txBody>
                      <a:tcPr marL="0" marR="144000" marT="0" marB="0">
                        <a:noFill/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0" marR="144000" marT="0" marB="0">
                        <a:blipFill rotWithShape="0">
                          <a:blip r:embed="rId12"/>
                          <a:stretch>
                            <a:fillRect t="-221311" r="-321387" b="-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0" marR="144000" marT="0" marB="0">
                        <a:blipFill rotWithShape="0">
                          <a:blip r:embed="rId12"/>
                          <a:stretch>
                            <a:fillRect l="-31115" t="-221311" b="-11475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45" name="Fußzeilenplatzhalter 4">
            <a:extLst>
              <a:ext uri="{FF2B5EF4-FFF2-40B4-BE49-F238E27FC236}">
                <a16:creationId xmlns:a16="http://schemas.microsoft.com/office/drawing/2014/main" xmlns="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9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26</a:t>
            </a:r>
          </a:p>
        </p:txBody>
      </p:sp>
    </p:spTree>
    <p:extLst>
      <p:ext uri="{BB962C8B-B14F-4D97-AF65-F5344CB8AC3E}">
        <p14:creationId xmlns:p14="http://schemas.microsoft.com/office/powerpoint/2010/main" val="2166616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ruppieren 55"/>
          <p:cNvGrpSpPr>
            <a:grpSpLocks noChangeAspect="1"/>
          </p:cNvGrpSpPr>
          <p:nvPr/>
        </p:nvGrpSpPr>
        <p:grpSpPr>
          <a:xfrm>
            <a:off x="307425" y="1439394"/>
            <a:ext cx="3335440" cy="1774946"/>
            <a:chOff x="2836566" y="301882"/>
            <a:chExt cx="5573748" cy="2966055"/>
          </a:xfrm>
        </p:grpSpPr>
        <p:grpSp>
          <p:nvGrpSpPr>
            <p:cNvPr id="57" name="Gruppieren 56"/>
            <p:cNvGrpSpPr/>
            <p:nvPr/>
          </p:nvGrpSpPr>
          <p:grpSpPr>
            <a:xfrm>
              <a:off x="2836566" y="301882"/>
              <a:ext cx="5573748" cy="2966055"/>
              <a:chOff x="2207916" y="1616332"/>
              <a:chExt cx="5573748" cy="296605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0" name="Ellipse 59"/>
                  <p:cNvSpPr>
                    <a:spLocks/>
                  </p:cNvSpPr>
                  <p:nvPr/>
                </p:nvSpPr>
                <p:spPr>
                  <a:xfrm>
                    <a:off x="2207916" y="1630993"/>
                    <a:ext cx="1044000" cy="720000"/>
                  </a:xfrm>
                  <a:prstGeom prst="ellipse">
                    <a:avLst/>
                  </a:prstGeom>
                  <a:solidFill>
                    <a:schemeClr val="accent6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280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oMath>
                      </m:oMathPara>
                    </a14:m>
                    <a:endParaRPr lang="de-DE" sz="2800" dirty="0" smtClean="0"/>
                  </a:p>
                </p:txBody>
              </p:sp>
            </mc:Choice>
            <mc:Fallback xmlns="">
              <p:sp>
                <p:nvSpPr>
                  <p:cNvPr id="60" name="Ellipse 59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07916" y="1630993"/>
                    <a:ext cx="1044000" cy="720000"/>
                  </a:xfrm>
                  <a:prstGeom prst="ellipse">
                    <a:avLst/>
                  </a:prstGeom>
                  <a:blipFill rotWithShape="0">
                    <a:blip r:embed="rId3"/>
                    <a:stretch>
                      <a:fillRect/>
                    </a:stretch>
                  </a:blipFill>
                  <a:ln w="12700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61" name="Gerader Verbinder 60"/>
              <p:cNvCxnSpPr>
                <a:cxnSpLocks/>
                <a:stCxn id="60" idx="6"/>
                <a:endCxn id="62" idx="2"/>
              </p:cNvCxnSpPr>
              <p:nvPr/>
            </p:nvCxnSpPr>
            <p:spPr>
              <a:xfrm>
                <a:off x="3251916" y="1990993"/>
                <a:ext cx="1220874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2" name="Ellipse 61"/>
                  <p:cNvSpPr>
                    <a:spLocks/>
                  </p:cNvSpPr>
                  <p:nvPr/>
                </p:nvSpPr>
                <p:spPr>
                  <a:xfrm>
                    <a:off x="4472790" y="1630993"/>
                    <a:ext cx="1044000" cy="720000"/>
                  </a:xfrm>
                  <a:prstGeom prst="ellipse">
                    <a:avLst/>
                  </a:prstGeom>
                  <a:solidFill>
                    <a:schemeClr val="accent5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oMath>
                      </m:oMathPara>
                    </a14:m>
                    <a:endParaRPr lang="de-DE" sz="2800" dirty="0" smtClean="0"/>
                  </a:p>
                </p:txBody>
              </p:sp>
            </mc:Choice>
            <mc:Fallback xmlns="">
              <p:sp>
                <p:nvSpPr>
                  <p:cNvPr id="62" name="Ellipse 6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72790" y="1630993"/>
                    <a:ext cx="1044000" cy="720000"/>
                  </a:xfrm>
                  <a:prstGeom prst="ellipse">
                    <a:avLst/>
                  </a:prstGeom>
                  <a:blipFill rotWithShape="0">
                    <a:blip r:embed="rId4"/>
                    <a:stretch>
                      <a:fillRect/>
                    </a:stretch>
                  </a:blipFill>
                  <a:ln w="12700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3" name="Ellipse 62"/>
                  <p:cNvSpPr>
                    <a:spLocks/>
                  </p:cNvSpPr>
                  <p:nvPr/>
                </p:nvSpPr>
                <p:spPr>
                  <a:xfrm>
                    <a:off x="6737664" y="1616332"/>
                    <a:ext cx="1044000" cy="720000"/>
                  </a:xfrm>
                  <a:prstGeom prst="ellipse">
                    <a:avLst/>
                  </a:prstGeom>
                  <a:solidFill>
                    <a:schemeClr val="accent6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oMath>
                      </m:oMathPara>
                    </a14:m>
                    <a:endParaRPr lang="de-DE" sz="2800" dirty="0" smtClean="0"/>
                  </a:p>
                </p:txBody>
              </p:sp>
            </mc:Choice>
            <mc:Fallback xmlns="">
              <p:sp>
                <p:nvSpPr>
                  <p:cNvPr id="63" name="Ellipse 62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37664" y="1616332"/>
                    <a:ext cx="1044000" cy="720000"/>
                  </a:xfrm>
                  <a:prstGeom prst="ellipse">
                    <a:avLst/>
                  </a:prstGeom>
                  <a:blipFill rotWithShape="0">
                    <a:blip r:embed="rId5"/>
                    <a:stretch>
                      <a:fillRect/>
                    </a:stretch>
                  </a:blipFill>
                  <a:ln w="12700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4" name="Ellipse 63"/>
                  <p:cNvSpPr>
                    <a:spLocks/>
                  </p:cNvSpPr>
                  <p:nvPr/>
                </p:nvSpPr>
                <p:spPr>
                  <a:xfrm>
                    <a:off x="6737664" y="2746690"/>
                    <a:ext cx="1044000" cy="720000"/>
                  </a:xfrm>
                  <a:prstGeom prst="ellipse">
                    <a:avLst/>
                  </a:prstGeom>
                  <a:solidFill>
                    <a:schemeClr val="accent2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oMath>
                      </m:oMathPara>
                    </a14:m>
                    <a:endParaRPr lang="de-DE" sz="2800" dirty="0" smtClean="0"/>
                  </a:p>
                </p:txBody>
              </p:sp>
            </mc:Choice>
            <mc:Fallback xmlns="">
              <p:sp>
                <p:nvSpPr>
                  <p:cNvPr id="64" name="Ellipse 63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37664" y="2746690"/>
                    <a:ext cx="1044000" cy="720000"/>
                  </a:xfrm>
                  <a:prstGeom prst="ellipse">
                    <a:avLst/>
                  </a:prstGeom>
                  <a:blipFill rotWithShape="0">
                    <a:blip r:embed="rId6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5" name="Ellipse 64"/>
                  <p:cNvSpPr>
                    <a:spLocks/>
                  </p:cNvSpPr>
                  <p:nvPr/>
                </p:nvSpPr>
                <p:spPr>
                  <a:xfrm>
                    <a:off x="2207916" y="2746690"/>
                    <a:ext cx="1044000" cy="720000"/>
                  </a:xfrm>
                  <a:prstGeom prst="ellipse">
                    <a:avLst/>
                  </a:prstGeom>
                  <a:solidFill>
                    <a:schemeClr val="accent2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280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oMath>
                      </m:oMathPara>
                    </a14:m>
                    <a:endParaRPr lang="de-DE" sz="2800" dirty="0" smtClean="0"/>
                  </a:p>
                </p:txBody>
              </p:sp>
            </mc:Choice>
            <mc:Fallback xmlns="">
              <p:sp>
                <p:nvSpPr>
                  <p:cNvPr id="65" name="Ellipse 64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07916" y="2746690"/>
                    <a:ext cx="1044000" cy="720000"/>
                  </a:xfrm>
                  <a:prstGeom prst="ellipse">
                    <a:avLst/>
                  </a:prstGeom>
                  <a:blipFill rotWithShape="0">
                    <a:blip r:embed="rId7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6" name="Ellipse 65"/>
                  <p:cNvSpPr>
                    <a:spLocks/>
                  </p:cNvSpPr>
                  <p:nvPr/>
                </p:nvSpPr>
                <p:spPr>
                  <a:xfrm>
                    <a:off x="2207916" y="3862387"/>
                    <a:ext cx="1044000" cy="720000"/>
                  </a:xfrm>
                  <a:prstGeom prst="ellipse">
                    <a:avLst/>
                  </a:prstGeom>
                  <a:solidFill>
                    <a:srgbClr val="FF000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280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oMath>
                      </m:oMathPara>
                    </a14:m>
                    <a:endParaRPr lang="de-DE" sz="2800" dirty="0" smtClean="0"/>
                  </a:p>
                </p:txBody>
              </p:sp>
            </mc:Choice>
            <mc:Fallback xmlns="">
              <p:sp>
                <p:nvSpPr>
                  <p:cNvPr id="66" name="Ellipse 65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07916" y="3862387"/>
                    <a:ext cx="1044000" cy="720000"/>
                  </a:xfrm>
                  <a:prstGeom prst="ellipse">
                    <a:avLst/>
                  </a:prstGeom>
                  <a:blipFill rotWithShape="0">
                    <a:blip r:embed="rId8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7" name="Ellipse 66"/>
                  <p:cNvSpPr>
                    <a:spLocks/>
                  </p:cNvSpPr>
                  <p:nvPr/>
                </p:nvSpPr>
                <p:spPr>
                  <a:xfrm>
                    <a:off x="4472790" y="3862387"/>
                    <a:ext cx="1044000" cy="720000"/>
                  </a:xfrm>
                  <a:prstGeom prst="ellipse">
                    <a:avLst/>
                  </a:prstGeom>
                  <a:solidFill>
                    <a:srgbClr val="FFFF0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de-DE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</m:oMath>
                      </m:oMathPara>
                    </a14:m>
                    <a:endParaRPr lang="de-DE" sz="2800" dirty="0" smtClean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7" name="Ellipse 66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72790" y="3862387"/>
                    <a:ext cx="1044000" cy="720000"/>
                  </a:xfrm>
                  <a:prstGeom prst="ellipse">
                    <a:avLst/>
                  </a:prstGeom>
                  <a:blipFill rotWithShape="0">
                    <a:blip r:embed="rId9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68" name="Gerader Verbinder 67"/>
              <p:cNvCxnSpPr>
                <a:cxnSpLocks/>
                <a:stCxn id="60" idx="4"/>
                <a:endCxn id="65" idx="0"/>
              </p:cNvCxnSpPr>
              <p:nvPr/>
            </p:nvCxnSpPr>
            <p:spPr>
              <a:xfrm>
                <a:off x="2729916" y="2350993"/>
                <a:ext cx="0" cy="39569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Gerader Verbinder 68"/>
              <p:cNvCxnSpPr>
                <a:cxnSpLocks/>
                <a:stCxn id="65" idx="4"/>
                <a:endCxn id="66" idx="0"/>
              </p:cNvCxnSpPr>
              <p:nvPr/>
            </p:nvCxnSpPr>
            <p:spPr>
              <a:xfrm>
                <a:off x="2729916" y="3466690"/>
                <a:ext cx="0" cy="39569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Gerader Verbinder 69"/>
              <p:cNvCxnSpPr>
                <a:cxnSpLocks/>
                <a:stCxn id="66" idx="6"/>
                <a:endCxn id="67" idx="2"/>
              </p:cNvCxnSpPr>
              <p:nvPr/>
            </p:nvCxnSpPr>
            <p:spPr>
              <a:xfrm>
                <a:off x="3251916" y="4222387"/>
                <a:ext cx="1220874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Gerader Verbinder 70"/>
              <p:cNvCxnSpPr>
                <a:cxnSpLocks/>
                <a:stCxn id="63" idx="2"/>
                <a:endCxn id="62" idx="6"/>
              </p:cNvCxnSpPr>
              <p:nvPr/>
            </p:nvCxnSpPr>
            <p:spPr>
              <a:xfrm flipH="1">
                <a:off x="5516790" y="1976332"/>
                <a:ext cx="1220874" cy="14661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Gerader Verbinder 71"/>
              <p:cNvCxnSpPr>
                <a:cxnSpLocks/>
                <a:stCxn id="64" idx="0"/>
                <a:endCxn id="63" idx="4"/>
              </p:cNvCxnSpPr>
              <p:nvPr/>
            </p:nvCxnSpPr>
            <p:spPr>
              <a:xfrm flipV="1">
                <a:off x="7259664" y="2336332"/>
                <a:ext cx="0" cy="41035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8" name="Gerader Verbinder 57"/>
            <p:cNvCxnSpPr>
              <a:cxnSpLocks/>
              <a:stCxn id="65" idx="7"/>
              <a:endCxn id="62" idx="3"/>
            </p:cNvCxnSpPr>
            <p:nvPr/>
          </p:nvCxnSpPr>
          <p:spPr>
            <a:xfrm flipV="1">
              <a:off x="3727676" y="931101"/>
              <a:ext cx="1526654" cy="60658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Gerader Verbinder 58"/>
            <p:cNvCxnSpPr>
              <a:cxnSpLocks/>
              <a:stCxn id="64" idx="1"/>
              <a:endCxn id="62" idx="5"/>
            </p:cNvCxnSpPr>
            <p:nvPr/>
          </p:nvCxnSpPr>
          <p:spPr>
            <a:xfrm flipH="1" flipV="1">
              <a:off x="5992550" y="931101"/>
              <a:ext cx="1526654" cy="60658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2B3039ED-CBD4-4DB0-AD4F-1CBB73A0DB3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de-DE" dirty="0"/>
              <a:t>1.1 </a:t>
            </a:r>
            <a:r>
              <a:rPr lang="de-DE" dirty="0" err="1"/>
              <a:t>Weisfeiler</a:t>
            </a:r>
            <a:r>
              <a:rPr lang="de-DE" dirty="0"/>
              <a:t>-Lehman </a:t>
            </a:r>
            <a:r>
              <a:rPr lang="de-DE" dirty="0" err="1"/>
              <a:t>node</a:t>
            </a:r>
            <a:r>
              <a:rPr lang="de-DE" dirty="0"/>
              <a:t> </a:t>
            </a:r>
            <a:r>
              <a:rPr lang="de-DE" dirty="0" err="1"/>
              <a:t>embedding</a:t>
            </a:r>
            <a:r>
              <a:rPr lang="de-DE" dirty="0"/>
              <a:t> </a:t>
            </a:r>
            <a:r>
              <a:rPr lang="de-DE" dirty="0" err="1" smtClean="0"/>
              <a:t>scheme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err="1"/>
              <a:t>Example</a:t>
            </a:r>
            <a:r>
              <a:rPr lang="de-DE" dirty="0"/>
              <a:t> – </a:t>
            </a:r>
            <a:r>
              <a:rPr lang="de-DE" dirty="0" err="1"/>
              <a:t>Node</a:t>
            </a:r>
            <a:r>
              <a:rPr lang="de-DE" dirty="0"/>
              <a:t> </a:t>
            </a:r>
            <a:r>
              <a:rPr lang="de-DE" dirty="0" err="1"/>
              <a:t>labels</a:t>
            </a:r>
            <a:endParaRPr lang="de-DE" dirty="0"/>
          </a:p>
          <a:p>
            <a:endParaRPr lang="de-DE" dirty="0"/>
          </a:p>
        </p:txBody>
      </p:sp>
      <p:grpSp>
        <p:nvGrpSpPr>
          <p:cNvPr id="22" name="Gruppieren 21"/>
          <p:cNvGrpSpPr>
            <a:grpSpLocks noChangeAspect="1"/>
          </p:cNvGrpSpPr>
          <p:nvPr/>
        </p:nvGrpSpPr>
        <p:grpSpPr>
          <a:xfrm>
            <a:off x="4680693" y="2553370"/>
            <a:ext cx="3335440" cy="1774946"/>
            <a:chOff x="2836566" y="301882"/>
            <a:chExt cx="5573748" cy="2966055"/>
          </a:xfrm>
        </p:grpSpPr>
        <p:grpSp>
          <p:nvGrpSpPr>
            <p:cNvPr id="23" name="Gruppieren 22"/>
            <p:cNvGrpSpPr/>
            <p:nvPr/>
          </p:nvGrpSpPr>
          <p:grpSpPr>
            <a:xfrm>
              <a:off x="2836566" y="301882"/>
              <a:ext cx="5573748" cy="2966055"/>
              <a:chOff x="2207916" y="1616332"/>
              <a:chExt cx="5573748" cy="2966055"/>
            </a:xfrm>
          </p:grpSpPr>
          <p:sp>
            <p:nvSpPr>
              <p:cNvPr id="26" name="Ellipse 25"/>
              <p:cNvSpPr>
                <a:spLocks/>
              </p:cNvSpPr>
              <p:nvPr/>
            </p:nvSpPr>
            <p:spPr>
              <a:xfrm>
                <a:off x="2207916" y="1630993"/>
                <a:ext cx="1044000" cy="72000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sz="2800" b="1" dirty="0" smtClean="0">
                    <a:solidFill>
                      <a:schemeClr val="tx1"/>
                    </a:solidFill>
                  </a:rPr>
                  <a:t>x</a:t>
                </a:r>
              </a:p>
            </p:txBody>
          </p:sp>
          <p:cxnSp>
            <p:nvCxnSpPr>
              <p:cNvPr id="27" name="Gerader Verbinder 26"/>
              <p:cNvCxnSpPr>
                <a:cxnSpLocks/>
                <a:stCxn id="26" idx="6"/>
                <a:endCxn id="34" idx="2"/>
              </p:cNvCxnSpPr>
              <p:nvPr/>
            </p:nvCxnSpPr>
            <p:spPr>
              <a:xfrm>
                <a:off x="3251916" y="1990993"/>
                <a:ext cx="1220874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" name="Ellipse 33"/>
              <p:cNvSpPr>
                <a:spLocks/>
              </p:cNvSpPr>
              <p:nvPr/>
            </p:nvSpPr>
            <p:spPr>
              <a:xfrm>
                <a:off x="4472790" y="1630993"/>
                <a:ext cx="1044000" cy="72000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sz="2800" b="1" dirty="0">
                    <a:solidFill>
                      <a:schemeClr val="tx1"/>
                    </a:solidFill>
                  </a:rPr>
                  <a:t>q</a:t>
                </a:r>
                <a:endParaRPr lang="de-DE" sz="2800" b="1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35" name="Ellipse 34"/>
              <p:cNvSpPr>
                <a:spLocks/>
              </p:cNvSpPr>
              <p:nvPr/>
            </p:nvSpPr>
            <p:spPr>
              <a:xfrm>
                <a:off x="6737664" y="1616332"/>
                <a:ext cx="1044000" cy="72000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sz="2800" b="1" dirty="0" smtClean="0">
                    <a:solidFill>
                      <a:schemeClr val="tx1"/>
                    </a:solidFill>
                  </a:rPr>
                  <a:t>x</a:t>
                </a:r>
              </a:p>
            </p:txBody>
          </p:sp>
          <p:sp>
            <p:nvSpPr>
              <p:cNvPr id="36" name="Ellipse 35"/>
              <p:cNvSpPr>
                <a:spLocks/>
              </p:cNvSpPr>
              <p:nvPr/>
            </p:nvSpPr>
            <p:spPr>
              <a:xfrm>
                <a:off x="6737664" y="2746690"/>
                <a:ext cx="1044000" cy="720000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sz="2800" b="1" dirty="0" smtClean="0">
                    <a:solidFill>
                      <a:schemeClr val="tx1"/>
                    </a:solidFill>
                  </a:rPr>
                  <a:t>r</a:t>
                </a:r>
              </a:p>
            </p:txBody>
          </p:sp>
          <p:sp>
            <p:nvSpPr>
              <p:cNvPr id="48" name="Ellipse 47"/>
              <p:cNvSpPr>
                <a:spLocks/>
              </p:cNvSpPr>
              <p:nvPr/>
            </p:nvSpPr>
            <p:spPr>
              <a:xfrm>
                <a:off x="2207916" y="2746690"/>
                <a:ext cx="1044000" cy="720000"/>
              </a:xfrm>
              <a:prstGeom prst="ellipse">
                <a:avLst/>
              </a:prstGeom>
              <a:solidFill>
                <a:srgbClr val="7030A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sz="2800" b="1" dirty="0">
                    <a:solidFill>
                      <a:schemeClr val="tx1"/>
                    </a:solidFill>
                  </a:rPr>
                  <a:t>p</a:t>
                </a:r>
                <a:endParaRPr lang="de-DE" sz="2800" b="1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49" name="Ellipse 48"/>
              <p:cNvSpPr>
                <a:spLocks/>
              </p:cNvSpPr>
              <p:nvPr/>
            </p:nvSpPr>
            <p:spPr>
              <a:xfrm>
                <a:off x="2207916" y="3862387"/>
                <a:ext cx="1044000" cy="720000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sz="2800" b="1" dirty="0">
                    <a:solidFill>
                      <a:schemeClr val="tx1"/>
                    </a:solidFill>
                  </a:rPr>
                  <a:t>h</a:t>
                </a:r>
                <a:endParaRPr lang="de-DE" sz="2800" b="1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50" name="Ellipse 49"/>
              <p:cNvSpPr>
                <a:spLocks/>
              </p:cNvSpPr>
              <p:nvPr/>
            </p:nvSpPr>
            <p:spPr>
              <a:xfrm>
                <a:off x="4472790" y="3862387"/>
                <a:ext cx="1044000" cy="720000"/>
              </a:xfrm>
              <a:prstGeom prst="ellipse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sz="2800" b="1" dirty="0" smtClean="0">
                    <a:solidFill>
                      <a:schemeClr val="tx1"/>
                    </a:solidFill>
                  </a:rPr>
                  <a:t>j</a:t>
                </a:r>
              </a:p>
            </p:txBody>
          </p:sp>
          <p:cxnSp>
            <p:nvCxnSpPr>
              <p:cNvPr id="51" name="Gerader Verbinder 50"/>
              <p:cNvCxnSpPr>
                <a:cxnSpLocks/>
                <a:stCxn id="26" idx="4"/>
                <a:endCxn id="48" idx="0"/>
              </p:cNvCxnSpPr>
              <p:nvPr/>
            </p:nvCxnSpPr>
            <p:spPr>
              <a:xfrm>
                <a:off x="2729916" y="2350993"/>
                <a:ext cx="0" cy="39569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Gerader Verbinder 51"/>
              <p:cNvCxnSpPr>
                <a:cxnSpLocks/>
                <a:stCxn id="48" idx="4"/>
                <a:endCxn id="49" idx="0"/>
              </p:cNvCxnSpPr>
              <p:nvPr/>
            </p:nvCxnSpPr>
            <p:spPr>
              <a:xfrm>
                <a:off x="2729916" y="3466690"/>
                <a:ext cx="0" cy="39569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Gerader Verbinder 52"/>
              <p:cNvCxnSpPr>
                <a:cxnSpLocks/>
                <a:stCxn id="49" idx="6"/>
                <a:endCxn id="50" idx="2"/>
              </p:cNvCxnSpPr>
              <p:nvPr/>
            </p:nvCxnSpPr>
            <p:spPr>
              <a:xfrm>
                <a:off x="3251916" y="4222387"/>
                <a:ext cx="1220874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Gerader Verbinder 53"/>
              <p:cNvCxnSpPr>
                <a:cxnSpLocks/>
                <a:stCxn id="35" idx="2"/>
                <a:endCxn id="34" idx="6"/>
              </p:cNvCxnSpPr>
              <p:nvPr/>
            </p:nvCxnSpPr>
            <p:spPr>
              <a:xfrm flipH="1">
                <a:off x="5516790" y="1976332"/>
                <a:ext cx="1220874" cy="14661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Gerader Verbinder 54"/>
              <p:cNvCxnSpPr>
                <a:cxnSpLocks/>
                <a:stCxn id="36" idx="0"/>
                <a:endCxn id="35" idx="4"/>
              </p:cNvCxnSpPr>
              <p:nvPr/>
            </p:nvCxnSpPr>
            <p:spPr>
              <a:xfrm flipV="1">
                <a:off x="7259664" y="2336332"/>
                <a:ext cx="0" cy="41035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4" name="Gerader Verbinder 23"/>
            <p:cNvCxnSpPr>
              <a:cxnSpLocks/>
              <a:stCxn id="48" idx="7"/>
              <a:endCxn id="34" idx="3"/>
            </p:cNvCxnSpPr>
            <p:nvPr/>
          </p:nvCxnSpPr>
          <p:spPr>
            <a:xfrm flipV="1">
              <a:off x="3727676" y="931101"/>
              <a:ext cx="1526654" cy="60658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r Verbinder 24"/>
            <p:cNvCxnSpPr>
              <a:cxnSpLocks/>
              <a:stCxn id="36" idx="1"/>
              <a:endCxn id="34" idx="5"/>
            </p:cNvCxnSpPr>
            <p:nvPr/>
          </p:nvCxnSpPr>
          <p:spPr>
            <a:xfrm flipH="1" flipV="1">
              <a:off x="5992550" y="931101"/>
              <a:ext cx="1526654" cy="60658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hteck 1"/>
              <p:cNvSpPr/>
              <p:nvPr/>
            </p:nvSpPr>
            <p:spPr>
              <a:xfrm>
                <a:off x="1541735" y="3229798"/>
                <a:ext cx="87517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𝑆𝑡𝑒𝑝</m:t>
                      </m:r>
                      <m:r>
                        <a:rPr lang="de-DE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0</m:t>
                      </m:r>
                    </m:oMath>
                  </m:oMathPara>
                </a14:m>
                <a:endParaRPr lang="en-GB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" name="Rechteck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1735" y="3229798"/>
                <a:ext cx="875176" cy="369332"/>
              </a:xfrm>
              <a:prstGeom prst="rect">
                <a:avLst/>
              </a:prstGeom>
              <a:blipFill rotWithShape="0">
                <a:blip r:embed="rId10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5" name="Gruppieren 104"/>
          <p:cNvGrpSpPr>
            <a:grpSpLocks noChangeAspect="1"/>
          </p:cNvGrpSpPr>
          <p:nvPr/>
        </p:nvGrpSpPr>
        <p:grpSpPr>
          <a:xfrm>
            <a:off x="8601888" y="4486528"/>
            <a:ext cx="3335440" cy="1774946"/>
            <a:chOff x="2836566" y="301882"/>
            <a:chExt cx="5573748" cy="2966055"/>
          </a:xfrm>
        </p:grpSpPr>
        <p:grpSp>
          <p:nvGrpSpPr>
            <p:cNvPr id="106" name="Gruppieren 105"/>
            <p:cNvGrpSpPr/>
            <p:nvPr/>
          </p:nvGrpSpPr>
          <p:grpSpPr>
            <a:xfrm>
              <a:off x="2836566" y="301882"/>
              <a:ext cx="5573748" cy="2966055"/>
              <a:chOff x="2207916" y="1616332"/>
              <a:chExt cx="5573748" cy="2966055"/>
            </a:xfrm>
          </p:grpSpPr>
          <p:sp>
            <p:nvSpPr>
              <p:cNvPr id="109" name="Ellipse 108"/>
              <p:cNvSpPr>
                <a:spLocks/>
              </p:cNvSpPr>
              <p:nvPr/>
            </p:nvSpPr>
            <p:spPr>
              <a:xfrm>
                <a:off x="2207916" y="1630993"/>
                <a:ext cx="1044000" cy="720000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sz="2800" b="1" dirty="0" smtClean="0">
                    <a:solidFill>
                      <a:schemeClr val="tx1"/>
                    </a:solidFill>
                  </a:rPr>
                  <a:t>k</a:t>
                </a:r>
              </a:p>
            </p:txBody>
          </p:sp>
          <p:cxnSp>
            <p:nvCxnSpPr>
              <p:cNvPr id="110" name="Gerader Verbinder 109"/>
              <p:cNvCxnSpPr>
                <a:cxnSpLocks/>
                <a:stCxn id="109" idx="6"/>
                <a:endCxn id="111" idx="2"/>
              </p:cNvCxnSpPr>
              <p:nvPr/>
            </p:nvCxnSpPr>
            <p:spPr>
              <a:xfrm>
                <a:off x="3251916" y="1990993"/>
                <a:ext cx="1220874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1" name="Ellipse 110"/>
              <p:cNvSpPr>
                <a:spLocks/>
              </p:cNvSpPr>
              <p:nvPr/>
            </p:nvSpPr>
            <p:spPr>
              <a:xfrm>
                <a:off x="4472790" y="1630993"/>
                <a:ext cx="1044000" cy="720000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sz="2800" b="1" dirty="0" smtClean="0">
                    <a:solidFill>
                      <a:schemeClr val="tx1"/>
                    </a:solidFill>
                  </a:rPr>
                  <a:t>o</a:t>
                </a:r>
              </a:p>
            </p:txBody>
          </p:sp>
          <p:sp>
            <p:nvSpPr>
              <p:cNvPr id="112" name="Ellipse 111"/>
              <p:cNvSpPr>
                <a:spLocks/>
              </p:cNvSpPr>
              <p:nvPr/>
            </p:nvSpPr>
            <p:spPr>
              <a:xfrm>
                <a:off x="6737664" y="1616332"/>
                <a:ext cx="1044000" cy="720000"/>
              </a:xfrm>
              <a:prstGeom prst="ellipse">
                <a:avLst/>
              </a:prstGeom>
              <a:solidFill>
                <a:srgbClr val="0070C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sz="2800" b="1" dirty="0" smtClean="0">
                    <a:solidFill>
                      <a:schemeClr val="tx1"/>
                    </a:solidFill>
                  </a:rPr>
                  <a:t>g</a:t>
                </a:r>
              </a:p>
            </p:txBody>
          </p:sp>
          <p:sp>
            <p:nvSpPr>
              <p:cNvPr id="113" name="Ellipse 112"/>
              <p:cNvSpPr>
                <a:spLocks/>
              </p:cNvSpPr>
              <p:nvPr/>
            </p:nvSpPr>
            <p:spPr>
              <a:xfrm>
                <a:off x="6737664" y="2746690"/>
                <a:ext cx="1044000" cy="720000"/>
              </a:xfrm>
              <a:prstGeom prst="ellipse">
                <a:avLst/>
              </a:prstGeom>
              <a:solidFill>
                <a:srgbClr val="D08BD5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sz="2800" b="1" dirty="0" smtClean="0">
                    <a:solidFill>
                      <a:schemeClr val="tx1"/>
                    </a:solidFill>
                  </a:rPr>
                  <a:t>s</a:t>
                </a:r>
              </a:p>
            </p:txBody>
          </p:sp>
          <p:sp>
            <p:nvSpPr>
              <p:cNvPr id="114" name="Ellipse 113"/>
              <p:cNvSpPr>
                <a:spLocks/>
              </p:cNvSpPr>
              <p:nvPr/>
            </p:nvSpPr>
            <p:spPr>
              <a:xfrm>
                <a:off x="2207916" y="2746690"/>
                <a:ext cx="1044000" cy="720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sz="2800" b="1" dirty="0" smtClean="0">
                    <a:solidFill>
                      <a:schemeClr val="bg1"/>
                    </a:solidFill>
                  </a:rPr>
                  <a:t>r</a:t>
                </a:r>
              </a:p>
            </p:txBody>
          </p:sp>
          <p:sp>
            <p:nvSpPr>
              <p:cNvPr id="115" name="Ellipse 114"/>
              <p:cNvSpPr>
                <a:spLocks/>
              </p:cNvSpPr>
              <p:nvPr/>
            </p:nvSpPr>
            <p:spPr>
              <a:xfrm>
                <a:off x="2207916" y="3862387"/>
                <a:ext cx="1044000" cy="720000"/>
              </a:xfrm>
              <a:prstGeom prst="ellipse">
                <a:avLst/>
              </a:prstGeom>
              <a:solidFill>
                <a:srgbClr val="F6F8FC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sz="2800" b="1" dirty="0" smtClean="0">
                    <a:solidFill>
                      <a:schemeClr val="tx1"/>
                    </a:solidFill>
                  </a:rPr>
                  <a:t>w</a:t>
                </a:r>
              </a:p>
            </p:txBody>
          </p:sp>
          <p:sp>
            <p:nvSpPr>
              <p:cNvPr id="116" name="Ellipse 115"/>
              <p:cNvSpPr>
                <a:spLocks/>
              </p:cNvSpPr>
              <p:nvPr/>
            </p:nvSpPr>
            <p:spPr>
              <a:xfrm>
                <a:off x="4472790" y="3862387"/>
                <a:ext cx="1044000" cy="720000"/>
              </a:xfrm>
              <a:prstGeom prst="ellipse">
                <a:avLst/>
              </a:prstGeom>
              <a:solidFill>
                <a:srgbClr val="00B0F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sz="2800" b="1" dirty="0" smtClean="0">
                    <a:solidFill>
                      <a:schemeClr val="tx1"/>
                    </a:solidFill>
                  </a:rPr>
                  <a:t>f</a:t>
                </a:r>
              </a:p>
            </p:txBody>
          </p:sp>
          <p:cxnSp>
            <p:nvCxnSpPr>
              <p:cNvPr id="117" name="Gerader Verbinder 116"/>
              <p:cNvCxnSpPr>
                <a:cxnSpLocks/>
                <a:stCxn id="109" idx="4"/>
                <a:endCxn id="114" idx="0"/>
              </p:cNvCxnSpPr>
              <p:nvPr/>
            </p:nvCxnSpPr>
            <p:spPr>
              <a:xfrm>
                <a:off x="2729916" y="2350993"/>
                <a:ext cx="0" cy="39569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Gerader Verbinder 117"/>
              <p:cNvCxnSpPr>
                <a:cxnSpLocks/>
                <a:stCxn id="114" idx="4"/>
                <a:endCxn id="115" idx="0"/>
              </p:cNvCxnSpPr>
              <p:nvPr/>
            </p:nvCxnSpPr>
            <p:spPr>
              <a:xfrm>
                <a:off x="2729916" y="3466690"/>
                <a:ext cx="0" cy="39569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Gerader Verbinder 118"/>
              <p:cNvCxnSpPr>
                <a:cxnSpLocks/>
                <a:stCxn id="115" idx="6"/>
                <a:endCxn id="116" idx="2"/>
              </p:cNvCxnSpPr>
              <p:nvPr/>
            </p:nvCxnSpPr>
            <p:spPr>
              <a:xfrm>
                <a:off x="3251916" y="4222387"/>
                <a:ext cx="1220874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Gerader Verbinder 119"/>
              <p:cNvCxnSpPr>
                <a:cxnSpLocks/>
                <a:stCxn id="112" idx="2"/>
                <a:endCxn id="111" idx="6"/>
              </p:cNvCxnSpPr>
              <p:nvPr/>
            </p:nvCxnSpPr>
            <p:spPr>
              <a:xfrm flipH="1">
                <a:off x="5516790" y="1976332"/>
                <a:ext cx="1220874" cy="14661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Gerader Verbinder 120"/>
              <p:cNvCxnSpPr>
                <a:cxnSpLocks/>
                <a:stCxn id="113" idx="0"/>
                <a:endCxn id="112" idx="4"/>
              </p:cNvCxnSpPr>
              <p:nvPr/>
            </p:nvCxnSpPr>
            <p:spPr>
              <a:xfrm flipV="1">
                <a:off x="7259664" y="2336332"/>
                <a:ext cx="0" cy="41035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07" name="Gerader Verbinder 106"/>
            <p:cNvCxnSpPr>
              <a:cxnSpLocks/>
              <a:stCxn id="114" idx="7"/>
              <a:endCxn id="111" idx="3"/>
            </p:cNvCxnSpPr>
            <p:nvPr/>
          </p:nvCxnSpPr>
          <p:spPr>
            <a:xfrm flipV="1">
              <a:off x="3727676" y="931101"/>
              <a:ext cx="1526654" cy="60658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Gerader Verbinder 107"/>
            <p:cNvCxnSpPr>
              <a:cxnSpLocks/>
              <a:stCxn id="113" idx="1"/>
              <a:endCxn id="111" idx="5"/>
            </p:cNvCxnSpPr>
            <p:nvPr/>
          </p:nvCxnSpPr>
          <p:spPr>
            <a:xfrm flipH="1" flipV="1">
              <a:off x="5992550" y="931101"/>
              <a:ext cx="1526654" cy="60658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Gebogener Pfeil 10"/>
          <p:cNvSpPr>
            <a:spLocks noChangeAspect="1"/>
          </p:cNvSpPr>
          <p:nvPr/>
        </p:nvSpPr>
        <p:spPr>
          <a:xfrm>
            <a:off x="2729285" y="1315852"/>
            <a:ext cx="3155969" cy="2344809"/>
          </a:xfrm>
          <a:prstGeom prst="circularArrow">
            <a:avLst>
              <a:gd name="adj1" fmla="val 9795"/>
              <a:gd name="adj2" fmla="val 663259"/>
              <a:gd name="adj3" fmla="val 20750876"/>
              <a:gd name="adj4" fmla="val 14803820"/>
              <a:gd name="adj5" fmla="val 19687"/>
            </a:avLst>
          </a:prstGeom>
          <a:solidFill>
            <a:srgbClr val="015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Rechteck 124"/>
              <p:cNvSpPr/>
              <p:nvPr/>
            </p:nvSpPr>
            <p:spPr>
              <a:xfrm>
                <a:off x="5906886" y="4445992"/>
                <a:ext cx="87517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𝑆𝑡𝑒𝑝</m:t>
                      </m:r>
                      <m:r>
                        <a:rPr lang="de-DE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1</m:t>
                      </m:r>
                    </m:oMath>
                  </m:oMathPara>
                </a14:m>
                <a:endParaRPr lang="en-GB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5" name="Rechteck 1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6886" y="4445992"/>
                <a:ext cx="875176" cy="369332"/>
              </a:xfrm>
              <a:prstGeom prst="rect">
                <a:avLst/>
              </a:prstGeom>
              <a:blipFill rotWithShape="0">
                <a:blip r:embed="rId11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Rechteck 125"/>
              <p:cNvSpPr/>
              <p:nvPr/>
            </p:nvSpPr>
            <p:spPr>
              <a:xfrm>
                <a:off x="9832020" y="6215189"/>
                <a:ext cx="87517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𝑆𝑡𝑒𝑝</m:t>
                      </m:r>
                      <m:r>
                        <a:rPr lang="de-DE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2</m:t>
                      </m:r>
                    </m:oMath>
                  </m:oMathPara>
                </a14:m>
                <a:endParaRPr lang="en-GB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6" name="Rechteck 1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2020" y="6215189"/>
                <a:ext cx="875176" cy="369332"/>
              </a:xfrm>
              <a:prstGeom prst="rect">
                <a:avLst/>
              </a:prstGeom>
              <a:blipFill rotWithShape="0">
                <a:blip r:embed="rId12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7" name="Gebogener Pfeil 126"/>
          <p:cNvSpPr>
            <a:spLocks noChangeAspect="1"/>
          </p:cNvSpPr>
          <p:nvPr/>
        </p:nvSpPr>
        <p:spPr>
          <a:xfrm>
            <a:off x="7121624" y="3475296"/>
            <a:ext cx="3155969" cy="2344809"/>
          </a:xfrm>
          <a:prstGeom prst="circularArrow">
            <a:avLst>
              <a:gd name="adj1" fmla="val 9795"/>
              <a:gd name="adj2" fmla="val 663259"/>
              <a:gd name="adj3" fmla="val 20750876"/>
              <a:gd name="adj4" fmla="val 14803820"/>
              <a:gd name="adj5" fmla="val 19687"/>
            </a:avLst>
          </a:prstGeom>
          <a:solidFill>
            <a:srgbClr val="015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Rechteck 127"/>
              <p:cNvSpPr/>
              <p:nvPr/>
            </p:nvSpPr>
            <p:spPr>
              <a:xfrm>
                <a:off x="11708834" y="5750153"/>
                <a:ext cx="41069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8" name="Rechteck 1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08834" y="5750153"/>
                <a:ext cx="410690" cy="369332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Fußzeilenplatzhalter 4">
            <a:extLst>
              <a:ext uri="{FF2B5EF4-FFF2-40B4-BE49-F238E27FC236}">
                <a16:creationId xmlns:a16="http://schemas.microsoft.com/office/drawing/2014/main" xmlns="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10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26</a:t>
            </a:r>
          </a:p>
        </p:txBody>
      </p:sp>
    </p:spTree>
    <p:extLst>
      <p:ext uri="{BB962C8B-B14F-4D97-AF65-F5344CB8AC3E}">
        <p14:creationId xmlns:p14="http://schemas.microsoft.com/office/powerpoint/2010/main" val="2685875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2622" y="1257653"/>
            <a:ext cx="3246901" cy="1826382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D939CE78-E6B6-44BA-9946-07DBB2D9C71A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0" y="257692"/>
            <a:ext cx="10512305" cy="928958"/>
          </a:xfrm>
        </p:spPr>
        <p:txBody>
          <a:bodyPr/>
          <a:lstStyle/>
          <a:p>
            <a:r>
              <a:rPr lang="de-DE" dirty="0" smtClean="0"/>
              <a:t>1.1 </a:t>
            </a:r>
            <a:r>
              <a:rPr lang="de-DE" dirty="0" err="1" smtClean="0"/>
              <a:t>Weisfeiler</a:t>
            </a:r>
            <a:r>
              <a:rPr lang="de-DE" dirty="0" smtClean="0"/>
              <a:t>-Lehman </a:t>
            </a:r>
            <a:r>
              <a:rPr lang="de-DE" dirty="0" err="1"/>
              <a:t>node</a:t>
            </a:r>
            <a:r>
              <a:rPr lang="de-DE" dirty="0"/>
              <a:t> </a:t>
            </a:r>
            <a:r>
              <a:rPr lang="de-DE" dirty="0" err="1"/>
              <a:t>embedding</a:t>
            </a:r>
            <a:r>
              <a:rPr lang="de-DE" dirty="0"/>
              <a:t> </a:t>
            </a:r>
            <a:r>
              <a:rPr lang="de-DE" dirty="0" err="1" smtClean="0"/>
              <a:t>scheme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err="1" smtClean="0"/>
              <a:t>Example</a:t>
            </a:r>
            <a:r>
              <a:rPr lang="de-DE" dirty="0" smtClean="0"/>
              <a:t> – </a:t>
            </a:r>
            <a:r>
              <a:rPr lang="de-DE" dirty="0" err="1" smtClean="0"/>
              <a:t>Node</a:t>
            </a:r>
            <a:r>
              <a:rPr lang="de-DE" dirty="0" smtClean="0"/>
              <a:t> </a:t>
            </a:r>
            <a:r>
              <a:rPr lang="de-DE" dirty="0" err="1" smtClean="0"/>
              <a:t>labels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3" name="Tabelle 2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86568435"/>
                  </p:ext>
                </p:extLst>
              </p:nvPr>
            </p:nvGraphicFramePr>
            <p:xfrm>
              <a:off x="879732" y="3017250"/>
              <a:ext cx="9994385" cy="29667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431286"/>
                    <a:gridCol w="1409700"/>
                    <a:gridCol w="3486150"/>
                    <a:gridCol w="3486150"/>
                    <a:gridCol w="361950"/>
                    <a:gridCol w="819149"/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GB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</m:sSup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GB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GB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GB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sup>
                                </m:sSup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 smtClean="0"/>
                            <a:t>hash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GB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oMath>
                          </a14:m>
                          <a:endParaRPr lang="en-GB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 smtClean="0"/>
                            <a:t>hash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GB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oMath>
                          </a14:m>
                          <a:endParaRPr lang="en-GB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 smtClean="0"/>
                            <a:t>hash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GB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oMath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 smtClean="0"/>
                            <a:t>hash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GB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oMath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 smtClean="0"/>
                            <a:t>hash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GB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oMath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 smtClean="0"/>
                            <a:t>hash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GB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oMath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 smtClean="0"/>
                            <a:t>hash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GB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oMath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 smtClean="0"/>
                            <a:t>hash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GB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oMath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 smtClean="0"/>
                            <a:t>hash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GB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oMath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 smtClean="0"/>
                            <a:t>hash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GB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oMath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 smtClean="0"/>
                            <a:t>hash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GB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oMath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 smtClean="0"/>
                            <a:t>hash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GB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oMath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 smtClean="0"/>
                            <a:t>hash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GB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oMath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 smtClean="0"/>
                            <a:t>hash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GB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oMath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23" name="Tabelle 2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86568435"/>
                  </p:ext>
                </p:extLst>
              </p:nvPr>
            </p:nvGraphicFramePr>
            <p:xfrm>
              <a:off x="879732" y="3017250"/>
              <a:ext cx="9994385" cy="29667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431286"/>
                    <a:gridCol w="1409700"/>
                    <a:gridCol w="3486150"/>
                    <a:gridCol w="3486150"/>
                    <a:gridCol w="361950"/>
                    <a:gridCol w="819149"/>
                  </a:tblGrid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r="-2211268" b="-7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30736" r="-579654" b="-7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52797" r="-134091" b="-7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152797" r="-34091" b="-7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2410000" r="-225000" b="-7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1123881" r="-746" b="-724590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 rotWithShape="0">
                          <a:blip r:embed="rId4"/>
                          <a:stretch>
                            <a:fillRect t="-100000" r="-2211268" b="-6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 rotWithShape="0">
                          <a:blip r:embed="rId4"/>
                          <a:stretch>
                            <a:fillRect l="-30736" t="-100000" r="-579654" b="-6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 rotWithShape="0">
                          <a:blip r:embed="rId4"/>
                          <a:stretch>
                            <a:fillRect l="-52797" t="-100000" r="-134091" b="-6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 rotWithShape="0">
                          <a:blip r:embed="rId4"/>
                          <a:stretch>
                            <a:fillRect l="-152797" t="-100000" r="-34091" b="-6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 rotWithShape="0">
                          <a:blip r:embed="rId4"/>
                          <a:stretch>
                            <a:fillRect l="-2410000" t="-100000" r="-225000" b="-6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 rotWithShape="0">
                          <a:blip r:embed="rId4"/>
                          <a:stretch>
                            <a:fillRect l="-1123881" t="-100000" r="-746" b="-624590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 rotWithShape="0">
                          <a:blip r:embed="rId4"/>
                          <a:stretch>
                            <a:fillRect t="-200000" r="-2211268" b="-5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 rotWithShape="0">
                          <a:blip r:embed="rId4"/>
                          <a:stretch>
                            <a:fillRect l="-30736" t="-200000" r="-579654" b="-5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52797" t="-200000" r="-134091" b="-5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52797" t="-200000" r="-34091" b="-5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2410000" t="-200000" r="-225000" b="-5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123881" t="-200000" r="-746" b="-524590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 rotWithShape="0">
                          <a:blip r:embed="rId4"/>
                          <a:stretch>
                            <a:fillRect t="-300000" r="-2211268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 rotWithShape="0">
                          <a:blip r:embed="rId4"/>
                          <a:stretch>
                            <a:fillRect l="-30736" t="-300000" r="-579654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52797" t="-300000" r="-134091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52797" t="-300000" r="-34091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2410000" t="-300000" r="-225000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123881" t="-300000" r="-746" b="-424590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 rotWithShape="0">
                          <a:blip r:embed="rId4"/>
                          <a:stretch>
                            <a:fillRect t="-400000" r="-2211268" b="-3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 rotWithShape="0">
                          <a:blip r:embed="rId4"/>
                          <a:stretch>
                            <a:fillRect l="-30736" t="-400000" r="-579654" b="-3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52797" t="-400000" r="-134091" b="-3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52797" t="-400000" r="-34091" b="-3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2410000" t="-400000" r="-225000" b="-3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123881" t="-400000" r="-746" b="-324590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 rotWithShape="0">
                          <a:blip r:embed="rId4"/>
                          <a:stretch>
                            <a:fillRect t="-500000" r="-2211268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 rotWithShape="0">
                          <a:blip r:embed="rId4"/>
                          <a:stretch>
                            <a:fillRect l="-30736" t="-500000" r="-579654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52797" t="-500000" r="-134091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52797" t="-500000" r="-34091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2410000" t="-500000" r="-225000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123881" t="-500000" r="-746" b="-224590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 rotWithShape="0">
                          <a:blip r:embed="rId4"/>
                          <a:stretch>
                            <a:fillRect t="-600000" r="-2211268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 rotWithShape="0">
                          <a:blip r:embed="rId4"/>
                          <a:stretch>
                            <a:fillRect l="-30736" t="-600000" r="-579654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52797" t="-600000" r="-134091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52797" t="-600000" r="-34091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2410000" t="-600000" r="-225000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123881" t="-600000" r="-746" b="-124590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 rotWithShape="0">
                          <a:blip r:embed="rId4"/>
                          <a:stretch>
                            <a:fillRect t="-700000" r="-2211268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 rotWithShape="0">
                          <a:blip r:embed="rId4"/>
                          <a:stretch>
                            <a:fillRect l="-30736" t="-700000" r="-579654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52797" t="-700000" r="-134091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52797" t="-700000" r="-34091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2410000" t="-700000" r="-225000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123881" t="-700000" r="-746" b="-24590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hteck 23"/>
              <p:cNvSpPr/>
              <p:nvPr/>
            </p:nvSpPr>
            <p:spPr>
              <a:xfrm>
                <a:off x="5347" y="2360932"/>
                <a:ext cx="3311612" cy="374270"/>
              </a:xfrm>
              <a:prstGeom prst="rect">
                <a:avLst/>
              </a:prstGeom>
              <a:solidFill>
                <a:srgbClr val="CFD5EA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h𝑎𝑠h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h</m:t>
                          </m:r>
                        </m:sup>
                      </m:sSup>
                      <m:d>
                        <m:d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p>
                      </m:s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4" name="Rechteck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7" y="2360932"/>
                <a:ext cx="3311612" cy="374270"/>
              </a:xfrm>
              <a:prstGeom prst="rect">
                <a:avLst/>
              </a:prstGeom>
              <a:blipFill rotWithShape="0">
                <a:blip r:embed="rId5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6" name="Tabelle 2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95221687"/>
                  </p:ext>
                </p:extLst>
              </p:nvPr>
            </p:nvGraphicFramePr>
            <p:xfrm>
              <a:off x="21020" y="1248821"/>
              <a:ext cx="4437060" cy="1112111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050149"/>
                    <a:gridCol w="3386911"/>
                  </a:tblGrid>
                  <a:tr h="370840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 xmlns:m="http://schemas.openxmlformats.org/officeDocument/2006/math">
                              <m:r>
                                <a:rPr lang="de-DE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oMath>
                          </a14:m>
                          <a:r>
                            <a:rPr lang="en-GB" dirty="0" smtClean="0"/>
                            <a:t>:</a:t>
                          </a:r>
                          <a:endParaRPr lang="en-GB" dirty="0"/>
                        </a:p>
                      </a:txBody>
                      <a:tcPr marL="0" marR="14400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 smtClean="0"/>
                            <a:t>dimensionality of the node labels</a:t>
                          </a:r>
                        </a:p>
                      </a:txBody>
                      <a:tcPr marL="0" marR="144000" marT="0" marB="0">
                        <a:noFill/>
                      </a:tcPr>
                    </a:tc>
                  </a:tr>
                  <a:tr h="370431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=7</m:t>
                              </m:r>
                            </m:oMath>
                          </a14:m>
                          <a:r>
                            <a:rPr lang="en-GB" dirty="0" smtClean="0"/>
                            <a:t>: </a:t>
                          </a:r>
                          <a:endParaRPr lang="en-GB" dirty="0"/>
                        </a:p>
                      </a:txBody>
                      <a:tcPr marL="0" marR="14400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 smtClean="0"/>
                            <a:t>cardinality of the node set</a:t>
                          </a:r>
                        </a:p>
                      </a:txBody>
                      <a:tcPr marL="0" marR="144000" marT="0" marB="0">
                        <a:noFill/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 xmlns:m="http://schemas.openxmlformats.org/officeDocument/2006/math">
                              <m:r>
                                <a:rPr lang="de-DE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de-DE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DE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de-DE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GB" dirty="0" smtClean="0"/>
                            <a:t>:</a:t>
                          </a:r>
                          <a:endParaRPr lang="en-GB" dirty="0"/>
                        </a:p>
                      </a:txBody>
                      <a:tcPr marL="0" marR="14400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 smtClean="0"/>
                            <a:t>neighbourhood </a:t>
                          </a:r>
                          <a:r>
                            <a:rPr lang="en-GB" dirty="0"/>
                            <a:t>of </a:t>
                          </a:r>
                          <a14:m>
                            <m:oMath xmlns:m="http://schemas.openxmlformats.org/officeDocument/2006/math"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oMath>
                          </a14:m>
                          <a:endParaRPr lang="en-GB" dirty="0"/>
                        </a:p>
                      </a:txBody>
                      <a:tcPr marL="0" marR="144000" marT="0" marB="0">
                        <a:noFill/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26" name="Tabelle 2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95221687"/>
                  </p:ext>
                </p:extLst>
              </p:nvPr>
            </p:nvGraphicFramePr>
            <p:xfrm>
              <a:off x="21020" y="1248821"/>
              <a:ext cx="4437060" cy="1112111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050149"/>
                    <a:gridCol w="3386911"/>
                  </a:tblGrid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0" marR="144000" marT="0" marB="0">
                        <a:blipFill rotWithShape="0">
                          <a:blip r:embed="rId6"/>
                          <a:stretch>
                            <a:fillRect t="-19672" r="-321387" b="-2131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 smtClean="0"/>
                            <a:t>dimensionality of the node labels</a:t>
                          </a:r>
                        </a:p>
                      </a:txBody>
                      <a:tcPr marL="0" marR="144000" marT="0" marB="0">
                        <a:noFill/>
                      </a:tcPr>
                    </a:tc>
                  </a:tr>
                  <a:tr h="370431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0" marR="144000" marT="0" marB="0">
                        <a:blipFill rotWithShape="0">
                          <a:blip r:embed="rId6"/>
                          <a:stretch>
                            <a:fillRect t="-117742" r="-321387" b="-1096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 smtClean="0"/>
                            <a:t>cardinality of the </a:t>
                          </a:r>
                          <a:r>
                            <a:rPr lang="en-GB" dirty="0" smtClean="0"/>
                            <a:t>node set</a:t>
                          </a:r>
                          <a:endParaRPr lang="en-GB" dirty="0" smtClean="0"/>
                        </a:p>
                      </a:txBody>
                      <a:tcPr marL="0" marR="144000" marT="0" marB="0">
                        <a:noFill/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0" marR="144000" marT="0" marB="0">
                        <a:blipFill rotWithShape="0">
                          <a:blip r:embed="rId6"/>
                          <a:stretch>
                            <a:fillRect t="-221311" r="-321387" b="-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0" marR="144000" marT="0" marB="0">
                        <a:blipFill rotWithShape="0">
                          <a:blip r:embed="rId6"/>
                          <a:stretch>
                            <a:fillRect l="-31115" t="-221311" b="-11475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31" name="Fußzeilenplatzhalter 4">
            <a:extLst>
              <a:ext uri="{FF2B5EF4-FFF2-40B4-BE49-F238E27FC236}">
                <a16:creationId xmlns:a16="http://schemas.microsoft.com/office/drawing/2014/main" xmlns="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11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26</a:t>
            </a:r>
          </a:p>
        </p:txBody>
      </p:sp>
    </p:spTree>
    <p:extLst>
      <p:ext uri="{BB962C8B-B14F-4D97-AF65-F5344CB8AC3E}">
        <p14:creationId xmlns:p14="http://schemas.microsoft.com/office/powerpoint/2010/main" val="2867717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ihandform 3"/>
          <p:cNvSpPr/>
          <p:nvPr/>
        </p:nvSpPr>
        <p:spPr>
          <a:xfrm>
            <a:off x="1790320" y="3387425"/>
            <a:ext cx="396252" cy="1174900"/>
          </a:xfrm>
          <a:custGeom>
            <a:avLst/>
            <a:gdLst>
              <a:gd name="connsiteX0" fmla="*/ 28955 w 396252"/>
              <a:gd name="connsiteY0" fmla="*/ 98725 h 1174900"/>
              <a:gd name="connsiteX1" fmla="*/ 352805 w 396252"/>
              <a:gd name="connsiteY1" fmla="*/ 60625 h 1174900"/>
              <a:gd name="connsiteX2" fmla="*/ 390905 w 396252"/>
              <a:gd name="connsiteY2" fmla="*/ 346375 h 1174900"/>
              <a:gd name="connsiteX3" fmla="*/ 333755 w 396252"/>
              <a:gd name="connsiteY3" fmla="*/ 1070275 h 1174900"/>
              <a:gd name="connsiteX4" fmla="*/ 48005 w 396252"/>
              <a:gd name="connsiteY4" fmla="*/ 1070275 h 1174900"/>
              <a:gd name="connsiteX5" fmla="*/ 28955 w 396252"/>
              <a:gd name="connsiteY5" fmla="*/ 98725 h 1174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96252" h="1174900">
                <a:moveTo>
                  <a:pt x="28955" y="98725"/>
                </a:moveTo>
                <a:cubicBezTo>
                  <a:pt x="79755" y="-69550"/>
                  <a:pt x="292480" y="19350"/>
                  <a:pt x="352805" y="60625"/>
                </a:cubicBezTo>
                <a:cubicBezTo>
                  <a:pt x="413130" y="101900"/>
                  <a:pt x="394080" y="178100"/>
                  <a:pt x="390905" y="346375"/>
                </a:cubicBezTo>
                <a:cubicBezTo>
                  <a:pt x="387730" y="514650"/>
                  <a:pt x="390905" y="949625"/>
                  <a:pt x="333755" y="1070275"/>
                </a:cubicBezTo>
                <a:cubicBezTo>
                  <a:pt x="276605" y="1190925"/>
                  <a:pt x="95630" y="1227437"/>
                  <a:pt x="48005" y="1070275"/>
                </a:cubicBezTo>
                <a:cubicBezTo>
                  <a:pt x="380" y="913113"/>
                  <a:pt x="-21845" y="267000"/>
                  <a:pt x="28955" y="98725"/>
                </a:cubicBezTo>
                <a:close/>
              </a:path>
            </a:pathLst>
          </a:custGeom>
          <a:solidFill>
            <a:srgbClr val="70AD47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Freihandform 1"/>
          <p:cNvSpPr/>
          <p:nvPr/>
        </p:nvSpPr>
        <p:spPr>
          <a:xfrm>
            <a:off x="8465165" y="1182291"/>
            <a:ext cx="2358311" cy="1303299"/>
          </a:xfrm>
          <a:custGeom>
            <a:avLst/>
            <a:gdLst>
              <a:gd name="connsiteX0" fmla="*/ 145435 w 2358311"/>
              <a:gd name="connsiteY0" fmla="*/ 451247 h 1303299"/>
              <a:gd name="connsiteX1" fmla="*/ 154960 w 2358311"/>
              <a:gd name="connsiteY1" fmla="*/ 51197 h 1303299"/>
              <a:gd name="connsiteX2" fmla="*/ 2183785 w 2358311"/>
              <a:gd name="connsiteY2" fmla="*/ 60722 h 1303299"/>
              <a:gd name="connsiteX3" fmla="*/ 2136160 w 2358311"/>
              <a:gd name="connsiteY3" fmla="*/ 556022 h 1303299"/>
              <a:gd name="connsiteX4" fmla="*/ 1174135 w 2358311"/>
              <a:gd name="connsiteY4" fmla="*/ 746522 h 1303299"/>
              <a:gd name="connsiteX5" fmla="*/ 821710 w 2358311"/>
              <a:gd name="connsiteY5" fmla="*/ 1222772 h 1303299"/>
              <a:gd name="connsiteX6" fmla="*/ 259735 w 2358311"/>
              <a:gd name="connsiteY6" fmla="*/ 1251347 h 1303299"/>
              <a:gd name="connsiteX7" fmla="*/ 193060 w 2358311"/>
              <a:gd name="connsiteY7" fmla="*/ 698897 h 1303299"/>
              <a:gd name="connsiteX8" fmla="*/ 145435 w 2358311"/>
              <a:gd name="connsiteY8" fmla="*/ 451247 h 13032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58311" h="1303299">
                <a:moveTo>
                  <a:pt x="145435" y="451247"/>
                </a:moveTo>
                <a:cubicBezTo>
                  <a:pt x="139085" y="343297"/>
                  <a:pt x="-184765" y="116284"/>
                  <a:pt x="154960" y="51197"/>
                </a:cubicBezTo>
                <a:cubicBezTo>
                  <a:pt x="494685" y="-13891"/>
                  <a:pt x="1853585" y="-23416"/>
                  <a:pt x="2183785" y="60722"/>
                </a:cubicBezTo>
                <a:cubicBezTo>
                  <a:pt x="2513985" y="144859"/>
                  <a:pt x="2304435" y="441722"/>
                  <a:pt x="2136160" y="556022"/>
                </a:cubicBezTo>
                <a:cubicBezTo>
                  <a:pt x="1967885" y="670322"/>
                  <a:pt x="1393210" y="635397"/>
                  <a:pt x="1174135" y="746522"/>
                </a:cubicBezTo>
                <a:cubicBezTo>
                  <a:pt x="955060" y="857647"/>
                  <a:pt x="974110" y="1138635"/>
                  <a:pt x="821710" y="1222772"/>
                </a:cubicBezTo>
                <a:cubicBezTo>
                  <a:pt x="669310" y="1306910"/>
                  <a:pt x="364510" y="1338659"/>
                  <a:pt x="259735" y="1251347"/>
                </a:cubicBezTo>
                <a:cubicBezTo>
                  <a:pt x="154960" y="1164035"/>
                  <a:pt x="213697" y="829072"/>
                  <a:pt x="193060" y="698897"/>
                </a:cubicBezTo>
                <a:cubicBezTo>
                  <a:pt x="172423" y="568722"/>
                  <a:pt x="151785" y="559197"/>
                  <a:pt x="145435" y="451247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D939CE78-E6B6-44BA-9946-07DBB2D9C71A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0" y="257692"/>
            <a:ext cx="10512305" cy="928958"/>
          </a:xfrm>
        </p:spPr>
        <p:txBody>
          <a:bodyPr/>
          <a:lstStyle/>
          <a:p>
            <a:r>
              <a:rPr lang="de-DE" dirty="0" smtClean="0"/>
              <a:t>1.1 </a:t>
            </a:r>
            <a:r>
              <a:rPr lang="de-DE" dirty="0" err="1" smtClean="0"/>
              <a:t>Weisfeiler</a:t>
            </a:r>
            <a:r>
              <a:rPr lang="de-DE" dirty="0" smtClean="0"/>
              <a:t>-Lehman </a:t>
            </a:r>
            <a:r>
              <a:rPr lang="de-DE" dirty="0" err="1"/>
              <a:t>node</a:t>
            </a:r>
            <a:r>
              <a:rPr lang="de-DE" dirty="0"/>
              <a:t> </a:t>
            </a:r>
            <a:r>
              <a:rPr lang="de-DE" dirty="0" err="1"/>
              <a:t>embedding</a:t>
            </a:r>
            <a:r>
              <a:rPr lang="de-DE" dirty="0"/>
              <a:t> </a:t>
            </a:r>
            <a:r>
              <a:rPr lang="de-DE" dirty="0" err="1" smtClean="0"/>
              <a:t>scheme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err="1" smtClean="0"/>
              <a:t>Example</a:t>
            </a:r>
            <a:r>
              <a:rPr lang="de-DE" dirty="0" smtClean="0"/>
              <a:t> – </a:t>
            </a:r>
            <a:r>
              <a:rPr lang="de-DE" dirty="0" err="1" smtClean="0"/>
              <a:t>Node</a:t>
            </a:r>
            <a:r>
              <a:rPr lang="de-DE" dirty="0" smtClean="0"/>
              <a:t> </a:t>
            </a:r>
            <a:r>
              <a:rPr lang="de-DE" dirty="0" err="1" smtClean="0"/>
              <a:t>labels</a:t>
            </a:r>
            <a:endParaRPr lang="de-DE" dirty="0"/>
          </a:p>
        </p:txBody>
      </p:sp>
      <p:grpSp>
        <p:nvGrpSpPr>
          <p:cNvPr id="47" name="Gruppieren 46"/>
          <p:cNvGrpSpPr>
            <a:grpSpLocks noChangeAspect="1"/>
          </p:cNvGrpSpPr>
          <p:nvPr/>
        </p:nvGrpSpPr>
        <p:grpSpPr>
          <a:xfrm>
            <a:off x="8681919" y="1255638"/>
            <a:ext cx="3310384" cy="1761612"/>
            <a:chOff x="2836566" y="301882"/>
            <a:chExt cx="5573748" cy="2966055"/>
          </a:xfrm>
        </p:grpSpPr>
        <p:grpSp>
          <p:nvGrpSpPr>
            <p:cNvPr id="48" name="Gruppieren 47"/>
            <p:cNvGrpSpPr/>
            <p:nvPr/>
          </p:nvGrpSpPr>
          <p:grpSpPr>
            <a:xfrm>
              <a:off x="2836566" y="301882"/>
              <a:ext cx="5573748" cy="2966055"/>
              <a:chOff x="2207916" y="1616332"/>
              <a:chExt cx="5573748" cy="296605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1" name="Ellipse 50"/>
                  <p:cNvSpPr>
                    <a:spLocks/>
                  </p:cNvSpPr>
                  <p:nvPr/>
                </p:nvSpPr>
                <p:spPr>
                  <a:xfrm>
                    <a:off x="2207916" y="1630993"/>
                    <a:ext cx="1044000" cy="720000"/>
                  </a:xfrm>
                  <a:prstGeom prst="ellipse">
                    <a:avLst/>
                  </a:prstGeom>
                  <a:solidFill>
                    <a:schemeClr val="accent6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ctrlPr>
                                <a:rPr lang="de-DE" sz="16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DE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de-DE" sz="16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de-DE" sz="16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oMath>
                      </m:oMathPara>
                    </a14:m>
                    <a:endParaRPr lang="de-DE" sz="1600" dirty="0" smtClean="0"/>
                  </a:p>
                </p:txBody>
              </p:sp>
            </mc:Choice>
            <mc:Fallback xmlns="">
              <p:sp>
                <p:nvSpPr>
                  <p:cNvPr id="51" name="Ellipse 50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07916" y="1630993"/>
                    <a:ext cx="1044000" cy="720000"/>
                  </a:xfrm>
                  <a:prstGeom prst="ellipse">
                    <a:avLst/>
                  </a:prstGeom>
                  <a:blipFill rotWithShape="0">
                    <a:blip r:embed="rId4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52" name="Gerader Verbinder 51"/>
              <p:cNvCxnSpPr>
                <a:cxnSpLocks/>
                <a:stCxn id="51" idx="6"/>
                <a:endCxn id="53" idx="2"/>
              </p:cNvCxnSpPr>
              <p:nvPr/>
            </p:nvCxnSpPr>
            <p:spPr>
              <a:xfrm>
                <a:off x="3251916" y="1990993"/>
                <a:ext cx="1220874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3" name="Ellipse 52"/>
                  <p:cNvSpPr>
                    <a:spLocks/>
                  </p:cNvSpPr>
                  <p:nvPr/>
                </p:nvSpPr>
                <p:spPr>
                  <a:xfrm>
                    <a:off x="4472790" y="1630993"/>
                    <a:ext cx="1044000" cy="720000"/>
                  </a:xfrm>
                  <a:prstGeom prst="ellipse">
                    <a:avLst/>
                  </a:prstGeom>
                  <a:solidFill>
                    <a:schemeClr val="accent5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ctrlPr>
                                <a:rPr lang="de-DE" sz="16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DE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de-DE" sz="1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r>
                                <a:rPr lang="de-DE" sz="16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</m:oMath>
                      </m:oMathPara>
                    </a14:m>
                    <a:endParaRPr lang="de-DE" sz="1600" dirty="0" smtClean="0"/>
                  </a:p>
                </p:txBody>
              </p:sp>
            </mc:Choice>
            <mc:Fallback xmlns="">
              <p:sp>
                <p:nvSpPr>
                  <p:cNvPr id="53" name="Ellipse 52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72790" y="1630993"/>
                    <a:ext cx="1044000" cy="720000"/>
                  </a:xfrm>
                  <a:prstGeom prst="ellipse">
                    <a:avLst/>
                  </a:prstGeom>
                  <a:blipFill rotWithShape="0">
                    <a:blip r:embed="rId5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4" name="Ellipse 53"/>
                  <p:cNvSpPr>
                    <a:spLocks/>
                  </p:cNvSpPr>
                  <p:nvPr/>
                </p:nvSpPr>
                <p:spPr>
                  <a:xfrm>
                    <a:off x="6737664" y="1616332"/>
                    <a:ext cx="1044000" cy="720000"/>
                  </a:xfrm>
                  <a:prstGeom prst="ellipse">
                    <a:avLst/>
                  </a:prstGeom>
                  <a:solidFill>
                    <a:schemeClr val="accent6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ctrlPr>
                                <a:rPr lang="de-DE" sz="16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DE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de-DE" sz="1600" b="0" i="1" smtClean="0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sub>
                              </m:sSub>
                            </m:e>
                            <m:e>
                              <m:r>
                                <a:rPr lang="de-DE" sz="16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oMath>
                      </m:oMathPara>
                    </a14:m>
                    <a:endParaRPr lang="de-DE" sz="1600" dirty="0" smtClean="0"/>
                  </a:p>
                </p:txBody>
              </p:sp>
            </mc:Choice>
            <mc:Fallback xmlns="">
              <p:sp>
                <p:nvSpPr>
                  <p:cNvPr id="54" name="Ellipse 53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37664" y="1616332"/>
                    <a:ext cx="1044000" cy="720000"/>
                  </a:xfrm>
                  <a:prstGeom prst="ellipse">
                    <a:avLst/>
                  </a:prstGeom>
                  <a:blipFill rotWithShape="0">
                    <a:blip r:embed="rId6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5" name="Ellipse 54"/>
                  <p:cNvSpPr>
                    <a:spLocks/>
                  </p:cNvSpPr>
                  <p:nvPr/>
                </p:nvSpPr>
                <p:spPr>
                  <a:xfrm>
                    <a:off x="6737664" y="2746690"/>
                    <a:ext cx="1044000" cy="720000"/>
                  </a:xfrm>
                  <a:prstGeom prst="ellipse">
                    <a:avLst/>
                  </a:prstGeom>
                  <a:solidFill>
                    <a:schemeClr val="accent2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ctrlPr>
                                <a:rPr lang="de-DE" sz="16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DE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de-DE" sz="1600" b="0" i="1" smtClean="0">
                                      <a:latin typeface="Cambria Math" panose="02040503050406030204" pitchFamily="18" charset="0"/>
                                    </a:rPr>
                                    <m:t>7</m:t>
                                  </m:r>
                                </m:sub>
                              </m:sSub>
                            </m:e>
                            <m:e>
                              <m:r>
                                <a:rPr lang="de-DE" sz="16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d>
                        </m:oMath>
                      </m:oMathPara>
                    </a14:m>
                    <a:endParaRPr lang="de-DE" sz="1600" dirty="0" smtClean="0"/>
                  </a:p>
                </p:txBody>
              </p:sp>
            </mc:Choice>
            <mc:Fallback xmlns="">
              <p:sp>
                <p:nvSpPr>
                  <p:cNvPr id="55" name="Ellipse 54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37664" y="2746690"/>
                    <a:ext cx="1044000" cy="720000"/>
                  </a:xfrm>
                  <a:prstGeom prst="ellipse">
                    <a:avLst/>
                  </a:prstGeom>
                  <a:blipFill rotWithShape="0">
                    <a:blip r:embed="rId7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6" name="Ellipse 55"/>
                  <p:cNvSpPr>
                    <a:spLocks/>
                  </p:cNvSpPr>
                  <p:nvPr/>
                </p:nvSpPr>
                <p:spPr>
                  <a:xfrm>
                    <a:off x="2207916" y="2746690"/>
                    <a:ext cx="1044000" cy="720000"/>
                  </a:xfrm>
                  <a:prstGeom prst="ellipse">
                    <a:avLst/>
                  </a:prstGeom>
                  <a:solidFill>
                    <a:schemeClr val="accent2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ctrlPr>
                                <a:rPr lang="de-DE" sz="16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DE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de-DE" sz="16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  <m:e>
                              <m:r>
                                <a:rPr lang="de-DE" sz="16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d>
                        </m:oMath>
                      </m:oMathPara>
                    </a14:m>
                    <a:endParaRPr lang="de-DE" sz="1600" dirty="0" smtClean="0"/>
                  </a:p>
                </p:txBody>
              </p:sp>
            </mc:Choice>
            <mc:Fallback xmlns="">
              <p:sp>
                <p:nvSpPr>
                  <p:cNvPr id="56" name="Ellipse 55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07916" y="2746690"/>
                    <a:ext cx="1044000" cy="720000"/>
                  </a:xfrm>
                  <a:prstGeom prst="ellipse">
                    <a:avLst/>
                  </a:prstGeom>
                  <a:blipFill rotWithShape="0">
                    <a:blip r:embed="rId8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7" name="Ellipse 56"/>
                  <p:cNvSpPr>
                    <a:spLocks/>
                  </p:cNvSpPr>
                  <p:nvPr/>
                </p:nvSpPr>
                <p:spPr>
                  <a:xfrm>
                    <a:off x="2207916" y="3862387"/>
                    <a:ext cx="1044000" cy="720000"/>
                  </a:xfrm>
                  <a:prstGeom prst="ellipse">
                    <a:avLst/>
                  </a:prstGeom>
                  <a:solidFill>
                    <a:srgbClr val="FF000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ctrlPr>
                                <a:rPr lang="de-DE" sz="16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DE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de-DE" sz="1600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e>
                            <m:e>
                              <m:r>
                                <a:rPr lang="de-DE" sz="16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</m:d>
                        </m:oMath>
                      </m:oMathPara>
                    </a14:m>
                    <a:endParaRPr lang="de-DE" sz="1600" dirty="0" smtClean="0"/>
                  </a:p>
                </p:txBody>
              </p:sp>
            </mc:Choice>
            <mc:Fallback xmlns="">
              <p:sp>
                <p:nvSpPr>
                  <p:cNvPr id="57" name="Ellipse 56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07916" y="3862387"/>
                    <a:ext cx="1044000" cy="720000"/>
                  </a:xfrm>
                  <a:prstGeom prst="ellipse">
                    <a:avLst/>
                  </a:prstGeom>
                  <a:blipFill rotWithShape="0">
                    <a:blip r:embed="rId9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8" name="Ellipse 57"/>
                  <p:cNvSpPr>
                    <a:spLocks/>
                  </p:cNvSpPr>
                  <p:nvPr/>
                </p:nvSpPr>
                <p:spPr>
                  <a:xfrm>
                    <a:off x="4472790" y="3862387"/>
                    <a:ext cx="1044000" cy="720000"/>
                  </a:xfrm>
                  <a:prstGeom prst="ellipse">
                    <a:avLst/>
                  </a:prstGeom>
                  <a:solidFill>
                    <a:srgbClr val="FFFF0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ctrlPr>
                                <a:rPr lang="de-DE" sz="1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DE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de-DE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sub>
                              </m:sSub>
                            </m:e>
                            <m:e>
                              <m:r>
                                <a:rPr lang="de-DE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</m:d>
                        </m:oMath>
                      </m:oMathPara>
                    </a14:m>
                    <a:endParaRPr lang="de-DE" sz="1600" dirty="0" smtClean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8" name="Ellipse 57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72790" y="3862387"/>
                    <a:ext cx="1044000" cy="720000"/>
                  </a:xfrm>
                  <a:prstGeom prst="ellipse">
                    <a:avLst/>
                  </a:prstGeom>
                  <a:blipFill rotWithShape="0">
                    <a:blip r:embed="rId10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59" name="Gerader Verbinder 58"/>
              <p:cNvCxnSpPr>
                <a:cxnSpLocks/>
                <a:stCxn id="51" idx="4"/>
                <a:endCxn id="56" idx="0"/>
              </p:cNvCxnSpPr>
              <p:nvPr/>
            </p:nvCxnSpPr>
            <p:spPr>
              <a:xfrm>
                <a:off x="2729916" y="2350993"/>
                <a:ext cx="0" cy="39569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Gerader Verbinder 59"/>
              <p:cNvCxnSpPr>
                <a:cxnSpLocks/>
                <a:stCxn id="56" idx="4"/>
                <a:endCxn id="57" idx="0"/>
              </p:cNvCxnSpPr>
              <p:nvPr/>
            </p:nvCxnSpPr>
            <p:spPr>
              <a:xfrm>
                <a:off x="2729916" y="3466690"/>
                <a:ext cx="0" cy="39569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Gerader Verbinder 60"/>
              <p:cNvCxnSpPr>
                <a:cxnSpLocks/>
                <a:stCxn id="57" idx="6"/>
                <a:endCxn id="58" idx="2"/>
              </p:cNvCxnSpPr>
              <p:nvPr/>
            </p:nvCxnSpPr>
            <p:spPr>
              <a:xfrm>
                <a:off x="3251916" y="4222387"/>
                <a:ext cx="1220874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Gerader Verbinder 61"/>
              <p:cNvCxnSpPr>
                <a:cxnSpLocks/>
                <a:stCxn id="54" idx="2"/>
                <a:endCxn id="53" idx="6"/>
              </p:cNvCxnSpPr>
              <p:nvPr/>
            </p:nvCxnSpPr>
            <p:spPr>
              <a:xfrm flipH="1">
                <a:off x="5516790" y="1976332"/>
                <a:ext cx="1220874" cy="14661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Gerader Verbinder 62"/>
              <p:cNvCxnSpPr>
                <a:cxnSpLocks/>
                <a:stCxn id="55" idx="0"/>
                <a:endCxn id="54" idx="4"/>
              </p:cNvCxnSpPr>
              <p:nvPr/>
            </p:nvCxnSpPr>
            <p:spPr>
              <a:xfrm flipV="1">
                <a:off x="7259664" y="2336332"/>
                <a:ext cx="0" cy="41035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9" name="Gerader Verbinder 48"/>
            <p:cNvCxnSpPr>
              <a:cxnSpLocks/>
              <a:stCxn id="56" idx="7"/>
              <a:endCxn id="53" idx="3"/>
            </p:cNvCxnSpPr>
            <p:nvPr/>
          </p:nvCxnSpPr>
          <p:spPr>
            <a:xfrm flipV="1">
              <a:off x="3727676" y="931101"/>
              <a:ext cx="1526654" cy="60658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Gerader Verbinder 49"/>
            <p:cNvCxnSpPr>
              <a:cxnSpLocks/>
              <a:stCxn id="55" idx="1"/>
              <a:endCxn id="53" idx="5"/>
            </p:cNvCxnSpPr>
            <p:nvPr/>
          </p:nvCxnSpPr>
          <p:spPr>
            <a:xfrm flipH="1" flipV="1">
              <a:off x="5992550" y="931101"/>
              <a:ext cx="1526654" cy="60658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3" name="Tabelle 2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67198922"/>
                  </p:ext>
                </p:extLst>
              </p:nvPr>
            </p:nvGraphicFramePr>
            <p:xfrm>
              <a:off x="879732" y="3017250"/>
              <a:ext cx="9994385" cy="29667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431286"/>
                    <a:gridCol w="1409700"/>
                    <a:gridCol w="3486150"/>
                    <a:gridCol w="3486150"/>
                    <a:gridCol w="361950"/>
                    <a:gridCol w="819149"/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GB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</m:sSup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GB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GB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GB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sup>
                                </m:sSup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 smtClean="0">
                              <a:solidFill>
                                <a:schemeClr val="accent6"/>
                              </a:solidFill>
                            </a:rPr>
                            <a:t>hash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GB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b="0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b="0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de-DE" b="0" i="1" smtClean="0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b="0" i="1" smtClean="0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  <m:r>
                                        <a:rPr lang="de-DE" b="0" i="1" smtClean="0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de-DE" b="0" i="1" smtClean="0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de-DE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de-DE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oMath>
                          </a14:m>
                          <a:endParaRPr lang="en-GB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 smtClean="0"/>
                            <a:t>hash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GB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oMath>
                          </a14:m>
                          <a:endParaRPr lang="en-GB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 smtClean="0"/>
                            <a:t>hash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GB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oMath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 smtClean="0"/>
                            <a:t>hash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GB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oMath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 smtClean="0"/>
                            <a:t>hash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GB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oMath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 smtClean="0"/>
                            <a:t>hash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GB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oMath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 smtClean="0"/>
                            <a:t>hash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GB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oMath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 smtClean="0"/>
                            <a:t>hash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GB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oMath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 smtClean="0"/>
                            <a:t>hash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GB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oMath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 smtClean="0"/>
                            <a:t>hash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GB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oMath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 smtClean="0"/>
                            <a:t>hash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GB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oMath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 smtClean="0"/>
                            <a:t>hash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GB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oMath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 smtClean="0"/>
                            <a:t>hash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GB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oMath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 smtClean="0"/>
                            <a:t>hash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GB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oMath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23" name="Tabelle 2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67198922"/>
                  </p:ext>
                </p:extLst>
              </p:nvPr>
            </p:nvGraphicFramePr>
            <p:xfrm>
              <a:off x="879732" y="3017250"/>
              <a:ext cx="9994385" cy="29667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431286"/>
                    <a:gridCol w="1409700"/>
                    <a:gridCol w="3486150"/>
                    <a:gridCol w="3486150"/>
                    <a:gridCol w="361950"/>
                    <a:gridCol w="819149"/>
                  </a:tblGrid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11"/>
                          <a:stretch>
                            <a:fillRect r="-2211268" b="-7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11"/>
                          <a:stretch>
                            <a:fillRect l="-30736" r="-579654" b="-7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11"/>
                          <a:stretch>
                            <a:fillRect l="-52797" r="-134091" b="-7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11"/>
                          <a:stretch>
                            <a:fillRect l="-152797" r="-34091" b="-7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11"/>
                          <a:stretch>
                            <a:fillRect l="-2410000" r="-225000" b="-7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11"/>
                          <a:stretch>
                            <a:fillRect l="-1123881" r="-746" b="-724590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 rotWithShape="0">
                          <a:blip r:embed="rId11"/>
                          <a:stretch>
                            <a:fillRect t="-100000" r="-2211268" b="-6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 rotWithShape="0">
                          <a:blip r:embed="rId11"/>
                          <a:stretch>
                            <a:fillRect l="-30736" t="-100000" r="-579654" b="-6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 rotWithShape="0">
                          <a:blip r:embed="rId11"/>
                          <a:stretch>
                            <a:fillRect l="-52797" t="-100000" r="-134091" b="-6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 rotWithShape="0">
                          <a:blip r:embed="rId11"/>
                          <a:stretch>
                            <a:fillRect l="-152797" t="-100000" r="-34091" b="-6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 rotWithShape="0">
                          <a:blip r:embed="rId11"/>
                          <a:stretch>
                            <a:fillRect l="-2410000" t="-100000" r="-225000" b="-6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 rotWithShape="0">
                          <a:blip r:embed="rId11"/>
                          <a:stretch>
                            <a:fillRect l="-1123881" t="-100000" r="-746" b="-624590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 rotWithShape="0">
                          <a:blip r:embed="rId11"/>
                          <a:stretch>
                            <a:fillRect t="-200000" r="-2211268" b="-5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 rotWithShape="0">
                          <a:blip r:embed="rId11"/>
                          <a:stretch>
                            <a:fillRect l="-30736" t="-200000" r="-579654" b="-5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l="-52797" t="-200000" r="-134091" b="-5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l="-152797" t="-200000" r="-34091" b="-5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l="-2410000" t="-200000" r="-225000" b="-5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l="-1123881" t="-200000" r="-746" b="-524590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 rotWithShape="0">
                          <a:blip r:embed="rId11"/>
                          <a:stretch>
                            <a:fillRect t="-300000" r="-2211268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 rotWithShape="0">
                          <a:blip r:embed="rId11"/>
                          <a:stretch>
                            <a:fillRect l="-30736" t="-300000" r="-579654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l="-52797" t="-300000" r="-134091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l="-152797" t="-300000" r="-34091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l="-2410000" t="-300000" r="-225000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l="-1123881" t="-300000" r="-746" b="-424590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 rotWithShape="0">
                          <a:blip r:embed="rId11"/>
                          <a:stretch>
                            <a:fillRect t="-400000" r="-2211268" b="-3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 rotWithShape="0">
                          <a:blip r:embed="rId11"/>
                          <a:stretch>
                            <a:fillRect l="-30736" t="-400000" r="-579654" b="-3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l="-52797" t="-400000" r="-134091" b="-3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l="-152797" t="-400000" r="-34091" b="-3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l="-2410000" t="-400000" r="-225000" b="-3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l="-1123881" t="-400000" r="-746" b="-324590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 rotWithShape="0">
                          <a:blip r:embed="rId11"/>
                          <a:stretch>
                            <a:fillRect t="-500000" r="-2211268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 rotWithShape="0">
                          <a:blip r:embed="rId11"/>
                          <a:stretch>
                            <a:fillRect l="-30736" t="-500000" r="-579654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l="-52797" t="-500000" r="-134091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l="-152797" t="-500000" r="-34091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l="-2410000" t="-500000" r="-225000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l="-1123881" t="-500000" r="-746" b="-224590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 rotWithShape="0">
                          <a:blip r:embed="rId11"/>
                          <a:stretch>
                            <a:fillRect t="-600000" r="-2211268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 rotWithShape="0">
                          <a:blip r:embed="rId11"/>
                          <a:stretch>
                            <a:fillRect l="-30736" t="-600000" r="-579654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l="-52797" t="-600000" r="-134091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l="-152797" t="-600000" r="-34091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l="-2410000" t="-600000" r="-225000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l="-1123881" t="-600000" r="-746" b="-124590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 rotWithShape="0">
                          <a:blip r:embed="rId11"/>
                          <a:stretch>
                            <a:fillRect t="-700000" r="-2211268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 rotWithShape="0">
                          <a:blip r:embed="rId11"/>
                          <a:stretch>
                            <a:fillRect l="-30736" t="-700000" r="-579654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l="-52797" t="-700000" r="-134091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l="-152797" t="-700000" r="-34091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l="-2410000" t="-700000" r="-225000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l="-1123881" t="-700000" r="-746" b="-24590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hteck 25"/>
              <p:cNvSpPr/>
              <p:nvPr/>
            </p:nvSpPr>
            <p:spPr>
              <a:xfrm>
                <a:off x="5347" y="2360932"/>
                <a:ext cx="3311612" cy="374270"/>
              </a:xfrm>
              <a:prstGeom prst="rect">
                <a:avLst/>
              </a:prstGeom>
              <a:solidFill>
                <a:srgbClr val="CFD5EA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h𝑎𝑠h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h</m:t>
                          </m:r>
                        </m:sup>
                      </m:sSup>
                      <m:d>
                        <m:d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p>
                      </m:s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6" name="Rechteck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7" y="2360932"/>
                <a:ext cx="3311612" cy="374270"/>
              </a:xfrm>
              <a:prstGeom prst="rect">
                <a:avLst/>
              </a:prstGeom>
              <a:blipFill rotWithShape="0">
                <a:blip r:embed="rId12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7" name="Tabelle 2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95221687"/>
                  </p:ext>
                </p:extLst>
              </p:nvPr>
            </p:nvGraphicFramePr>
            <p:xfrm>
              <a:off x="21020" y="1248821"/>
              <a:ext cx="4437060" cy="1112111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050149"/>
                    <a:gridCol w="3386911"/>
                  </a:tblGrid>
                  <a:tr h="370840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 xmlns:m="http://schemas.openxmlformats.org/officeDocument/2006/math">
                              <m:r>
                                <a:rPr lang="de-DE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oMath>
                          </a14:m>
                          <a:r>
                            <a:rPr lang="en-GB" dirty="0" smtClean="0"/>
                            <a:t>:</a:t>
                          </a:r>
                          <a:endParaRPr lang="en-GB" dirty="0"/>
                        </a:p>
                      </a:txBody>
                      <a:tcPr marL="0" marR="14400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 smtClean="0"/>
                            <a:t>dimensionality of the node labels</a:t>
                          </a:r>
                        </a:p>
                      </a:txBody>
                      <a:tcPr marL="0" marR="144000" marT="0" marB="0">
                        <a:noFill/>
                      </a:tcPr>
                    </a:tc>
                  </a:tr>
                  <a:tr h="370431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=7</m:t>
                              </m:r>
                            </m:oMath>
                          </a14:m>
                          <a:r>
                            <a:rPr lang="en-GB" dirty="0" smtClean="0"/>
                            <a:t>: </a:t>
                          </a:r>
                          <a:endParaRPr lang="en-GB" dirty="0"/>
                        </a:p>
                      </a:txBody>
                      <a:tcPr marL="0" marR="14400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 smtClean="0"/>
                            <a:t>cardinality of the node set</a:t>
                          </a:r>
                        </a:p>
                      </a:txBody>
                      <a:tcPr marL="0" marR="144000" marT="0" marB="0">
                        <a:noFill/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 xmlns:m="http://schemas.openxmlformats.org/officeDocument/2006/math">
                              <m:r>
                                <a:rPr lang="de-DE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de-DE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DE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de-DE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GB" dirty="0" smtClean="0"/>
                            <a:t>:</a:t>
                          </a:r>
                          <a:endParaRPr lang="en-GB" dirty="0"/>
                        </a:p>
                      </a:txBody>
                      <a:tcPr marL="0" marR="14400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 smtClean="0"/>
                            <a:t>neighbourhood </a:t>
                          </a:r>
                          <a:r>
                            <a:rPr lang="en-GB" dirty="0"/>
                            <a:t>of </a:t>
                          </a:r>
                          <a14:m>
                            <m:oMath xmlns:m="http://schemas.openxmlformats.org/officeDocument/2006/math"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oMath>
                          </a14:m>
                          <a:endParaRPr lang="en-GB" dirty="0"/>
                        </a:p>
                      </a:txBody>
                      <a:tcPr marL="0" marR="144000" marT="0" marB="0">
                        <a:noFill/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27" name="Tabelle 2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95221687"/>
                  </p:ext>
                </p:extLst>
              </p:nvPr>
            </p:nvGraphicFramePr>
            <p:xfrm>
              <a:off x="21020" y="1248821"/>
              <a:ext cx="4437060" cy="1112111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050149"/>
                    <a:gridCol w="3386911"/>
                  </a:tblGrid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0" marR="144000" marT="0" marB="0">
                        <a:blipFill rotWithShape="0">
                          <a:blip r:embed="rId13"/>
                          <a:stretch>
                            <a:fillRect t="-19672" r="-321387" b="-2131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 smtClean="0"/>
                            <a:t>dimensionality of the node labels</a:t>
                          </a:r>
                        </a:p>
                      </a:txBody>
                      <a:tcPr marL="0" marR="144000" marT="0" marB="0">
                        <a:noFill/>
                      </a:tcPr>
                    </a:tc>
                  </a:tr>
                  <a:tr h="370431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0" marR="144000" marT="0" marB="0">
                        <a:blipFill rotWithShape="0">
                          <a:blip r:embed="rId13"/>
                          <a:stretch>
                            <a:fillRect t="-117742" r="-321387" b="-1096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 smtClean="0"/>
                            <a:t>cardinality of the </a:t>
                          </a:r>
                          <a:r>
                            <a:rPr lang="en-GB" dirty="0" smtClean="0"/>
                            <a:t>node set</a:t>
                          </a:r>
                          <a:endParaRPr lang="en-GB" dirty="0" smtClean="0"/>
                        </a:p>
                      </a:txBody>
                      <a:tcPr marL="0" marR="144000" marT="0" marB="0">
                        <a:noFill/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0" marR="144000" marT="0" marB="0">
                        <a:blipFill rotWithShape="0">
                          <a:blip r:embed="rId13"/>
                          <a:stretch>
                            <a:fillRect t="-221311" r="-321387" b="-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0" marR="144000" marT="0" marB="0">
                        <a:blipFill rotWithShape="0">
                          <a:blip r:embed="rId13"/>
                          <a:stretch>
                            <a:fillRect l="-31115" t="-221311" b="-11475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29" name="Pfeil nach unten 28"/>
          <p:cNvSpPr/>
          <p:nvPr/>
        </p:nvSpPr>
        <p:spPr>
          <a:xfrm>
            <a:off x="4215764" y="2379546"/>
            <a:ext cx="484632" cy="637704"/>
          </a:xfrm>
          <a:prstGeom prst="downArrow">
            <a:avLst/>
          </a:prstGeom>
          <a:solidFill>
            <a:srgbClr val="015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Fußzeilenplatzhalter 4">
            <a:extLst>
              <a:ext uri="{FF2B5EF4-FFF2-40B4-BE49-F238E27FC236}">
                <a16:creationId xmlns:a16="http://schemas.microsoft.com/office/drawing/2014/main" xmlns="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11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26</a:t>
            </a:r>
          </a:p>
        </p:txBody>
      </p:sp>
    </p:spTree>
    <p:extLst>
      <p:ext uri="{BB962C8B-B14F-4D97-AF65-F5344CB8AC3E}">
        <p14:creationId xmlns:p14="http://schemas.microsoft.com/office/powerpoint/2010/main" val="3578044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ihandform 28"/>
          <p:cNvSpPr/>
          <p:nvPr/>
        </p:nvSpPr>
        <p:spPr>
          <a:xfrm>
            <a:off x="1594024" y="3784094"/>
            <a:ext cx="616599" cy="2252971"/>
          </a:xfrm>
          <a:custGeom>
            <a:avLst/>
            <a:gdLst>
              <a:gd name="connsiteX0" fmla="*/ 396701 w 616599"/>
              <a:gd name="connsiteY0" fmla="*/ 1492756 h 2252971"/>
              <a:gd name="connsiteX1" fmla="*/ 606251 w 616599"/>
              <a:gd name="connsiteY1" fmla="*/ 1588006 h 2252971"/>
              <a:gd name="connsiteX2" fmla="*/ 549101 w 616599"/>
              <a:gd name="connsiteY2" fmla="*/ 2178556 h 2252971"/>
              <a:gd name="connsiteX3" fmla="*/ 244301 w 616599"/>
              <a:gd name="connsiteY3" fmla="*/ 2178556 h 2252971"/>
              <a:gd name="connsiteX4" fmla="*/ 263351 w 616599"/>
              <a:gd name="connsiteY4" fmla="*/ 1578481 h 2252971"/>
              <a:gd name="connsiteX5" fmla="*/ 53801 w 616599"/>
              <a:gd name="connsiteY5" fmla="*/ 683131 h 2252971"/>
              <a:gd name="connsiteX6" fmla="*/ 34751 w 616599"/>
              <a:gd name="connsiteY6" fmla="*/ 111631 h 2252971"/>
              <a:gd name="connsiteX7" fmla="*/ 472901 w 616599"/>
              <a:gd name="connsiteY7" fmla="*/ 6856 h 2252971"/>
              <a:gd name="connsiteX8" fmla="*/ 549101 w 616599"/>
              <a:gd name="connsiteY8" fmla="*/ 216406 h 2252971"/>
              <a:gd name="connsiteX9" fmla="*/ 434801 w 616599"/>
              <a:gd name="connsiteY9" fmla="*/ 330706 h 2252971"/>
              <a:gd name="connsiteX10" fmla="*/ 225251 w 616599"/>
              <a:gd name="connsiteY10" fmla="*/ 283081 h 2252971"/>
              <a:gd name="connsiteX11" fmla="*/ 301451 w 616599"/>
              <a:gd name="connsiteY11" fmla="*/ 1283206 h 2252971"/>
              <a:gd name="connsiteX12" fmla="*/ 396701 w 616599"/>
              <a:gd name="connsiteY12" fmla="*/ 1492756 h 2252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16599" h="2252971">
                <a:moveTo>
                  <a:pt x="396701" y="1492756"/>
                </a:moveTo>
                <a:cubicBezTo>
                  <a:pt x="447501" y="1543556"/>
                  <a:pt x="580851" y="1473706"/>
                  <a:pt x="606251" y="1588006"/>
                </a:cubicBezTo>
                <a:cubicBezTo>
                  <a:pt x="631651" y="1702306"/>
                  <a:pt x="609426" y="2080131"/>
                  <a:pt x="549101" y="2178556"/>
                </a:cubicBezTo>
                <a:cubicBezTo>
                  <a:pt x="488776" y="2276981"/>
                  <a:pt x="291926" y="2278568"/>
                  <a:pt x="244301" y="2178556"/>
                </a:cubicBezTo>
                <a:cubicBezTo>
                  <a:pt x="196676" y="2078544"/>
                  <a:pt x="295101" y="1827719"/>
                  <a:pt x="263351" y="1578481"/>
                </a:cubicBezTo>
                <a:cubicBezTo>
                  <a:pt x="231601" y="1329243"/>
                  <a:pt x="91901" y="927606"/>
                  <a:pt x="53801" y="683131"/>
                </a:cubicBezTo>
                <a:cubicBezTo>
                  <a:pt x="15701" y="438656"/>
                  <a:pt x="-35099" y="224343"/>
                  <a:pt x="34751" y="111631"/>
                </a:cubicBezTo>
                <a:cubicBezTo>
                  <a:pt x="104601" y="-1081"/>
                  <a:pt x="387176" y="-10606"/>
                  <a:pt x="472901" y="6856"/>
                </a:cubicBezTo>
                <a:cubicBezTo>
                  <a:pt x="558626" y="24318"/>
                  <a:pt x="555451" y="162431"/>
                  <a:pt x="549101" y="216406"/>
                </a:cubicBezTo>
                <a:cubicBezTo>
                  <a:pt x="542751" y="270381"/>
                  <a:pt x="488776" y="319594"/>
                  <a:pt x="434801" y="330706"/>
                </a:cubicBezTo>
                <a:cubicBezTo>
                  <a:pt x="380826" y="341818"/>
                  <a:pt x="247476" y="124331"/>
                  <a:pt x="225251" y="283081"/>
                </a:cubicBezTo>
                <a:cubicBezTo>
                  <a:pt x="203026" y="441831"/>
                  <a:pt x="272876" y="1078419"/>
                  <a:pt x="301451" y="1283206"/>
                </a:cubicBezTo>
                <a:cubicBezTo>
                  <a:pt x="330026" y="1487993"/>
                  <a:pt x="345901" y="1441956"/>
                  <a:pt x="396701" y="1492756"/>
                </a:cubicBezTo>
                <a:close/>
              </a:path>
            </a:pathLst>
          </a:custGeom>
          <a:solidFill>
            <a:srgbClr val="70AD47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Freihandform 29"/>
          <p:cNvSpPr/>
          <p:nvPr/>
        </p:nvSpPr>
        <p:spPr>
          <a:xfrm>
            <a:off x="1790320" y="3387425"/>
            <a:ext cx="396252" cy="1174900"/>
          </a:xfrm>
          <a:custGeom>
            <a:avLst/>
            <a:gdLst>
              <a:gd name="connsiteX0" fmla="*/ 28955 w 396252"/>
              <a:gd name="connsiteY0" fmla="*/ 98725 h 1174900"/>
              <a:gd name="connsiteX1" fmla="*/ 352805 w 396252"/>
              <a:gd name="connsiteY1" fmla="*/ 60625 h 1174900"/>
              <a:gd name="connsiteX2" fmla="*/ 390905 w 396252"/>
              <a:gd name="connsiteY2" fmla="*/ 346375 h 1174900"/>
              <a:gd name="connsiteX3" fmla="*/ 333755 w 396252"/>
              <a:gd name="connsiteY3" fmla="*/ 1070275 h 1174900"/>
              <a:gd name="connsiteX4" fmla="*/ 48005 w 396252"/>
              <a:gd name="connsiteY4" fmla="*/ 1070275 h 1174900"/>
              <a:gd name="connsiteX5" fmla="*/ 28955 w 396252"/>
              <a:gd name="connsiteY5" fmla="*/ 98725 h 1174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96252" h="1174900">
                <a:moveTo>
                  <a:pt x="28955" y="98725"/>
                </a:moveTo>
                <a:cubicBezTo>
                  <a:pt x="79755" y="-69550"/>
                  <a:pt x="292480" y="19350"/>
                  <a:pt x="352805" y="60625"/>
                </a:cubicBezTo>
                <a:cubicBezTo>
                  <a:pt x="413130" y="101900"/>
                  <a:pt x="394080" y="178100"/>
                  <a:pt x="390905" y="346375"/>
                </a:cubicBezTo>
                <a:cubicBezTo>
                  <a:pt x="387730" y="514650"/>
                  <a:pt x="390905" y="949625"/>
                  <a:pt x="333755" y="1070275"/>
                </a:cubicBezTo>
                <a:cubicBezTo>
                  <a:pt x="276605" y="1190925"/>
                  <a:pt x="95630" y="1227437"/>
                  <a:pt x="48005" y="1070275"/>
                </a:cubicBezTo>
                <a:cubicBezTo>
                  <a:pt x="380" y="913113"/>
                  <a:pt x="-21845" y="267000"/>
                  <a:pt x="28955" y="98725"/>
                </a:cubicBezTo>
                <a:close/>
              </a:path>
            </a:pathLst>
          </a:custGeom>
          <a:solidFill>
            <a:srgbClr val="70AD47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reihandform 26"/>
          <p:cNvSpPr/>
          <p:nvPr/>
        </p:nvSpPr>
        <p:spPr>
          <a:xfrm flipH="1">
            <a:off x="9873136" y="1208383"/>
            <a:ext cx="2220735" cy="1305704"/>
          </a:xfrm>
          <a:custGeom>
            <a:avLst/>
            <a:gdLst>
              <a:gd name="connsiteX0" fmla="*/ 145435 w 2358311"/>
              <a:gd name="connsiteY0" fmla="*/ 451247 h 1303299"/>
              <a:gd name="connsiteX1" fmla="*/ 154960 w 2358311"/>
              <a:gd name="connsiteY1" fmla="*/ 51197 h 1303299"/>
              <a:gd name="connsiteX2" fmla="*/ 2183785 w 2358311"/>
              <a:gd name="connsiteY2" fmla="*/ 60722 h 1303299"/>
              <a:gd name="connsiteX3" fmla="*/ 2136160 w 2358311"/>
              <a:gd name="connsiteY3" fmla="*/ 556022 h 1303299"/>
              <a:gd name="connsiteX4" fmla="*/ 1174135 w 2358311"/>
              <a:gd name="connsiteY4" fmla="*/ 746522 h 1303299"/>
              <a:gd name="connsiteX5" fmla="*/ 821710 w 2358311"/>
              <a:gd name="connsiteY5" fmla="*/ 1222772 h 1303299"/>
              <a:gd name="connsiteX6" fmla="*/ 259735 w 2358311"/>
              <a:gd name="connsiteY6" fmla="*/ 1251347 h 1303299"/>
              <a:gd name="connsiteX7" fmla="*/ 193060 w 2358311"/>
              <a:gd name="connsiteY7" fmla="*/ 698897 h 1303299"/>
              <a:gd name="connsiteX8" fmla="*/ 145435 w 2358311"/>
              <a:gd name="connsiteY8" fmla="*/ 451247 h 1303299"/>
              <a:gd name="connsiteX0" fmla="*/ 71957 w 2277446"/>
              <a:gd name="connsiteY0" fmla="*/ 451247 h 1303299"/>
              <a:gd name="connsiteX1" fmla="*/ 183096 w 2277446"/>
              <a:gd name="connsiteY1" fmla="*/ 51197 h 1303299"/>
              <a:gd name="connsiteX2" fmla="*/ 2110307 w 2277446"/>
              <a:gd name="connsiteY2" fmla="*/ 60722 h 1303299"/>
              <a:gd name="connsiteX3" fmla="*/ 2062682 w 2277446"/>
              <a:gd name="connsiteY3" fmla="*/ 556022 h 1303299"/>
              <a:gd name="connsiteX4" fmla="*/ 1100657 w 2277446"/>
              <a:gd name="connsiteY4" fmla="*/ 746522 h 1303299"/>
              <a:gd name="connsiteX5" fmla="*/ 748232 w 2277446"/>
              <a:gd name="connsiteY5" fmla="*/ 1222772 h 1303299"/>
              <a:gd name="connsiteX6" fmla="*/ 186257 w 2277446"/>
              <a:gd name="connsiteY6" fmla="*/ 1251347 h 1303299"/>
              <a:gd name="connsiteX7" fmla="*/ 119582 w 2277446"/>
              <a:gd name="connsiteY7" fmla="*/ 698897 h 1303299"/>
              <a:gd name="connsiteX8" fmla="*/ 71957 w 2277446"/>
              <a:gd name="connsiteY8" fmla="*/ 451247 h 1303299"/>
              <a:gd name="connsiteX0" fmla="*/ 75397 w 2280886"/>
              <a:gd name="connsiteY0" fmla="*/ 451247 h 1303299"/>
              <a:gd name="connsiteX1" fmla="*/ 186536 w 2280886"/>
              <a:gd name="connsiteY1" fmla="*/ 51197 h 1303299"/>
              <a:gd name="connsiteX2" fmla="*/ 2113747 w 2280886"/>
              <a:gd name="connsiteY2" fmla="*/ 60722 h 1303299"/>
              <a:gd name="connsiteX3" fmla="*/ 2066122 w 2280886"/>
              <a:gd name="connsiteY3" fmla="*/ 556022 h 1303299"/>
              <a:gd name="connsiteX4" fmla="*/ 1104097 w 2280886"/>
              <a:gd name="connsiteY4" fmla="*/ 746522 h 1303299"/>
              <a:gd name="connsiteX5" fmla="*/ 751672 w 2280886"/>
              <a:gd name="connsiteY5" fmla="*/ 1222772 h 1303299"/>
              <a:gd name="connsiteX6" fmla="*/ 189697 w 2280886"/>
              <a:gd name="connsiteY6" fmla="*/ 1251347 h 1303299"/>
              <a:gd name="connsiteX7" fmla="*/ 75397 w 2280886"/>
              <a:gd name="connsiteY7" fmla="*/ 451247 h 1303299"/>
              <a:gd name="connsiteX0" fmla="*/ 15538 w 2221027"/>
              <a:gd name="connsiteY0" fmla="*/ 453652 h 1305704"/>
              <a:gd name="connsiteX1" fmla="*/ 126677 w 2221027"/>
              <a:gd name="connsiteY1" fmla="*/ 53602 h 1305704"/>
              <a:gd name="connsiteX2" fmla="*/ 2053888 w 2221027"/>
              <a:gd name="connsiteY2" fmla="*/ 63127 h 1305704"/>
              <a:gd name="connsiteX3" fmla="*/ 2006263 w 2221027"/>
              <a:gd name="connsiteY3" fmla="*/ 558427 h 1305704"/>
              <a:gd name="connsiteX4" fmla="*/ 1044238 w 2221027"/>
              <a:gd name="connsiteY4" fmla="*/ 748927 h 1305704"/>
              <a:gd name="connsiteX5" fmla="*/ 691813 w 2221027"/>
              <a:gd name="connsiteY5" fmla="*/ 1225177 h 1305704"/>
              <a:gd name="connsiteX6" fmla="*/ 129838 w 2221027"/>
              <a:gd name="connsiteY6" fmla="*/ 1253752 h 1305704"/>
              <a:gd name="connsiteX7" fmla="*/ 15538 w 2221027"/>
              <a:gd name="connsiteY7" fmla="*/ 453652 h 1305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21027" h="1305704">
                <a:moveTo>
                  <a:pt x="15538" y="453652"/>
                </a:moveTo>
                <a:cubicBezTo>
                  <a:pt x="15011" y="253627"/>
                  <a:pt x="-60628" y="125039"/>
                  <a:pt x="126677" y="53602"/>
                </a:cubicBezTo>
                <a:cubicBezTo>
                  <a:pt x="313982" y="-17835"/>
                  <a:pt x="1740624" y="-21010"/>
                  <a:pt x="2053888" y="63127"/>
                </a:cubicBezTo>
                <a:cubicBezTo>
                  <a:pt x="2367152" y="147264"/>
                  <a:pt x="2174538" y="444127"/>
                  <a:pt x="2006263" y="558427"/>
                </a:cubicBezTo>
                <a:cubicBezTo>
                  <a:pt x="1837988" y="672727"/>
                  <a:pt x="1263313" y="637802"/>
                  <a:pt x="1044238" y="748927"/>
                </a:cubicBezTo>
                <a:cubicBezTo>
                  <a:pt x="825163" y="860052"/>
                  <a:pt x="844213" y="1141040"/>
                  <a:pt x="691813" y="1225177"/>
                </a:cubicBezTo>
                <a:cubicBezTo>
                  <a:pt x="539413" y="1309315"/>
                  <a:pt x="234613" y="1341064"/>
                  <a:pt x="129838" y="1253752"/>
                </a:cubicBezTo>
                <a:cubicBezTo>
                  <a:pt x="17126" y="1125165"/>
                  <a:pt x="16065" y="653677"/>
                  <a:pt x="15538" y="453652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D939CE78-E6B6-44BA-9946-07DBB2D9C71A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0" y="257692"/>
            <a:ext cx="10512305" cy="928958"/>
          </a:xfrm>
        </p:spPr>
        <p:txBody>
          <a:bodyPr/>
          <a:lstStyle/>
          <a:p>
            <a:r>
              <a:rPr lang="de-DE" dirty="0" smtClean="0"/>
              <a:t>1.1 </a:t>
            </a:r>
            <a:r>
              <a:rPr lang="de-DE" dirty="0" err="1" smtClean="0"/>
              <a:t>Weisfeiler</a:t>
            </a:r>
            <a:r>
              <a:rPr lang="de-DE" dirty="0" smtClean="0"/>
              <a:t>-Lehman </a:t>
            </a:r>
            <a:r>
              <a:rPr lang="de-DE" dirty="0" err="1"/>
              <a:t>node</a:t>
            </a:r>
            <a:r>
              <a:rPr lang="de-DE" dirty="0"/>
              <a:t> </a:t>
            </a:r>
            <a:r>
              <a:rPr lang="de-DE" dirty="0" err="1"/>
              <a:t>embedding</a:t>
            </a:r>
            <a:r>
              <a:rPr lang="de-DE" dirty="0"/>
              <a:t> </a:t>
            </a:r>
            <a:r>
              <a:rPr lang="de-DE" dirty="0" err="1" smtClean="0"/>
              <a:t>scheme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err="1" smtClean="0"/>
              <a:t>Example</a:t>
            </a:r>
            <a:r>
              <a:rPr lang="de-DE" dirty="0" smtClean="0"/>
              <a:t> – </a:t>
            </a:r>
            <a:r>
              <a:rPr lang="de-DE" dirty="0" err="1" smtClean="0"/>
              <a:t>Node</a:t>
            </a:r>
            <a:r>
              <a:rPr lang="de-DE" dirty="0" smtClean="0"/>
              <a:t> </a:t>
            </a:r>
            <a:r>
              <a:rPr lang="de-DE" dirty="0" err="1" smtClean="0"/>
              <a:t>labels</a:t>
            </a:r>
            <a:endParaRPr lang="de-DE" dirty="0"/>
          </a:p>
        </p:txBody>
      </p:sp>
      <p:grpSp>
        <p:nvGrpSpPr>
          <p:cNvPr id="47" name="Gruppieren 46"/>
          <p:cNvGrpSpPr>
            <a:grpSpLocks noChangeAspect="1"/>
          </p:cNvGrpSpPr>
          <p:nvPr/>
        </p:nvGrpSpPr>
        <p:grpSpPr>
          <a:xfrm>
            <a:off x="8681919" y="1255638"/>
            <a:ext cx="3310384" cy="1761612"/>
            <a:chOff x="2836566" y="301882"/>
            <a:chExt cx="5573748" cy="2966055"/>
          </a:xfrm>
        </p:grpSpPr>
        <p:grpSp>
          <p:nvGrpSpPr>
            <p:cNvPr id="48" name="Gruppieren 47"/>
            <p:cNvGrpSpPr/>
            <p:nvPr/>
          </p:nvGrpSpPr>
          <p:grpSpPr>
            <a:xfrm>
              <a:off x="2836566" y="301882"/>
              <a:ext cx="5573748" cy="2966055"/>
              <a:chOff x="2207916" y="1616332"/>
              <a:chExt cx="5573748" cy="296605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1" name="Ellipse 50"/>
                  <p:cNvSpPr>
                    <a:spLocks/>
                  </p:cNvSpPr>
                  <p:nvPr/>
                </p:nvSpPr>
                <p:spPr>
                  <a:xfrm>
                    <a:off x="2207916" y="1630993"/>
                    <a:ext cx="1044000" cy="720000"/>
                  </a:xfrm>
                  <a:prstGeom prst="ellipse">
                    <a:avLst/>
                  </a:prstGeom>
                  <a:solidFill>
                    <a:schemeClr val="accent6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ctrlPr>
                                <a:rPr lang="de-DE" sz="16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DE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de-DE" sz="16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de-DE" sz="16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oMath>
                      </m:oMathPara>
                    </a14:m>
                    <a:endParaRPr lang="de-DE" sz="1600" dirty="0" smtClean="0"/>
                  </a:p>
                </p:txBody>
              </p:sp>
            </mc:Choice>
            <mc:Fallback xmlns="">
              <p:sp>
                <p:nvSpPr>
                  <p:cNvPr id="51" name="Ellipse 50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07916" y="1630993"/>
                    <a:ext cx="1044000" cy="720000"/>
                  </a:xfrm>
                  <a:prstGeom prst="ellipse">
                    <a:avLst/>
                  </a:prstGeom>
                  <a:blipFill rotWithShape="0">
                    <a:blip r:embed="rId4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52" name="Gerader Verbinder 51"/>
              <p:cNvCxnSpPr>
                <a:cxnSpLocks/>
                <a:stCxn id="51" idx="6"/>
                <a:endCxn id="53" idx="2"/>
              </p:cNvCxnSpPr>
              <p:nvPr/>
            </p:nvCxnSpPr>
            <p:spPr>
              <a:xfrm>
                <a:off x="3251916" y="1990993"/>
                <a:ext cx="1220874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3" name="Ellipse 52"/>
                  <p:cNvSpPr>
                    <a:spLocks/>
                  </p:cNvSpPr>
                  <p:nvPr/>
                </p:nvSpPr>
                <p:spPr>
                  <a:xfrm>
                    <a:off x="4472790" y="1630993"/>
                    <a:ext cx="1044000" cy="720000"/>
                  </a:xfrm>
                  <a:prstGeom prst="ellipse">
                    <a:avLst/>
                  </a:prstGeom>
                  <a:solidFill>
                    <a:schemeClr val="accent5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ctrlPr>
                                <a:rPr lang="de-DE" sz="16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DE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de-DE" sz="1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r>
                                <a:rPr lang="de-DE" sz="16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</m:oMath>
                      </m:oMathPara>
                    </a14:m>
                    <a:endParaRPr lang="de-DE" sz="1600" dirty="0" smtClean="0"/>
                  </a:p>
                </p:txBody>
              </p:sp>
            </mc:Choice>
            <mc:Fallback xmlns="">
              <p:sp>
                <p:nvSpPr>
                  <p:cNvPr id="53" name="Ellipse 52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72790" y="1630993"/>
                    <a:ext cx="1044000" cy="720000"/>
                  </a:xfrm>
                  <a:prstGeom prst="ellipse">
                    <a:avLst/>
                  </a:prstGeom>
                  <a:blipFill rotWithShape="0">
                    <a:blip r:embed="rId5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4" name="Ellipse 53"/>
                  <p:cNvSpPr>
                    <a:spLocks/>
                  </p:cNvSpPr>
                  <p:nvPr/>
                </p:nvSpPr>
                <p:spPr>
                  <a:xfrm>
                    <a:off x="6737664" y="1616332"/>
                    <a:ext cx="1044000" cy="720000"/>
                  </a:xfrm>
                  <a:prstGeom prst="ellipse">
                    <a:avLst/>
                  </a:prstGeom>
                  <a:solidFill>
                    <a:schemeClr val="accent6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ctrlPr>
                                <a:rPr lang="de-DE" sz="16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DE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de-DE" sz="1600" b="0" i="1" smtClean="0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sub>
                              </m:sSub>
                            </m:e>
                            <m:e>
                              <m:r>
                                <a:rPr lang="de-DE" sz="16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oMath>
                      </m:oMathPara>
                    </a14:m>
                    <a:endParaRPr lang="de-DE" sz="1600" dirty="0" smtClean="0"/>
                  </a:p>
                </p:txBody>
              </p:sp>
            </mc:Choice>
            <mc:Fallback xmlns="">
              <p:sp>
                <p:nvSpPr>
                  <p:cNvPr id="54" name="Ellipse 53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37664" y="1616332"/>
                    <a:ext cx="1044000" cy="720000"/>
                  </a:xfrm>
                  <a:prstGeom prst="ellipse">
                    <a:avLst/>
                  </a:prstGeom>
                  <a:blipFill rotWithShape="0">
                    <a:blip r:embed="rId6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5" name="Ellipse 54"/>
                  <p:cNvSpPr>
                    <a:spLocks/>
                  </p:cNvSpPr>
                  <p:nvPr/>
                </p:nvSpPr>
                <p:spPr>
                  <a:xfrm>
                    <a:off x="6737664" y="2746690"/>
                    <a:ext cx="1044000" cy="720000"/>
                  </a:xfrm>
                  <a:prstGeom prst="ellipse">
                    <a:avLst/>
                  </a:prstGeom>
                  <a:solidFill>
                    <a:schemeClr val="accent2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ctrlPr>
                                <a:rPr lang="de-DE" sz="16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DE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de-DE" sz="1600" b="0" i="1" smtClean="0">
                                      <a:latin typeface="Cambria Math" panose="02040503050406030204" pitchFamily="18" charset="0"/>
                                    </a:rPr>
                                    <m:t>7</m:t>
                                  </m:r>
                                </m:sub>
                              </m:sSub>
                            </m:e>
                            <m:e>
                              <m:r>
                                <a:rPr lang="de-DE" sz="16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d>
                        </m:oMath>
                      </m:oMathPara>
                    </a14:m>
                    <a:endParaRPr lang="de-DE" sz="1600" dirty="0" smtClean="0"/>
                  </a:p>
                </p:txBody>
              </p:sp>
            </mc:Choice>
            <mc:Fallback xmlns="">
              <p:sp>
                <p:nvSpPr>
                  <p:cNvPr id="55" name="Ellipse 54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37664" y="2746690"/>
                    <a:ext cx="1044000" cy="720000"/>
                  </a:xfrm>
                  <a:prstGeom prst="ellipse">
                    <a:avLst/>
                  </a:prstGeom>
                  <a:blipFill rotWithShape="0">
                    <a:blip r:embed="rId7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6" name="Ellipse 55"/>
                  <p:cNvSpPr>
                    <a:spLocks/>
                  </p:cNvSpPr>
                  <p:nvPr/>
                </p:nvSpPr>
                <p:spPr>
                  <a:xfrm>
                    <a:off x="2207916" y="2746690"/>
                    <a:ext cx="1044000" cy="720000"/>
                  </a:xfrm>
                  <a:prstGeom prst="ellipse">
                    <a:avLst/>
                  </a:prstGeom>
                  <a:solidFill>
                    <a:schemeClr val="accent2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ctrlPr>
                                <a:rPr lang="de-DE" sz="16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DE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de-DE" sz="16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  <m:e>
                              <m:r>
                                <a:rPr lang="de-DE" sz="16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d>
                        </m:oMath>
                      </m:oMathPara>
                    </a14:m>
                    <a:endParaRPr lang="de-DE" sz="1600" dirty="0" smtClean="0"/>
                  </a:p>
                </p:txBody>
              </p:sp>
            </mc:Choice>
            <mc:Fallback xmlns="">
              <p:sp>
                <p:nvSpPr>
                  <p:cNvPr id="56" name="Ellipse 55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07916" y="2746690"/>
                    <a:ext cx="1044000" cy="720000"/>
                  </a:xfrm>
                  <a:prstGeom prst="ellipse">
                    <a:avLst/>
                  </a:prstGeom>
                  <a:blipFill rotWithShape="0">
                    <a:blip r:embed="rId8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7" name="Ellipse 56"/>
                  <p:cNvSpPr>
                    <a:spLocks/>
                  </p:cNvSpPr>
                  <p:nvPr/>
                </p:nvSpPr>
                <p:spPr>
                  <a:xfrm>
                    <a:off x="2207916" y="3862387"/>
                    <a:ext cx="1044000" cy="720000"/>
                  </a:xfrm>
                  <a:prstGeom prst="ellipse">
                    <a:avLst/>
                  </a:prstGeom>
                  <a:solidFill>
                    <a:srgbClr val="FF000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ctrlPr>
                                <a:rPr lang="de-DE" sz="16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DE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de-DE" sz="1600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e>
                            <m:e>
                              <m:r>
                                <a:rPr lang="de-DE" sz="16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</m:d>
                        </m:oMath>
                      </m:oMathPara>
                    </a14:m>
                    <a:endParaRPr lang="de-DE" sz="1600" dirty="0" smtClean="0"/>
                  </a:p>
                </p:txBody>
              </p:sp>
            </mc:Choice>
            <mc:Fallback xmlns="">
              <p:sp>
                <p:nvSpPr>
                  <p:cNvPr id="57" name="Ellipse 56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07916" y="3862387"/>
                    <a:ext cx="1044000" cy="720000"/>
                  </a:xfrm>
                  <a:prstGeom prst="ellipse">
                    <a:avLst/>
                  </a:prstGeom>
                  <a:blipFill rotWithShape="0">
                    <a:blip r:embed="rId9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8" name="Ellipse 57"/>
                  <p:cNvSpPr>
                    <a:spLocks/>
                  </p:cNvSpPr>
                  <p:nvPr/>
                </p:nvSpPr>
                <p:spPr>
                  <a:xfrm>
                    <a:off x="4472790" y="3862387"/>
                    <a:ext cx="1044000" cy="720000"/>
                  </a:xfrm>
                  <a:prstGeom prst="ellipse">
                    <a:avLst/>
                  </a:prstGeom>
                  <a:solidFill>
                    <a:srgbClr val="FFFF0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ctrlPr>
                                <a:rPr lang="de-DE" sz="1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DE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de-DE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sub>
                              </m:sSub>
                            </m:e>
                            <m:e>
                              <m:r>
                                <a:rPr lang="de-DE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</m:d>
                        </m:oMath>
                      </m:oMathPara>
                    </a14:m>
                    <a:endParaRPr lang="de-DE" sz="1600" dirty="0" smtClean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8" name="Ellipse 57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72790" y="3862387"/>
                    <a:ext cx="1044000" cy="720000"/>
                  </a:xfrm>
                  <a:prstGeom prst="ellipse">
                    <a:avLst/>
                  </a:prstGeom>
                  <a:blipFill rotWithShape="0">
                    <a:blip r:embed="rId10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59" name="Gerader Verbinder 58"/>
              <p:cNvCxnSpPr>
                <a:cxnSpLocks/>
                <a:stCxn id="51" idx="4"/>
                <a:endCxn id="56" idx="0"/>
              </p:cNvCxnSpPr>
              <p:nvPr/>
            </p:nvCxnSpPr>
            <p:spPr>
              <a:xfrm>
                <a:off x="2729916" y="2350993"/>
                <a:ext cx="0" cy="39569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Gerader Verbinder 59"/>
              <p:cNvCxnSpPr>
                <a:cxnSpLocks/>
                <a:stCxn id="56" idx="4"/>
                <a:endCxn id="57" idx="0"/>
              </p:cNvCxnSpPr>
              <p:nvPr/>
            </p:nvCxnSpPr>
            <p:spPr>
              <a:xfrm>
                <a:off x="2729916" y="3466690"/>
                <a:ext cx="0" cy="39569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Gerader Verbinder 60"/>
              <p:cNvCxnSpPr>
                <a:cxnSpLocks/>
                <a:stCxn id="57" idx="6"/>
                <a:endCxn id="58" idx="2"/>
              </p:cNvCxnSpPr>
              <p:nvPr/>
            </p:nvCxnSpPr>
            <p:spPr>
              <a:xfrm>
                <a:off x="3251916" y="4222387"/>
                <a:ext cx="1220874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Gerader Verbinder 61"/>
              <p:cNvCxnSpPr>
                <a:cxnSpLocks/>
                <a:stCxn id="54" idx="2"/>
                <a:endCxn id="53" idx="6"/>
              </p:cNvCxnSpPr>
              <p:nvPr/>
            </p:nvCxnSpPr>
            <p:spPr>
              <a:xfrm flipH="1">
                <a:off x="5516790" y="1976332"/>
                <a:ext cx="1220874" cy="14661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Gerader Verbinder 62"/>
              <p:cNvCxnSpPr>
                <a:cxnSpLocks/>
                <a:stCxn id="55" idx="0"/>
                <a:endCxn id="54" idx="4"/>
              </p:cNvCxnSpPr>
              <p:nvPr/>
            </p:nvCxnSpPr>
            <p:spPr>
              <a:xfrm flipV="1">
                <a:off x="7259664" y="2336332"/>
                <a:ext cx="0" cy="41035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9" name="Gerader Verbinder 48"/>
            <p:cNvCxnSpPr>
              <a:cxnSpLocks/>
              <a:stCxn id="56" idx="7"/>
              <a:endCxn id="53" idx="3"/>
            </p:cNvCxnSpPr>
            <p:nvPr/>
          </p:nvCxnSpPr>
          <p:spPr>
            <a:xfrm flipV="1">
              <a:off x="3727676" y="931101"/>
              <a:ext cx="1526654" cy="60658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Gerader Verbinder 49"/>
            <p:cNvCxnSpPr>
              <a:cxnSpLocks/>
              <a:stCxn id="55" idx="1"/>
              <a:endCxn id="53" idx="5"/>
            </p:cNvCxnSpPr>
            <p:nvPr/>
          </p:nvCxnSpPr>
          <p:spPr>
            <a:xfrm flipH="1" flipV="1">
              <a:off x="5992550" y="931101"/>
              <a:ext cx="1526654" cy="60658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3" name="Tabelle 2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55990001"/>
                  </p:ext>
                </p:extLst>
              </p:nvPr>
            </p:nvGraphicFramePr>
            <p:xfrm>
              <a:off x="879732" y="3017250"/>
              <a:ext cx="9994385" cy="29667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431286"/>
                    <a:gridCol w="1409700"/>
                    <a:gridCol w="3486150"/>
                    <a:gridCol w="3486150"/>
                    <a:gridCol w="361950"/>
                    <a:gridCol w="819149"/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GB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</m:sSup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GB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GB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GB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sup>
                                </m:sSup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 smtClean="0">
                              <a:solidFill>
                                <a:schemeClr val="accent6"/>
                              </a:solidFill>
                            </a:rPr>
                            <a:t>hash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GB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b="0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b="0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de-DE" b="0" i="1" smtClean="0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b="0" i="1" smtClean="0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  <m:r>
                                        <a:rPr lang="de-DE" b="0" i="1" smtClean="0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de-DE" b="0" i="1" smtClean="0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de-DE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de-DE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oMath>
                          </a14:m>
                          <a:endParaRPr lang="en-GB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 smtClean="0"/>
                            <a:t>hash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GB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oMath>
                          </a14:m>
                          <a:endParaRPr lang="en-GB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 smtClean="0"/>
                            <a:t>hash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GB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oMath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 smtClean="0"/>
                            <a:t>hash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GB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oMath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 smtClean="0"/>
                            <a:t>hash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GB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oMath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 smtClean="0"/>
                            <a:t>hash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GB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oMath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 smtClean="0"/>
                            <a:t>hash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GB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oMath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 smtClean="0"/>
                            <a:t>hash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GB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oMath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 smtClean="0"/>
                            <a:t>hash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GB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oMath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 smtClean="0"/>
                            <a:t>hash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GB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oMath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 smtClean="0">
                              <a:solidFill>
                                <a:schemeClr val="accent6"/>
                              </a:solidFill>
                            </a:rPr>
                            <a:t>hash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GB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b="0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b="0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de-DE" b="0" i="1" smtClean="0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b="0" i="1" smtClean="0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  <m:r>
                                        <a:rPr lang="de-DE" b="0" i="1" smtClean="0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de-DE" b="0" i="1" smtClean="0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de-DE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de-DE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oMath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 smtClean="0"/>
                            <a:t>hash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GB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oMath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 smtClean="0"/>
                            <a:t>hash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GB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oMath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 smtClean="0"/>
                            <a:t>hash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GB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oMath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23" name="Tabelle 2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55990001"/>
                  </p:ext>
                </p:extLst>
              </p:nvPr>
            </p:nvGraphicFramePr>
            <p:xfrm>
              <a:off x="879732" y="3017250"/>
              <a:ext cx="9994385" cy="29667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431286"/>
                    <a:gridCol w="1409700"/>
                    <a:gridCol w="3486150"/>
                    <a:gridCol w="3486150"/>
                    <a:gridCol w="361950"/>
                    <a:gridCol w="819149"/>
                  </a:tblGrid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11"/>
                          <a:stretch>
                            <a:fillRect r="-2211268" b="-7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11"/>
                          <a:stretch>
                            <a:fillRect l="-30736" r="-579654" b="-7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11"/>
                          <a:stretch>
                            <a:fillRect l="-52797" r="-134091" b="-7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11"/>
                          <a:stretch>
                            <a:fillRect l="-152797" r="-34091" b="-7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11"/>
                          <a:stretch>
                            <a:fillRect l="-2410000" r="-225000" b="-7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11"/>
                          <a:stretch>
                            <a:fillRect l="-1123881" r="-746" b="-724590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 rotWithShape="0">
                          <a:blip r:embed="rId11"/>
                          <a:stretch>
                            <a:fillRect t="-100000" r="-2211268" b="-6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 rotWithShape="0">
                          <a:blip r:embed="rId11"/>
                          <a:stretch>
                            <a:fillRect l="-30736" t="-100000" r="-579654" b="-6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 rotWithShape="0">
                          <a:blip r:embed="rId11"/>
                          <a:stretch>
                            <a:fillRect l="-52797" t="-100000" r="-134091" b="-6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 rotWithShape="0">
                          <a:blip r:embed="rId11"/>
                          <a:stretch>
                            <a:fillRect l="-152797" t="-100000" r="-34091" b="-6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 rotWithShape="0">
                          <a:blip r:embed="rId11"/>
                          <a:stretch>
                            <a:fillRect l="-2410000" t="-100000" r="-225000" b="-6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 rotWithShape="0">
                          <a:blip r:embed="rId11"/>
                          <a:stretch>
                            <a:fillRect l="-1123881" t="-100000" r="-746" b="-624590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 rotWithShape="0">
                          <a:blip r:embed="rId11"/>
                          <a:stretch>
                            <a:fillRect t="-200000" r="-2211268" b="-5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 rotWithShape="0">
                          <a:blip r:embed="rId11"/>
                          <a:stretch>
                            <a:fillRect l="-30736" t="-200000" r="-579654" b="-5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l="-52797" t="-200000" r="-134091" b="-5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l="-152797" t="-200000" r="-34091" b="-5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l="-2410000" t="-200000" r="-225000" b="-5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l="-1123881" t="-200000" r="-746" b="-524590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 rotWithShape="0">
                          <a:blip r:embed="rId11"/>
                          <a:stretch>
                            <a:fillRect t="-300000" r="-2211268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 rotWithShape="0">
                          <a:blip r:embed="rId11"/>
                          <a:stretch>
                            <a:fillRect l="-30736" t="-300000" r="-579654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l="-52797" t="-300000" r="-134091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l="-152797" t="-300000" r="-34091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l="-2410000" t="-300000" r="-225000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l="-1123881" t="-300000" r="-746" b="-424590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 rotWithShape="0">
                          <a:blip r:embed="rId11"/>
                          <a:stretch>
                            <a:fillRect t="-400000" r="-2211268" b="-3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 rotWithShape="0">
                          <a:blip r:embed="rId11"/>
                          <a:stretch>
                            <a:fillRect l="-30736" t="-400000" r="-579654" b="-3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l="-52797" t="-400000" r="-134091" b="-3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l="-152797" t="-400000" r="-34091" b="-3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l="-2410000" t="-400000" r="-225000" b="-3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l="-1123881" t="-400000" r="-746" b="-324590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 rotWithShape="0">
                          <a:blip r:embed="rId11"/>
                          <a:stretch>
                            <a:fillRect t="-500000" r="-2211268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 rotWithShape="0">
                          <a:blip r:embed="rId11"/>
                          <a:stretch>
                            <a:fillRect l="-30736" t="-500000" r="-579654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l="-52797" t="-500000" r="-134091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l="-152797" t="-500000" r="-34091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l="-2410000" t="-500000" r="-225000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l="-1123881" t="-500000" r="-746" b="-224590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 rotWithShape="0">
                          <a:blip r:embed="rId11"/>
                          <a:stretch>
                            <a:fillRect t="-600000" r="-2211268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 rotWithShape="0">
                          <a:blip r:embed="rId11"/>
                          <a:stretch>
                            <a:fillRect l="-30736" t="-600000" r="-579654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l="-52797" t="-600000" r="-134091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l="-152797" t="-600000" r="-34091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l="-2410000" t="-600000" r="-225000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l="-1123881" t="-600000" r="-746" b="-124590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 rotWithShape="0">
                          <a:blip r:embed="rId11"/>
                          <a:stretch>
                            <a:fillRect t="-700000" r="-2211268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 rotWithShape="0">
                          <a:blip r:embed="rId11"/>
                          <a:stretch>
                            <a:fillRect l="-30736" t="-700000" r="-579654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l="-52797" t="-700000" r="-134091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l="-152797" t="-700000" r="-34091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l="-2410000" t="-700000" r="-225000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l="-1123881" t="-700000" r="-746" b="-24590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hteck 24"/>
              <p:cNvSpPr/>
              <p:nvPr/>
            </p:nvSpPr>
            <p:spPr>
              <a:xfrm>
                <a:off x="5347" y="2360932"/>
                <a:ext cx="3311612" cy="374270"/>
              </a:xfrm>
              <a:prstGeom prst="rect">
                <a:avLst/>
              </a:prstGeom>
              <a:solidFill>
                <a:srgbClr val="CFD5EA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h𝑎𝑠h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h</m:t>
                          </m:r>
                        </m:sup>
                      </m:sSup>
                      <m:d>
                        <m:d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p>
                      </m:s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5" name="Rechteck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7" y="2360932"/>
                <a:ext cx="3311612" cy="374270"/>
              </a:xfrm>
              <a:prstGeom prst="rect">
                <a:avLst/>
              </a:prstGeom>
              <a:blipFill rotWithShape="0">
                <a:blip r:embed="rId12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8" name="Tabelle 2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95221687"/>
                  </p:ext>
                </p:extLst>
              </p:nvPr>
            </p:nvGraphicFramePr>
            <p:xfrm>
              <a:off x="21020" y="1248821"/>
              <a:ext cx="4437060" cy="1112111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050149"/>
                    <a:gridCol w="3386911"/>
                  </a:tblGrid>
                  <a:tr h="370840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 xmlns:m="http://schemas.openxmlformats.org/officeDocument/2006/math">
                              <m:r>
                                <a:rPr lang="de-DE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oMath>
                          </a14:m>
                          <a:r>
                            <a:rPr lang="en-GB" dirty="0" smtClean="0"/>
                            <a:t>:</a:t>
                          </a:r>
                          <a:endParaRPr lang="en-GB" dirty="0"/>
                        </a:p>
                      </a:txBody>
                      <a:tcPr marL="0" marR="14400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 smtClean="0"/>
                            <a:t>dimensionality of the node labels</a:t>
                          </a:r>
                        </a:p>
                      </a:txBody>
                      <a:tcPr marL="0" marR="144000" marT="0" marB="0">
                        <a:noFill/>
                      </a:tcPr>
                    </a:tc>
                  </a:tr>
                  <a:tr h="370431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=7</m:t>
                              </m:r>
                            </m:oMath>
                          </a14:m>
                          <a:r>
                            <a:rPr lang="en-GB" dirty="0" smtClean="0"/>
                            <a:t>: </a:t>
                          </a:r>
                          <a:endParaRPr lang="en-GB" dirty="0"/>
                        </a:p>
                      </a:txBody>
                      <a:tcPr marL="0" marR="14400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 smtClean="0"/>
                            <a:t>cardinality of the node set</a:t>
                          </a:r>
                        </a:p>
                      </a:txBody>
                      <a:tcPr marL="0" marR="144000" marT="0" marB="0">
                        <a:noFill/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 xmlns:m="http://schemas.openxmlformats.org/officeDocument/2006/math">
                              <m:r>
                                <a:rPr lang="de-DE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de-DE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DE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de-DE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GB" dirty="0" smtClean="0"/>
                            <a:t>:</a:t>
                          </a:r>
                          <a:endParaRPr lang="en-GB" dirty="0"/>
                        </a:p>
                      </a:txBody>
                      <a:tcPr marL="0" marR="14400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 smtClean="0"/>
                            <a:t>neighbourhood </a:t>
                          </a:r>
                          <a:r>
                            <a:rPr lang="en-GB" dirty="0"/>
                            <a:t>of </a:t>
                          </a:r>
                          <a14:m>
                            <m:oMath xmlns:m="http://schemas.openxmlformats.org/officeDocument/2006/math"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oMath>
                          </a14:m>
                          <a:endParaRPr lang="en-GB" dirty="0"/>
                        </a:p>
                      </a:txBody>
                      <a:tcPr marL="0" marR="144000" marT="0" marB="0">
                        <a:noFill/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28" name="Tabelle 2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95221687"/>
                  </p:ext>
                </p:extLst>
              </p:nvPr>
            </p:nvGraphicFramePr>
            <p:xfrm>
              <a:off x="21020" y="1248821"/>
              <a:ext cx="4437060" cy="1112111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050149"/>
                    <a:gridCol w="3386911"/>
                  </a:tblGrid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0" marR="144000" marT="0" marB="0">
                        <a:blipFill rotWithShape="0">
                          <a:blip r:embed="rId13"/>
                          <a:stretch>
                            <a:fillRect t="-19672" r="-321387" b="-2131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 smtClean="0"/>
                            <a:t>dimensionality of the node labels</a:t>
                          </a:r>
                        </a:p>
                      </a:txBody>
                      <a:tcPr marL="0" marR="144000" marT="0" marB="0">
                        <a:noFill/>
                      </a:tcPr>
                    </a:tc>
                  </a:tr>
                  <a:tr h="370431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0" marR="144000" marT="0" marB="0">
                        <a:blipFill rotWithShape="0">
                          <a:blip r:embed="rId13"/>
                          <a:stretch>
                            <a:fillRect t="-117742" r="-321387" b="-1096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 smtClean="0"/>
                            <a:t>cardinality of the </a:t>
                          </a:r>
                          <a:r>
                            <a:rPr lang="en-GB" dirty="0" smtClean="0"/>
                            <a:t>node set</a:t>
                          </a:r>
                          <a:endParaRPr lang="en-GB" dirty="0" smtClean="0"/>
                        </a:p>
                      </a:txBody>
                      <a:tcPr marL="0" marR="144000" marT="0" marB="0">
                        <a:noFill/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0" marR="144000" marT="0" marB="0">
                        <a:blipFill rotWithShape="0">
                          <a:blip r:embed="rId13"/>
                          <a:stretch>
                            <a:fillRect t="-221311" r="-321387" b="-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0" marR="144000" marT="0" marB="0">
                        <a:blipFill rotWithShape="0">
                          <a:blip r:embed="rId13"/>
                          <a:stretch>
                            <a:fillRect l="-31115" t="-221311" b="-11475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31" name="Pfeil nach unten 30"/>
          <p:cNvSpPr/>
          <p:nvPr/>
        </p:nvSpPr>
        <p:spPr>
          <a:xfrm>
            <a:off x="4215764" y="2379546"/>
            <a:ext cx="484632" cy="637704"/>
          </a:xfrm>
          <a:prstGeom prst="downArrow">
            <a:avLst/>
          </a:prstGeom>
          <a:solidFill>
            <a:srgbClr val="015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Fußzeilenplatzhalter 4">
            <a:extLst>
              <a:ext uri="{FF2B5EF4-FFF2-40B4-BE49-F238E27FC236}">
                <a16:creationId xmlns:a16="http://schemas.microsoft.com/office/drawing/2014/main" xmlns="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11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26</a:t>
            </a:r>
          </a:p>
        </p:txBody>
      </p:sp>
    </p:spTree>
    <p:extLst>
      <p:ext uri="{BB962C8B-B14F-4D97-AF65-F5344CB8AC3E}">
        <p14:creationId xmlns:p14="http://schemas.microsoft.com/office/powerpoint/2010/main" val="3318418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ihandform 27"/>
          <p:cNvSpPr/>
          <p:nvPr/>
        </p:nvSpPr>
        <p:spPr>
          <a:xfrm>
            <a:off x="1594024" y="3784094"/>
            <a:ext cx="616599" cy="2252971"/>
          </a:xfrm>
          <a:custGeom>
            <a:avLst/>
            <a:gdLst>
              <a:gd name="connsiteX0" fmla="*/ 396701 w 616599"/>
              <a:gd name="connsiteY0" fmla="*/ 1492756 h 2252971"/>
              <a:gd name="connsiteX1" fmla="*/ 606251 w 616599"/>
              <a:gd name="connsiteY1" fmla="*/ 1588006 h 2252971"/>
              <a:gd name="connsiteX2" fmla="*/ 549101 w 616599"/>
              <a:gd name="connsiteY2" fmla="*/ 2178556 h 2252971"/>
              <a:gd name="connsiteX3" fmla="*/ 244301 w 616599"/>
              <a:gd name="connsiteY3" fmla="*/ 2178556 h 2252971"/>
              <a:gd name="connsiteX4" fmla="*/ 263351 w 616599"/>
              <a:gd name="connsiteY4" fmla="*/ 1578481 h 2252971"/>
              <a:gd name="connsiteX5" fmla="*/ 53801 w 616599"/>
              <a:gd name="connsiteY5" fmla="*/ 683131 h 2252971"/>
              <a:gd name="connsiteX6" fmla="*/ 34751 w 616599"/>
              <a:gd name="connsiteY6" fmla="*/ 111631 h 2252971"/>
              <a:gd name="connsiteX7" fmla="*/ 472901 w 616599"/>
              <a:gd name="connsiteY7" fmla="*/ 6856 h 2252971"/>
              <a:gd name="connsiteX8" fmla="*/ 549101 w 616599"/>
              <a:gd name="connsiteY8" fmla="*/ 216406 h 2252971"/>
              <a:gd name="connsiteX9" fmla="*/ 434801 w 616599"/>
              <a:gd name="connsiteY9" fmla="*/ 330706 h 2252971"/>
              <a:gd name="connsiteX10" fmla="*/ 225251 w 616599"/>
              <a:gd name="connsiteY10" fmla="*/ 283081 h 2252971"/>
              <a:gd name="connsiteX11" fmla="*/ 301451 w 616599"/>
              <a:gd name="connsiteY11" fmla="*/ 1283206 h 2252971"/>
              <a:gd name="connsiteX12" fmla="*/ 396701 w 616599"/>
              <a:gd name="connsiteY12" fmla="*/ 1492756 h 2252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16599" h="2252971">
                <a:moveTo>
                  <a:pt x="396701" y="1492756"/>
                </a:moveTo>
                <a:cubicBezTo>
                  <a:pt x="447501" y="1543556"/>
                  <a:pt x="580851" y="1473706"/>
                  <a:pt x="606251" y="1588006"/>
                </a:cubicBezTo>
                <a:cubicBezTo>
                  <a:pt x="631651" y="1702306"/>
                  <a:pt x="609426" y="2080131"/>
                  <a:pt x="549101" y="2178556"/>
                </a:cubicBezTo>
                <a:cubicBezTo>
                  <a:pt x="488776" y="2276981"/>
                  <a:pt x="291926" y="2278568"/>
                  <a:pt x="244301" y="2178556"/>
                </a:cubicBezTo>
                <a:cubicBezTo>
                  <a:pt x="196676" y="2078544"/>
                  <a:pt x="295101" y="1827719"/>
                  <a:pt x="263351" y="1578481"/>
                </a:cubicBezTo>
                <a:cubicBezTo>
                  <a:pt x="231601" y="1329243"/>
                  <a:pt x="91901" y="927606"/>
                  <a:pt x="53801" y="683131"/>
                </a:cubicBezTo>
                <a:cubicBezTo>
                  <a:pt x="15701" y="438656"/>
                  <a:pt x="-35099" y="224343"/>
                  <a:pt x="34751" y="111631"/>
                </a:cubicBezTo>
                <a:cubicBezTo>
                  <a:pt x="104601" y="-1081"/>
                  <a:pt x="387176" y="-10606"/>
                  <a:pt x="472901" y="6856"/>
                </a:cubicBezTo>
                <a:cubicBezTo>
                  <a:pt x="558626" y="24318"/>
                  <a:pt x="555451" y="162431"/>
                  <a:pt x="549101" y="216406"/>
                </a:cubicBezTo>
                <a:cubicBezTo>
                  <a:pt x="542751" y="270381"/>
                  <a:pt x="488776" y="319594"/>
                  <a:pt x="434801" y="330706"/>
                </a:cubicBezTo>
                <a:cubicBezTo>
                  <a:pt x="380826" y="341818"/>
                  <a:pt x="247476" y="124331"/>
                  <a:pt x="225251" y="283081"/>
                </a:cubicBezTo>
                <a:cubicBezTo>
                  <a:pt x="203026" y="441831"/>
                  <a:pt x="272876" y="1078419"/>
                  <a:pt x="301451" y="1283206"/>
                </a:cubicBezTo>
                <a:cubicBezTo>
                  <a:pt x="330026" y="1487993"/>
                  <a:pt x="345901" y="1441956"/>
                  <a:pt x="396701" y="1492756"/>
                </a:cubicBezTo>
                <a:close/>
              </a:path>
            </a:pathLst>
          </a:custGeom>
          <a:solidFill>
            <a:srgbClr val="70AD47">
              <a:alpha val="1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Freihandform 30"/>
          <p:cNvSpPr/>
          <p:nvPr/>
        </p:nvSpPr>
        <p:spPr>
          <a:xfrm>
            <a:off x="1790320" y="3387425"/>
            <a:ext cx="396252" cy="1174900"/>
          </a:xfrm>
          <a:custGeom>
            <a:avLst/>
            <a:gdLst>
              <a:gd name="connsiteX0" fmla="*/ 28955 w 396252"/>
              <a:gd name="connsiteY0" fmla="*/ 98725 h 1174900"/>
              <a:gd name="connsiteX1" fmla="*/ 352805 w 396252"/>
              <a:gd name="connsiteY1" fmla="*/ 60625 h 1174900"/>
              <a:gd name="connsiteX2" fmla="*/ 390905 w 396252"/>
              <a:gd name="connsiteY2" fmla="*/ 346375 h 1174900"/>
              <a:gd name="connsiteX3" fmla="*/ 333755 w 396252"/>
              <a:gd name="connsiteY3" fmla="*/ 1070275 h 1174900"/>
              <a:gd name="connsiteX4" fmla="*/ 48005 w 396252"/>
              <a:gd name="connsiteY4" fmla="*/ 1070275 h 1174900"/>
              <a:gd name="connsiteX5" fmla="*/ 28955 w 396252"/>
              <a:gd name="connsiteY5" fmla="*/ 98725 h 1174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96252" h="1174900">
                <a:moveTo>
                  <a:pt x="28955" y="98725"/>
                </a:moveTo>
                <a:cubicBezTo>
                  <a:pt x="79755" y="-69550"/>
                  <a:pt x="292480" y="19350"/>
                  <a:pt x="352805" y="60625"/>
                </a:cubicBezTo>
                <a:cubicBezTo>
                  <a:pt x="413130" y="101900"/>
                  <a:pt x="394080" y="178100"/>
                  <a:pt x="390905" y="346375"/>
                </a:cubicBezTo>
                <a:cubicBezTo>
                  <a:pt x="387730" y="514650"/>
                  <a:pt x="390905" y="949625"/>
                  <a:pt x="333755" y="1070275"/>
                </a:cubicBezTo>
                <a:cubicBezTo>
                  <a:pt x="276605" y="1190925"/>
                  <a:pt x="95630" y="1227437"/>
                  <a:pt x="48005" y="1070275"/>
                </a:cubicBezTo>
                <a:cubicBezTo>
                  <a:pt x="380" y="913113"/>
                  <a:pt x="-21845" y="267000"/>
                  <a:pt x="28955" y="98725"/>
                </a:cubicBezTo>
                <a:close/>
              </a:path>
            </a:pathLst>
          </a:custGeom>
          <a:solidFill>
            <a:srgbClr val="70AD47">
              <a:alpha val="1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Freihandform 29"/>
          <p:cNvSpPr/>
          <p:nvPr/>
        </p:nvSpPr>
        <p:spPr>
          <a:xfrm flipH="1">
            <a:off x="9873136" y="1208383"/>
            <a:ext cx="2220735" cy="1305704"/>
          </a:xfrm>
          <a:custGeom>
            <a:avLst/>
            <a:gdLst>
              <a:gd name="connsiteX0" fmla="*/ 145435 w 2358311"/>
              <a:gd name="connsiteY0" fmla="*/ 451247 h 1303299"/>
              <a:gd name="connsiteX1" fmla="*/ 154960 w 2358311"/>
              <a:gd name="connsiteY1" fmla="*/ 51197 h 1303299"/>
              <a:gd name="connsiteX2" fmla="*/ 2183785 w 2358311"/>
              <a:gd name="connsiteY2" fmla="*/ 60722 h 1303299"/>
              <a:gd name="connsiteX3" fmla="*/ 2136160 w 2358311"/>
              <a:gd name="connsiteY3" fmla="*/ 556022 h 1303299"/>
              <a:gd name="connsiteX4" fmla="*/ 1174135 w 2358311"/>
              <a:gd name="connsiteY4" fmla="*/ 746522 h 1303299"/>
              <a:gd name="connsiteX5" fmla="*/ 821710 w 2358311"/>
              <a:gd name="connsiteY5" fmla="*/ 1222772 h 1303299"/>
              <a:gd name="connsiteX6" fmla="*/ 259735 w 2358311"/>
              <a:gd name="connsiteY6" fmla="*/ 1251347 h 1303299"/>
              <a:gd name="connsiteX7" fmla="*/ 193060 w 2358311"/>
              <a:gd name="connsiteY7" fmla="*/ 698897 h 1303299"/>
              <a:gd name="connsiteX8" fmla="*/ 145435 w 2358311"/>
              <a:gd name="connsiteY8" fmla="*/ 451247 h 1303299"/>
              <a:gd name="connsiteX0" fmla="*/ 71957 w 2277446"/>
              <a:gd name="connsiteY0" fmla="*/ 451247 h 1303299"/>
              <a:gd name="connsiteX1" fmla="*/ 183096 w 2277446"/>
              <a:gd name="connsiteY1" fmla="*/ 51197 h 1303299"/>
              <a:gd name="connsiteX2" fmla="*/ 2110307 w 2277446"/>
              <a:gd name="connsiteY2" fmla="*/ 60722 h 1303299"/>
              <a:gd name="connsiteX3" fmla="*/ 2062682 w 2277446"/>
              <a:gd name="connsiteY3" fmla="*/ 556022 h 1303299"/>
              <a:gd name="connsiteX4" fmla="*/ 1100657 w 2277446"/>
              <a:gd name="connsiteY4" fmla="*/ 746522 h 1303299"/>
              <a:gd name="connsiteX5" fmla="*/ 748232 w 2277446"/>
              <a:gd name="connsiteY5" fmla="*/ 1222772 h 1303299"/>
              <a:gd name="connsiteX6" fmla="*/ 186257 w 2277446"/>
              <a:gd name="connsiteY6" fmla="*/ 1251347 h 1303299"/>
              <a:gd name="connsiteX7" fmla="*/ 119582 w 2277446"/>
              <a:gd name="connsiteY7" fmla="*/ 698897 h 1303299"/>
              <a:gd name="connsiteX8" fmla="*/ 71957 w 2277446"/>
              <a:gd name="connsiteY8" fmla="*/ 451247 h 1303299"/>
              <a:gd name="connsiteX0" fmla="*/ 75397 w 2280886"/>
              <a:gd name="connsiteY0" fmla="*/ 451247 h 1303299"/>
              <a:gd name="connsiteX1" fmla="*/ 186536 w 2280886"/>
              <a:gd name="connsiteY1" fmla="*/ 51197 h 1303299"/>
              <a:gd name="connsiteX2" fmla="*/ 2113747 w 2280886"/>
              <a:gd name="connsiteY2" fmla="*/ 60722 h 1303299"/>
              <a:gd name="connsiteX3" fmla="*/ 2066122 w 2280886"/>
              <a:gd name="connsiteY3" fmla="*/ 556022 h 1303299"/>
              <a:gd name="connsiteX4" fmla="*/ 1104097 w 2280886"/>
              <a:gd name="connsiteY4" fmla="*/ 746522 h 1303299"/>
              <a:gd name="connsiteX5" fmla="*/ 751672 w 2280886"/>
              <a:gd name="connsiteY5" fmla="*/ 1222772 h 1303299"/>
              <a:gd name="connsiteX6" fmla="*/ 189697 w 2280886"/>
              <a:gd name="connsiteY6" fmla="*/ 1251347 h 1303299"/>
              <a:gd name="connsiteX7" fmla="*/ 75397 w 2280886"/>
              <a:gd name="connsiteY7" fmla="*/ 451247 h 1303299"/>
              <a:gd name="connsiteX0" fmla="*/ 15538 w 2221027"/>
              <a:gd name="connsiteY0" fmla="*/ 453652 h 1305704"/>
              <a:gd name="connsiteX1" fmla="*/ 126677 w 2221027"/>
              <a:gd name="connsiteY1" fmla="*/ 53602 h 1305704"/>
              <a:gd name="connsiteX2" fmla="*/ 2053888 w 2221027"/>
              <a:gd name="connsiteY2" fmla="*/ 63127 h 1305704"/>
              <a:gd name="connsiteX3" fmla="*/ 2006263 w 2221027"/>
              <a:gd name="connsiteY3" fmla="*/ 558427 h 1305704"/>
              <a:gd name="connsiteX4" fmla="*/ 1044238 w 2221027"/>
              <a:gd name="connsiteY4" fmla="*/ 748927 h 1305704"/>
              <a:gd name="connsiteX5" fmla="*/ 691813 w 2221027"/>
              <a:gd name="connsiteY5" fmla="*/ 1225177 h 1305704"/>
              <a:gd name="connsiteX6" fmla="*/ 129838 w 2221027"/>
              <a:gd name="connsiteY6" fmla="*/ 1253752 h 1305704"/>
              <a:gd name="connsiteX7" fmla="*/ 15538 w 2221027"/>
              <a:gd name="connsiteY7" fmla="*/ 453652 h 1305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21027" h="1305704">
                <a:moveTo>
                  <a:pt x="15538" y="453652"/>
                </a:moveTo>
                <a:cubicBezTo>
                  <a:pt x="15011" y="253627"/>
                  <a:pt x="-60628" y="125039"/>
                  <a:pt x="126677" y="53602"/>
                </a:cubicBezTo>
                <a:cubicBezTo>
                  <a:pt x="313982" y="-17835"/>
                  <a:pt x="1740624" y="-21010"/>
                  <a:pt x="2053888" y="63127"/>
                </a:cubicBezTo>
                <a:cubicBezTo>
                  <a:pt x="2367152" y="147264"/>
                  <a:pt x="2174538" y="444127"/>
                  <a:pt x="2006263" y="558427"/>
                </a:cubicBezTo>
                <a:cubicBezTo>
                  <a:pt x="1837988" y="672727"/>
                  <a:pt x="1263313" y="637802"/>
                  <a:pt x="1044238" y="748927"/>
                </a:cubicBezTo>
                <a:cubicBezTo>
                  <a:pt x="825163" y="860052"/>
                  <a:pt x="844213" y="1141040"/>
                  <a:pt x="691813" y="1225177"/>
                </a:cubicBezTo>
                <a:cubicBezTo>
                  <a:pt x="539413" y="1309315"/>
                  <a:pt x="234613" y="1341064"/>
                  <a:pt x="129838" y="1253752"/>
                </a:cubicBezTo>
                <a:cubicBezTo>
                  <a:pt x="17126" y="1125165"/>
                  <a:pt x="16065" y="653677"/>
                  <a:pt x="15538" y="453652"/>
                </a:cubicBezTo>
                <a:close/>
              </a:path>
            </a:pathLst>
          </a:custGeom>
          <a:solidFill>
            <a:schemeClr val="accent2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Freihandform 3"/>
          <p:cNvSpPr/>
          <p:nvPr/>
        </p:nvSpPr>
        <p:spPr>
          <a:xfrm>
            <a:off x="8536138" y="1184637"/>
            <a:ext cx="2195900" cy="1942129"/>
          </a:xfrm>
          <a:custGeom>
            <a:avLst/>
            <a:gdLst>
              <a:gd name="connsiteX0" fmla="*/ 331637 w 2195900"/>
              <a:gd name="connsiteY0" fmla="*/ 1925276 h 1942129"/>
              <a:gd name="connsiteX1" fmla="*/ 36362 w 2195900"/>
              <a:gd name="connsiteY1" fmla="*/ 1715726 h 1942129"/>
              <a:gd name="connsiteX2" fmla="*/ 55412 w 2195900"/>
              <a:gd name="connsiteY2" fmla="*/ 334601 h 1942129"/>
              <a:gd name="connsiteX3" fmla="*/ 493562 w 2195900"/>
              <a:gd name="connsiteY3" fmla="*/ 39326 h 1942129"/>
              <a:gd name="connsiteX4" fmla="*/ 1960412 w 2195900"/>
              <a:gd name="connsiteY4" fmla="*/ 39326 h 1942129"/>
              <a:gd name="connsiteX5" fmla="*/ 2189012 w 2195900"/>
              <a:gd name="connsiteY5" fmla="*/ 372701 h 1942129"/>
              <a:gd name="connsiteX6" fmla="*/ 1922312 w 2195900"/>
              <a:gd name="connsiteY6" fmla="*/ 620351 h 1942129"/>
              <a:gd name="connsiteX7" fmla="*/ 1122212 w 2195900"/>
              <a:gd name="connsiteY7" fmla="*/ 972776 h 1942129"/>
              <a:gd name="connsiteX8" fmla="*/ 769787 w 2195900"/>
              <a:gd name="connsiteY8" fmla="*/ 1820501 h 1942129"/>
              <a:gd name="connsiteX9" fmla="*/ 331637 w 2195900"/>
              <a:gd name="connsiteY9" fmla="*/ 1925276 h 19421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95900" h="1942129">
                <a:moveTo>
                  <a:pt x="331637" y="1925276"/>
                </a:moveTo>
                <a:cubicBezTo>
                  <a:pt x="209399" y="1907813"/>
                  <a:pt x="82399" y="1980838"/>
                  <a:pt x="36362" y="1715726"/>
                </a:cubicBezTo>
                <a:cubicBezTo>
                  <a:pt x="-9675" y="1450614"/>
                  <a:pt x="-20788" y="614001"/>
                  <a:pt x="55412" y="334601"/>
                </a:cubicBezTo>
                <a:cubicBezTo>
                  <a:pt x="131612" y="55201"/>
                  <a:pt x="176062" y="88539"/>
                  <a:pt x="493562" y="39326"/>
                </a:cubicBezTo>
                <a:cubicBezTo>
                  <a:pt x="811062" y="-9887"/>
                  <a:pt x="1677837" y="-16236"/>
                  <a:pt x="1960412" y="39326"/>
                </a:cubicBezTo>
                <a:cubicBezTo>
                  <a:pt x="2242987" y="94888"/>
                  <a:pt x="2195362" y="275864"/>
                  <a:pt x="2189012" y="372701"/>
                </a:cubicBezTo>
                <a:cubicBezTo>
                  <a:pt x="2182662" y="469538"/>
                  <a:pt x="2100112" y="520339"/>
                  <a:pt x="1922312" y="620351"/>
                </a:cubicBezTo>
                <a:cubicBezTo>
                  <a:pt x="1744512" y="720363"/>
                  <a:pt x="1314299" y="772751"/>
                  <a:pt x="1122212" y="972776"/>
                </a:cubicBezTo>
                <a:cubicBezTo>
                  <a:pt x="930125" y="1172801"/>
                  <a:pt x="901550" y="1660163"/>
                  <a:pt x="769787" y="1820501"/>
                </a:cubicBezTo>
                <a:cubicBezTo>
                  <a:pt x="638024" y="1980839"/>
                  <a:pt x="453875" y="1942739"/>
                  <a:pt x="331637" y="1925276"/>
                </a:cubicBezTo>
                <a:close/>
              </a:path>
            </a:pathLst>
          </a:custGeom>
          <a:solidFill>
            <a:srgbClr val="A66BD3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D939CE78-E6B6-44BA-9946-07DBB2D9C71A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0" y="257692"/>
            <a:ext cx="10512305" cy="928958"/>
          </a:xfrm>
        </p:spPr>
        <p:txBody>
          <a:bodyPr/>
          <a:lstStyle/>
          <a:p>
            <a:r>
              <a:rPr lang="de-DE" dirty="0" smtClean="0"/>
              <a:t>1.1 </a:t>
            </a:r>
            <a:r>
              <a:rPr lang="de-DE" dirty="0" err="1" smtClean="0"/>
              <a:t>Weisfeiler</a:t>
            </a:r>
            <a:r>
              <a:rPr lang="de-DE" dirty="0" smtClean="0"/>
              <a:t>-Lehman </a:t>
            </a:r>
            <a:r>
              <a:rPr lang="de-DE" dirty="0" err="1"/>
              <a:t>node</a:t>
            </a:r>
            <a:r>
              <a:rPr lang="de-DE" dirty="0"/>
              <a:t> </a:t>
            </a:r>
            <a:r>
              <a:rPr lang="de-DE" dirty="0" err="1"/>
              <a:t>embedding</a:t>
            </a:r>
            <a:r>
              <a:rPr lang="de-DE" dirty="0"/>
              <a:t> </a:t>
            </a:r>
            <a:r>
              <a:rPr lang="de-DE" dirty="0" err="1" smtClean="0"/>
              <a:t>scheme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err="1" smtClean="0"/>
              <a:t>Example</a:t>
            </a:r>
            <a:r>
              <a:rPr lang="de-DE" dirty="0" smtClean="0"/>
              <a:t> – </a:t>
            </a:r>
            <a:r>
              <a:rPr lang="de-DE" dirty="0" err="1" smtClean="0"/>
              <a:t>Node</a:t>
            </a:r>
            <a:r>
              <a:rPr lang="de-DE" dirty="0" smtClean="0"/>
              <a:t> </a:t>
            </a:r>
            <a:r>
              <a:rPr lang="de-DE" dirty="0" err="1" smtClean="0"/>
              <a:t>labels</a:t>
            </a:r>
            <a:endParaRPr lang="de-DE" dirty="0"/>
          </a:p>
        </p:txBody>
      </p:sp>
      <p:grpSp>
        <p:nvGrpSpPr>
          <p:cNvPr id="47" name="Gruppieren 46"/>
          <p:cNvGrpSpPr>
            <a:grpSpLocks noChangeAspect="1"/>
          </p:cNvGrpSpPr>
          <p:nvPr/>
        </p:nvGrpSpPr>
        <p:grpSpPr>
          <a:xfrm>
            <a:off x="8681919" y="1255638"/>
            <a:ext cx="3310384" cy="1761612"/>
            <a:chOff x="2836566" y="301882"/>
            <a:chExt cx="5573748" cy="2966055"/>
          </a:xfrm>
        </p:grpSpPr>
        <p:grpSp>
          <p:nvGrpSpPr>
            <p:cNvPr id="48" name="Gruppieren 47"/>
            <p:cNvGrpSpPr/>
            <p:nvPr/>
          </p:nvGrpSpPr>
          <p:grpSpPr>
            <a:xfrm>
              <a:off x="2836566" y="301882"/>
              <a:ext cx="5573748" cy="2966055"/>
              <a:chOff x="2207916" y="1616332"/>
              <a:chExt cx="5573748" cy="296605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1" name="Ellipse 50"/>
                  <p:cNvSpPr>
                    <a:spLocks/>
                  </p:cNvSpPr>
                  <p:nvPr/>
                </p:nvSpPr>
                <p:spPr>
                  <a:xfrm>
                    <a:off x="2207916" y="1630993"/>
                    <a:ext cx="1044000" cy="720000"/>
                  </a:xfrm>
                  <a:prstGeom prst="ellipse">
                    <a:avLst/>
                  </a:prstGeom>
                  <a:solidFill>
                    <a:schemeClr val="accent6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ctrlPr>
                                <a:rPr lang="de-DE" sz="16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DE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de-DE" sz="16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de-DE" sz="16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oMath>
                      </m:oMathPara>
                    </a14:m>
                    <a:endParaRPr lang="de-DE" sz="1600" dirty="0" smtClean="0"/>
                  </a:p>
                </p:txBody>
              </p:sp>
            </mc:Choice>
            <mc:Fallback xmlns="">
              <p:sp>
                <p:nvSpPr>
                  <p:cNvPr id="51" name="Ellipse 50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07916" y="1630993"/>
                    <a:ext cx="1044000" cy="720000"/>
                  </a:xfrm>
                  <a:prstGeom prst="ellipse">
                    <a:avLst/>
                  </a:prstGeom>
                  <a:blipFill rotWithShape="0">
                    <a:blip r:embed="rId4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52" name="Gerader Verbinder 51"/>
              <p:cNvCxnSpPr>
                <a:cxnSpLocks/>
                <a:stCxn id="51" idx="6"/>
                <a:endCxn id="53" idx="2"/>
              </p:cNvCxnSpPr>
              <p:nvPr/>
            </p:nvCxnSpPr>
            <p:spPr>
              <a:xfrm>
                <a:off x="3251916" y="1990993"/>
                <a:ext cx="1220874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3" name="Ellipse 52"/>
                  <p:cNvSpPr>
                    <a:spLocks/>
                  </p:cNvSpPr>
                  <p:nvPr/>
                </p:nvSpPr>
                <p:spPr>
                  <a:xfrm>
                    <a:off x="4472790" y="1630993"/>
                    <a:ext cx="1044000" cy="720000"/>
                  </a:xfrm>
                  <a:prstGeom prst="ellipse">
                    <a:avLst/>
                  </a:prstGeom>
                  <a:solidFill>
                    <a:schemeClr val="accent5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ctrlPr>
                                <a:rPr lang="de-DE" sz="16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DE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de-DE" sz="1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r>
                                <a:rPr lang="de-DE" sz="16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</m:oMath>
                      </m:oMathPara>
                    </a14:m>
                    <a:endParaRPr lang="de-DE" sz="1600" dirty="0" smtClean="0"/>
                  </a:p>
                </p:txBody>
              </p:sp>
            </mc:Choice>
            <mc:Fallback xmlns="">
              <p:sp>
                <p:nvSpPr>
                  <p:cNvPr id="53" name="Ellipse 52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72790" y="1630993"/>
                    <a:ext cx="1044000" cy="720000"/>
                  </a:xfrm>
                  <a:prstGeom prst="ellipse">
                    <a:avLst/>
                  </a:prstGeom>
                  <a:blipFill rotWithShape="0">
                    <a:blip r:embed="rId5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4" name="Ellipse 53"/>
                  <p:cNvSpPr>
                    <a:spLocks/>
                  </p:cNvSpPr>
                  <p:nvPr/>
                </p:nvSpPr>
                <p:spPr>
                  <a:xfrm>
                    <a:off x="6737664" y="1616332"/>
                    <a:ext cx="1044000" cy="720000"/>
                  </a:xfrm>
                  <a:prstGeom prst="ellipse">
                    <a:avLst/>
                  </a:prstGeom>
                  <a:solidFill>
                    <a:schemeClr val="accent6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ctrlPr>
                                <a:rPr lang="de-DE" sz="16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DE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de-DE" sz="1600" b="0" i="1" smtClean="0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sub>
                              </m:sSub>
                            </m:e>
                            <m:e>
                              <m:r>
                                <a:rPr lang="de-DE" sz="16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oMath>
                      </m:oMathPara>
                    </a14:m>
                    <a:endParaRPr lang="de-DE" sz="1600" dirty="0" smtClean="0"/>
                  </a:p>
                </p:txBody>
              </p:sp>
            </mc:Choice>
            <mc:Fallback xmlns="">
              <p:sp>
                <p:nvSpPr>
                  <p:cNvPr id="54" name="Ellipse 53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37664" y="1616332"/>
                    <a:ext cx="1044000" cy="720000"/>
                  </a:xfrm>
                  <a:prstGeom prst="ellipse">
                    <a:avLst/>
                  </a:prstGeom>
                  <a:blipFill rotWithShape="0">
                    <a:blip r:embed="rId6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5" name="Ellipse 54"/>
                  <p:cNvSpPr>
                    <a:spLocks/>
                  </p:cNvSpPr>
                  <p:nvPr/>
                </p:nvSpPr>
                <p:spPr>
                  <a:xfrm>
                    <a:off x="6737664" y="2746690"/>
                    <a:ext cx="1044000" cy="720000"/>
                  </a:xfrm>
                  <a:prstGeom prst="ellipse">
                    <a:avLst/>
                  </a:prstGeom>
                  <a:solidFill>
                    <a:schemeClr val="accent2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ctrlPr>
                                <a:rPr lang="de-DE" sz="16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DE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de-DE" sz="1600" b="0" i="1" smtClean="0">
                                      <a:latin typeface="Cambria Math" panose="02040503050406030204" pitchFamily="18" charset="0"/>
                                    </a:rPr>
                                    <m:t>7</m:t>
                                  </m:r>
                                </m:sub>
                              </m:sSub>
                            </m:e>
                            <m:e>
                              <m:r>
                                <a:rPr lang="de-DE" sz="16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d>
                        </m:oMath>
                      </m:oMathPara>
                    </a14:m>
                    <a:endParaRPr lang="de-DE" sz="1600" dirty="0" smtClean="0"/>
                  </a:p>
                </p:txBody>
              </p:sp>
            </mc:Choice>
            <mc:Fallback xmlns="">
              <p:sp>
                <p:nvSpPr>
                  <p:cNvPr id="55" name="Ellipse 54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37664" y="2746690"/>
                    <a:ext cx="1044000" cy="720000"/>
                  </a:xfrm>
                  <a:prstGeom prst="ellipse">
                    <a:avLst/>
                  </a:prstGeom>
                  <a:blipFill rotWithShape="0">
                    <a:blip r:embed="rId7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6" name="Ellipse 55"/>
                  <p:cNvSpPr>
                    <a:spLocks/>
                  </p:cNvSpPr>
                  <p:nvPr/>
                </p:nvSpPr>
                <p:spPr>
                  <a:xfrm>
                    <a:off x="2207916" y="2746690"/>
                    <a:ext cx="1044000" cy="720000"/>
                  </a:xfrm>
                  <a:prstGeom prst="ellipse">
                    <a:avLst/>
                  </a:prstGeom>
                  <a:solidFill>
                    <a:schemeClr val="accent2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ctrlPr>
                                <a:rPr lang="de-DE" sz="16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DE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de-DE" sz="16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  <m:e>
                              <m:r>
                                <a:rPr lang="de-DE" sz="16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d>
                        </m:oMath>
                      </m:oMathPara>
                    </a14:m>
                    <a:endParaRPr lang="de-DE" sz="1600" dirty="0" smtClean="0"/>
                  </a:p>
                </p:txBody>
              </p:sp>
            </mc:Choice>
            <mc:Fallback xmlns="">
              <p:sp>
                <p:nvSpPr>
                  <p:cNvPr id="56" name="Ellipse 55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07916" y="2746690"/>
                    <a:ext cx="1044000" cy="720000"/>
                  </a:xfrm>
                  <a:prstGeom prst="ellipse">
                    <a:avLst/>
                  </a:prstGeom>
                  <a:blipFill rotWithShape="0">
                    <a:blip r:embed="rId8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7" name="Ellipse 56"/>
                  <p:cNvSpPr>
                    <a:spLocks/>
                  </p:cNvSpPr>
                  <p:nvPr/>
                </p:nvSpPr>
                <p:spPr>
                  <a:xfrm>
                    <a:off x="2207916" y="3862387"/>
                    <a:ext cx="1044000" cy="720000"/>
                  </a:xfrm>
                  <a:prstGeom prst="ellipse">
                    <a:avLst/>
                  </a:prstGeom>
                  <a:solidFill>
                    <a:srgbClr val="FF000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ctrlPr>
                                <a:rPr lang="de-DE" sz="16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DE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de-DE" sz="1600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e>
                            <m:e>
                              <m:r>
                                <a:rPr lang="de-DE" sz="16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</m:d>
                        </m:oMath>
                      </m:oMathPara>
                    </a14:m>
                    <a:endParaRPr lang="de-DE" sz="1600" dirty="0" smtClean="0"/>
                  </a:p>
                </p:txBody>
              </p:sp>
            </mc:Choice>
            <mc:Fallback xmlns="">
              <p:sp>
                <p:nvSpPr>
                  <p:cNvPr id="57" name="Ellipse 56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07916" y="3862387"/>
                    <a:ext cx="1044000" cy="720000"/>
                  </a:xfrm>
                  <a:prstGeom prst="ellipse">
                    <a:avLst/>
                  </a:prstGeom>
                  <a:blipFill rotWithShape="0">
                    <a:blip r:embed="rId9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8" name="Ellipse 57"/>
                  <p:cNvSpPr>
                    <a:spLocks/>
                  </p:cNvSpPr>
                  <p:nvPr/>
                </p:nvSpPr>
                <p:spPr>
                  <a:xfrm>
                    <a:off x="4472790" y="3862387"/>
                    <a:ext cx="1044000" cy="720000"/>
                  </a:xfrm>
                  <a:prstGeom prst="ellipse">
                    <a:avLst/>
                  </a:prstGeom>
                  <a:solidFill>
                    <a:srgbClr val="FFFF0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ctrlPr>
                                <a:rPr lang="de-DE" sz="1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DE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de-DE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sub>
                              </m:sSub>
                            </m:e>
                            <m:e>
                              <m:r>
                                <a:rPr lang="de-DE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</m:d>
                        </m:oMath>
                      </m:oMathPara>
                    </a14:m>
                    <a:endParaRPr lang="de-DE" sz="1600" dirty="0" smtClean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8" name="Ellipse 57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72790" y="3862387"/>
                    <a:ext cx="1044000" cy="720000"/>
                  </a:xfrm>
                  <a:prstGeom prst="ellipse">
                    <a:avLst/>
                  </a:prstGeom>
                  <a:blipFill rotWithShape="0">
                    <a:blip r:embed="rId10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59" name="Gerader Verbinder 58"/>
              <p:cNvCxnSpPr>
                <a:cxnSpLocks/>
                <a:stCxn id="51" idx="4"/>
                <a:endCxn id="56" idx="0"/>
              </p:cNvCxnSpPr>
              <p:nvPr/>
            </p:nvCxnSpPr>
            <p:spPr>
              <a:xfrm>
                <a:off x="2729916" y="2350993"/>
                <a:ext cx="0" cy="39569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Gerader Verbinder 59"/>
              <p:cNvCxnSpPr>
                <a:cxnSpLocks/>
                <a:stCxn id="56" idx="4"/>
                <a:endCxn id="57" idx="0"/>
              </p:cNvCxnSpPr>
              <p:nvPr/>
            </p:nvCxnSpPr>
            <p:spPr>
              <a:xfrm>
                <a:off x="2729916" y="3466690"/>
                <a:ext cx="0" cy="39569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Gerader Verbinder 60"/>
              <p:cNvCxnSpPr>
                <a:cxnSpLocks/>
                <a:stCxn id="57" idx="6"/>
                <a:endCxn id="58" idx="2"/>
              </p:cNvCxnSpPr>
              <p:nvPr/>
            </p:nvCxnSpPr>
            <p:spPr>
              <a:xfrm>
                <a:off x="3251916" y="4222387"/>
                <a:ext cx="1220874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Gerader Verbinder 61"/>
              <p:cNvCxnSpPr>
                <a:cxnSpLocks/>
                <a:stCxn id="54" idx="2"/>
                <a:endCxn id="53" idx="6"/>
              </p:cNvCxnSpPr>
              <p:nvPr/>
            </p:nvCxnSpPr>
            <p:spPr>
              <a:xfrm flipH="1">
                <a:off x="5516790" y="1976332"/>
                <a:ext cx="1220874" cy="14661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Gerader Verbinder 62"/>
              <p:cNvCxnSpPr>
                <a:cxnSpLocks/>
                <a:stCxn id="55" idx="0"/>
                <a:endCxn id="54" idx="4"/>
              </p:cNvCxnSpPr>
              <p:nvPr/>
            </p:nvCxnSpPr>
            <p:spPr>
              <a:xfrm flipV="1">
                <a:off x="7259664" y="2336332"/>
                <a:ext cx="0" cy="41035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9" name="Gerader Verbinder 48"/>
            <p:cNvCxnSpPr>
              <a:cxnSpLocks/>
              <a:stCxn id="56" idx="7"/>
              <a:endCxn id="53" idx="3"/>
            </p:cNvCxnSpPr>
            <p:nvPr/>
          </p:nvCxnSpPr>
          <p:spPr>
            <a:xfrm flipV="1">
              <a:off x="3727676" y="931101"/>
              <a:ext cx="1526654" cy="60658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Gerader Verbinder 49"/>
            <p:cNvCxnSpPr>
              <a:cxnSpLocks/>
              <a:stCxn id="55" idx="1"/>
              <a:endCxn id="53" idx="5"/>
            </p:cNvCxnSpPr>
            <p:nvPr/>
          </p:nvCxnSpPr>
          <p:spPr>
            <a:xfrm flipH="1" flipV="1">
              <a:off x="5992550" y="931101"/>
              <a:ext cx="1526654" cy="60658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3" name="Tabelle 2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40255412"/>
                  </p:ext>
                </p:extLst>
              </p:nvPr>
            </p:nvGraphicFramePr>
            <p:xfrm>
              <a:off x="879732" y="3017250"/>
              <a:ext cx="9994385" cy="29667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431286"/>
                    <a:gridCol w="1409700"/>
                    <a:gridCol w="3486150"/>
                    <a:gridCol w="3486150"/>
                    <a:gridCol w="361950"/>
                    <a:gridCol w="819149"/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GB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</m:sSup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GB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GB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GB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sup>
                                </m:sSup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 smtClean="0">
                              <a:solidFill>
                                <a:schemeClr val="accent6"/>
                              </a:solidFill>
                            </a:rPr>
                            <a:t>hash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GB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b="0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b="0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de-DE" b="0" i="1" smtClean="0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b="0" i="1" smtClean="0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  <m:r>
                                        <a:rPr lang="de-DE" b="0" i="1" smtClean="0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de-DE" b="0" i="1" smtClean="0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de-DE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de-DE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oMath>
                          </a14:m>
                          <a:endParaRPr lang="en-GB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b="0" dirty="0" smtClean="0">
                              <a:solidFill>
                                <a:schemeClr val="tx1"/>
                              </a:solidFill>
                            </a:rPr>
                            <a:t>hash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GB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oMath>
                          </a14:m>
                          <a:endParaRPr lang="en-GB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 smtClean="0"/>
                            <a:t>hash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GB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oMath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b="0" dirty="0" smtClean="0">
                              <a:solidFill>
                                <a:schemeClr val="tx1"/>
                              </a:solidFill>
                            </a:rPr>
                            <a:t>hash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GB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  <m: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oMath>
                          </a14:m>
                          <a:endParaRPr lang="en-GB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 smtClean="0">
                              <a:solidFill>
                                <a:srgbClr val="7030A0"/>
                              </a:solidFill>
                            </a:rPr>
                            <a:t>hash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GB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  <m:r>
                                    <a:rPr lang="de-DE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de-DE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de-DE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  <m:r>
                                        <a:rPr lang="de-DE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de-DE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de-DE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de-DE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oMath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b="0" dirty="0" smtClean="0">
                              <a:solidFill>
                                <a:schemeClr val="tx1"/>
                              </a:solidFill>
                            </a:rPr>
                            <a:t>hash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GB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oMath>
                          </a14:m>
                          <a:endParaRPr lang="en-GB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 smtClean="0"/>
                            <a:t>hash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GB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oMath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b="0" dirty="0" smtClean="0">
                              <a:solidFill>
                                <a:schemeClr val="tx1"/>
                              </a:solidFill>
                            </a:rPr>
                            <a:t>hash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GB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oMath>
                          </a14:m>
                          <a:endParaRPr lang="en-GB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 smtClean="0"/>
                            <a:t>hash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GB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oMath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b="0" dirty="0" smtClean="0">
                              <a:solidFill>
                                <a:schemeClr val="tx1"/>
                              </a:solidFill>
                            </a:rPr>
                            <a:t>hash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GB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oMath>
                          </a14:m>
                          <a:endParaRPr lang="en-GB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 smtClean="0">
                              <a:solidFill>
                                <a:schemeClr val="accent6"/>
                              </a:solidFill>
                            </a:rPr>
                            <a:t>hash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GB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b="0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b="0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de-DE" b="0" i="1" smtClean="0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b="0" i="1" smtClean="0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  <m:r>
                                        <a:rPr lang="de-DE" b="0" i="1" smtClean="0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de-DE" b="0" i="1" smtClean="0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de-DE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de-DE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oMath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b="0" dirty="0" smtClean="0">
                              <a:solidFill>
                                <a:schemeClr val="tx1"/>
                              </a:solidFill>
                            </a:rPr>
                            <a:t>hash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GB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oMath>
                          </a14:m>
                          <a:endParaRPr lang="en-GB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 smtClean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</a:rPr>
                            <a:t>hash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GB" i="1" smtClean="0">
                                      <a:solidFill>
                                        <a:schemeClr val="accent4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b="0" i="1" smtClean="0">
                                      <a:solidFill>
                                        <a:schemeClr val="accent4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  <m:r>
                                    <a:rPr lang="de-DE" b="0" i="1" smtClean="0">
                                      <a:solidFill>
                                        <a:schemeClr val="accent4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de-DE" b="0" i="1" smtClean="0">
                                          <a:solidFill>
                                            <a:schemeClr val="accent4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b="0" i="1" smtClean="0">
                                          <a:solidFill>
                                            <a:schemeClr val="accent4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b="0" i="1" smtClean="0">
                                          <a:solidFill>
                                            <a:schemeClr val="accent4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de-DE" b="0" i="1" smtClean="0">
                                          <a:solidFill>
                                            <a:schemeClr val="accent4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de-DE" b="0" i="1" smtClean="0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de-DE" b="0" i="1" smtClean="0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oMath>
                          </a14:m>
                          <a:endParaRPr lang="en-GB" dirty="0">
                            <a:solidFill>
                              <a:schemeClr val="accent4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b="0" dirty="0" smtClean="0">
                              <a:solidFill>
                                <a:schemeClr val="tx1"/>
                              </a:solidFill>
                            </a:rPr>
                            <a:t>hash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GB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oMath>
                          </a14:m>
                          <a:endParaRPr lang="en-GB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23" name="Tabelle 2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40255412"/>
                  </p:ext>
                </p:extLst>
              </p:nvPr>
            </p:nvGraphicFramePr>
            <p:xfrm>
              <a:off x="879732" y="3017250"/>
              <a:ext cx="9994385" cy="29667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431286"/>
                    <a:gridCol w="1409700"/>
                    <a:gridCol w="3486150"/>
                    <a:gridCol w="3486150"/>
                    <a:gridCol w="361950"/>
                    <a:gridCol w="819149"/>
                  </a:tblGrid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11"/>
                          <a:stretch>
                            <a:fillRect r="-2211268" b="-7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11"/>
                          <a:stretch>
                            <a:fillRect l="-30736" r="-579654" b="-7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11"/>
                          <a:stretch>
                            <a:fillRect l="-52797" r="-134091" b="-7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11"/>
                          <a:stretch>
                            <a:fillRect l="-152797" r="-34091" b="-7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11"/>
                          <a:stretch>
                            <a:fillRect l="-2410000" r="-225000" b="-7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11"/>
                          <a:stretch>
                            <a:fillRect l="-1123881" r="-746" b="-724590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 rotWithShape="0">
                          <a:blip r:embed="rId11"/>
                          <a:stretch>
                            <a:fillRect t="-100000" r="-2211268" b="-6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 rotWithShape="0">
                          <a:blip r:embed="rId11"/>
                          <a:stretch>
                            <a:fillRect l="-30736" t="-100000" r="-579654" b="-6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 rotWithShape="0">
                          <a:blip r:embed="rId11"/>
                          <a:stretch>
                            <a:fillRect l="-52797" t="-100000" r="-134091" b="-6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 rotWithShape="0">
                          <a:blip r:embed="rId11"/>
                          <a:stretch>
                            <a:fillRect l="-152797" t="-100000" r="-34091" b="-6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 rotWithShape="0">
                          <a:blip r:embed="rId11"/>
                          <a:stretch>
                            <a:fillRect l="-2410000" t="-100000" r="-225000" b="-6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 rotWithShape="0">
                          <a:blip r:embed="rId11"/>
                          <a:stretch>
                            <a:fillRect l="-1123881" t="-100000" r="-746" b="-624590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 rotWithShape="0">
                          <a:blip r:embed="rId11"/>
                          <a:stretch>
                            <a:fillRect t="-200000" r="-2211268" b="-5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 rotWithShape="0">
                          <a:blip r:embed="rId11"/>
                          <a:stretch>
                            <a:fillRect l="-30736" t="-200000" r="-579654" b="-5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l="-52797" t="-200000" r="-134091" b="-5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l="-152797" t="-200000" r="-34091" b="-5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l="-2410000" t="-200000" r="-225000" b="-5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l="-1123881" t="-200000" r="-746" b="-524590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 rotWithShape="0">
                          <a:blip r:embed="rId11"/>
                          <a:stretch>
                            <a:fillRect t="-300000" r="-2211268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 rotWithShape="0">
                          <a:blip r:embed="rId11"/>
                          <a:stretch>
                            <a:fillRect l="-30736" t="-300000" r="-579654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l="-52797" t="-300000" r="-134091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l="-152797" t="-300000" r="-34091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l="-2410000" t="-300000" r="-225000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l="-1123881" t="-300000" r="-746" b="-424590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 rotWithShape="0">
                          <a:blip r:embed="rId11"/>
                          <a:stretch>
                            <a:fillRect t="-400000" r="-2211268" b="-3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 rotWithShape="0">
                          <a:blip r:embed="rId11"/>
                          <a:stretch>
                            <a:fillRect l="-30736" t="-400000" r="-579654" b="-3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l="-52797" t="-400000" r="-134091" b="-3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l="-152797" t="-400000" r="-34091" b="-3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l="-2410000" t="-400000" r="-225000" b="-3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l="-1123881" t="-400000" r="-746" b="-324590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 rotWithShape="0">
                          <a:blip r:embed="rId11"/>
                          <a:stretch>
                            <a:fillRect t="-500000" r="-2211268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 rotWithShape="0">
                          <a:blip r:embed="rId11"/>
                          <a:stretch>
                            <a:fillRect l="-30736" t="-500000" r="-579654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l="-52797" t="-500000" r="-134091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l="-152797" t="-500000" r="-34091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l="-2410000" t="-500000" r="-225000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l="-1123881" t="-500000" r="-746" b="-224590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 rotWithShape="0">
                          <a:blip r:embed="rId11"/>
                          <a:stretch>
                            <a:fillRect t="-600000" r="-2211268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 rotWithShape="0">
                          <a:blip r:embed="rId11"/>
                          <a:stretch>
                            <a:fillRect l="-30736" t="-600000" r="-579654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l="-52797" t="-600000" r="-134091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l="-152797" t="-600000" r="-34091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l="-2410000" t="-600000" r="-225000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l="-1123881" t="-600000" r="-746" b="-124590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 rotWithShape="0">
                          <a:blip r:embed="rId11"/>
                          <a:stretch>
                            <a:fillRect t="-700000" r="-2211268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 rotWithShape="0">
                          <a:blip r:embed="rId11"/>
                          <a:stretch>
                            <a:fillRect l="-30736" t="-700000" r="-579654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l="-52797" t="-700000" r="-134091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l="-152797" t="-700000" r="-34091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l="-2410000" t="-700000" r="-225000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l="-1123881" t="-700000" r="-746" b="-24590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hteck 25"/>
              <p:cNvSpPr/>
              <p:nvPr/>
            </p:nvSpPr>
            <p:spPr>
              <a:xfrm>
                <a:off x="5347" y="2360932"/>
                <a:ext cx="3311612" cy="374270"/>
              </a:xfrm>
              <a:prstGeom prst="rect">
                <a:avLst/>
              </a:prstGeom>
              <a:solidFill>
                <a:srgbClr val="CFD5EA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h𝑎𝑠h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h</m:t>
                          </m:r>
                        </m:sup>
                      </m:sSup>
                      <m:d>
                        <m:d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p>
                      </m:s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6" name="Rechteck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7" y="2360932"/>
                <a:ext cx="3311612" cy="374270"/>
              </a:xfrm>
              <a:prstGeom prst="rect">
                <a:avLst/>
              </a:prstGeom>
              <a:blipFill rotWithShape="0">
                <a:blip r:embed="rId12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7" name="Tabelle 2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95221687"/>
                  </p:ext>
                </p:extLst>
              </p:nvPr>
            </p:nvGraphicFramePr>
            <p:xfrm>
              <a:off x="21020" y="1248821"/>
              <a:ext cx="4437060" cy="1112111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050149"/>
                    <a:gridCol w="3386911"/>
                  </a:tblGrid>
                  <a:tr h="370840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 xmlns:m="http://schemas.openxmlformats.org/officeDocument/2006/math">
                              <m:r>
                                <a:rPr lang="de-DE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oMath>
                          </a14:m>
                          <a:r>
                            <a:rPr lang="en-GB" dirty="0" smtClean="0"/>
                            <a:t>:</a:t>
                          </a:r>
                          <a:endParaRPr lang="en-GB" dirty="0"/>
                        </a:p>
                      </a:txBody>
                      <a:tcPr marL="0" marR="14400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 smtClean="0"/>
                            <a:t>dimensionality of the node labels</a:t>
                          </a:r>
                        </a:p>
                      </a:txBody>
                      <a:tcPr marL="0" marR="144000" marT="0" marB="0">
                        <a:noFill/>
                      </a:tcPr>
                    </a:tc>
                  </a:tr>
                  <a:tr h="370431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=7</m:t>
                              </m:r>
                            </m:oMath>
                          </a14:m>
                          <a:r>
                            <a:rPr lang="en-GB" dirty="0" smtClean="0"/>
                            <a:t>: </a:t>
                          </a:r>
                          <a:endParaRPr lang="en-GB" dirty="0"/>
                        </a:p>
                      </a:txBody>
                      <a:tcPr marL="0" marR="14400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 smtClean="0"/>
                            <a:t>cardinality of the node set</a:t>
                          </a:r>
                        </a:p>
                      </a:txBody>
                      <a:tcPr marL="0" marR="144000" marT="0" marB="0">
                        <a:noFill/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 xmlns:m="http://schemas.openxmlformats.org/officeDocument/2006/math">
                              <m:r>
                                <a:rPr lang="de-DE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de-DE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DE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de-DE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GB" dirty="0" smtClean="0"/>
                            <a:t>:</a:t>
                          </a:r>
                          <a:endParaRPr lang="en-GB" dirty="0"/>
                        </a:p>
                      </a:txBody>
                      <a:tcPr marL="0" marR="14400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 smtClean="0"/>
                            <a:t>neighbourhood </a:t>
                          </a:r>
                          <a:r>
                            <a:rPr lang="en-GB" dirty="0"/>
                            <a:t>of </a:t>
                          </a:r>
                          <a14:m>
                            <m:oMath xmlns:m="http://schemas.openxmlformats.org/officeDocument/2006/math"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oMath>
                          </a14:m>
                          <a:endParaRPr lang="en-GB" dirty="0"/>
                        </a:p>
                      </a:txBody>
                      <a:tcPr marL="0" marR="144000" marT="0" marB="0">
                        <a:noFill/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27" name="Tabelle 2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95221687"/>
                  </p:ext>
                </p:extLst>
              </p:nvPr>
            </p:nvGraphicFramePr>
            <p:xfrm>
              <a:off x="21020" y="1248821"/>
              <a:ext cx="4437060" cy="1112111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050149"/>
                    <a:gridCol w="3386911"/>
                  </a:tblGrid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0" marR="144000" marT="0" marB="0">
                        <a:blipFill rotWithShape="0">
                          <a:blip r:embed="rId13"/>
                          <a:stretch>
                            <a:fillRect t="-19672" r="-321387" b="-2131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 smtClean="0"/>
                            <a:t>dimensionality of the node labels</a:t>
                          </a:r>
                        </a:p>
                      </a:txBody>
                      <a:tcPr marL="0" marR="144000" marT="0" marB="0">
                        <a:noFill/>
                      </a:tcPr>
                    </a:tc>
                  </a:tr>
                  <a:tr h="370431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0" marR="144000" marT="0" marB="0">
                        <a:blipFill rotWithShape="0">
                          <a:blip r:embed="rId13"/>
                          <a:stretch>
                            <a:fillRect t="-117742" r="-321387" b="-1096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 smtClean="0"/>
                            <a:t>cardinality of the </a:t>
                          </a:r>
                          <a:r>
                            <a:rPr lang="en-GB" dirty="0" smtClean="0"/>
                            <a:t>node set</a:t>
                          </a:r>
                          <a:endParaRPr lang="en-GB" dirty="0" smtClean="0"/>
                        </a:p>
                      </a:txBody>
                      <a:tcPr marL="0" marR="144000" marT="0" marB="0">
                        <a:noFill/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0" marR="144000" marT="0" marB="0">
                        <a:blipFill rotWithShape="0">
                          <a:blip r:embed="rId13"/>
                          <a:stretch>
                            <a:fillRect t="-221311" r="-321387" b="-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0" marR="144000" marT="0" marB="0">
                        <a:blipFill rotWithShape="0">
                          <a:blip r:embed="rId13"/>
                          <a:stretch>
                            <a:fillRect l="-31115" t="-221311" b="-11475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32" name="Pfeil nach unten 31"/>
          <p:cNvSpPr/>
          <p:nvPr/>
        </p:nvSpPr>
        <p:spPr>
          <a:xfrm rot="16200000">
            <a:off x="426431" y="3978654"/>
            <a:ext cx="484632" cy="637704"/>
          </a:xfrm>
          <a:prstGeom prst="downArrow">
            <a:avLst/>
          </a:prstGeom>
          <a:solidFill>
            <a:srgbClr val="015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Pfeil nach unten 32"/>
          <p:cNvSpPr/>
          <p:nvPr/>
        </p:nvSpPr>
        <p:spPr>
          <a:xfrm rot="16200000">
            <a:off x="426431" y="5462424"/>
            <a:ext cx="484632" cy="637704"/>
          </a:xfrm>
          <a:prstGeom prst="downArrow">
            <a:avLst/>
          </a:prstGeom>
          <a:solidFill>
            <a:srgbClr val="015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Pfeil nach unten 33"/>
          <p:cNvSpPr/>
          <p:nvPr/>
        </p:nvSpPr>
        <p:spPr>
          <a:xfrm>
            <a:off x="4215764" y="2379546"/>
            <a:ext cx="484632" cy="637704"/>
          </a:xfrm>
          <a:prstGeom prst="downArrow">
            <a:avLst/>
          </a:prstGeom>
          <a:solidFill>
            <a:srgbClr val="015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Fußzeilenplatzhalter 4">
            <a:extLst>
              <a:ext uri="{FF2B5EF4-FFF2-40B4-BE49-F238E27FC236}">
                <a16:creationId xmlns:a16="http://schemas.microsoft.com/office/drawing/2014/main" xmlns="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11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26</a:t>
            </a:r>
          </a:p>
        </p:txBody>
      </p:sp>
    </p:spTree>
    <p:extLst>
      <p:ext uri="{BB962C8B-B14F-4D97-AF65-F5344CB8AC3E}">
        <p14:creationId xmlns:p14="http://schemas.microsoft.com/office/powerpoint/2010/main" val="2251360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ihandform 4"/>
          <p:cNvSpPr/>
          <p:nvPr/>
        </p:nvSpPr>
        <p:spPr>
          <a:xfrm>
            <a:off x="4347357" y="3404259"/>
            <a:ext cx="543789" cy="1124255"/>
          </a:xfrm>
          <a:custGeom>
            <a:avLst/>
            <a:gdLst>
              <a:gd name="connsiteX0" fmla="*/ 100818 w 543789"/>
              <a:gd name="connsiteY0" fmla="*/ 62841 h 1124255"/>
              <a:gd name="connsiteX1" fmla="*/ 329418 w 543789"/>
              <a:gd name="connsiteY1" fmla="*/ 100941 h 1124255"/>
              <a:gd name="connsiteX2" fmla="*/ 348468 w 543789"/>
              <a:gd name="connsiteY2" fmla="*/ 720066 h 1124255"/>
              <a:gd name="connsiteX3" fmla="*/ 519918 w 543789"/>
              <a:gd name="connsiteY3" fmla="*/ 796266 h 1124255"/>
              <a:gd name="connsiteX4" fmla="*/ 519918 w 543789"/>
              <a:gd name="connsiteY4" fmla="*/ 1072491 h 1124255"/>
              <a:gd name="connsiteX5" fmla="*/ 310368 w 543789"/>
              <a:gd name="connsiteY5" fmla="*/ 1101066 h 1124255"/>
              <a:gd name="connsiteX6" fmla="*/ 234168 w 543789"/>
              <a:gd name="connsiteY6" fmla="*/ 815316 h 1124255"/>
              <a:gd name="connsiteX7" fmla="*/ 5568 w 543789"/>
              <a:gd name="connsiteY7" fmla="*/ 720066 h 1124255"/>
              <a:gd name="connsiteX8" fmla="*/ 100818 w 543789"/>
              <a:gd name="connsiteY8" fmla="*/ 62841 h 11242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3789" h="1124255">
                <a:moveTo>
                  <a:pt x="100818" y="62841"/>
                </a:moveTo>
                <a:cubicBezTo>
                  <a:pt x="154793" y="-40346"/>
                  <a:pt x="288143" y="-8597"/>
                  <a:pt x="329418" y="100941"/>
                </a:cubicBezTo>
                <a:cubicBezTo>
                  <a:pt x="370693" y="210479"/>
                  <a:pt x="316718" y="604179"/>
                  <a:pt x="348468" y="720066"/>
                </a:cubicBezTo>
                <a:cubicBezTo>
                  <a:pt x="380218" y="835954"/>
                  <a:pt x="491343" y="737529"/>
                  <a:pt x="519918" y="796266"/>
                </a:cubicBezTo>
                <a:cubicBezTo>
                  <a:pt x="548493" y="855003"/>
                  <a:pt x="554843" y="1021691"/>
                  <a:pt x="519918" y="1072491"/>
                </a:cubicBezTo>
                <a:cubicBezTo>
                  <a:pt x="484993" y="1123291"/>
                  <a:pt x="357993" y="1143928"/>
                  <a:pt x="310368" y="1101066"/>
                </a:cubicBezTo>
                <a:cubicBezTo>
                  <a:pt x="262743" y="1058204"/>
                  <a:pt x="284968" y="878816"/>
                  <a:pt x="234168" y="815316"/>
                </a:cubicBezTo>
                <a:cubicBezTo>
                  <a:pt x="183368" y="751816"/>
                  <a:pt x="30968" y="840716"/>
                  <a:pt x="5568" y="720066"/>
                </a:cubicBezTo>
                <a:cubicBezTo>
                  <a:pt x="-19832" y="599416"/>
                  <a:pt x="46843" y="166028"/>
                  <a:pt x="100818" y="62841"/>
                </a:cubicBezTo>
                <a:close/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Freihandform 1"/>
          <p:cNvSpPr/>
          <p:nvPr/>
        </p:nvSpPr>
        <p:spPr>
          <a:xfrm>
            <a:off x="4366078" y="3810651"/>
            <a:ext cx="787136" cy="2235973"/>
          </a:xfrm>
          <a:custGeom>
            <a:avLst/>
            <a:gdLst>
              <a:gd name="connsiteX0" fmla="*/ 23346 w 785535"/>
              <a:gd name="connsiteY0" fmla="*/ 227949 h 2235973"/>
              <a:gd name="connsiteX1" fmla="*/ 61446 w 785535"/>
              <a:gd name="connsiteY1" fmla="*/ 46974 h 2235973"/>
              <a:gd name="connsiteX2" fmla="*/ 309096 w 785535"/>
              <a:gd name="connsiteY2" fmla="*/ 37449 h 2235973"/>
              <a:gd name="connsiteX3" fmla="*/ 785346 w 785535"/>
              <a:gd name="connsiteY3" fmla="*/ 485124 h 2235973"/>
              <a:gd name="connsiteX4" fmla="*/ 366246 w 785535"/>
              <a:gd name="connsiteY4" fmla="*/ 1532874 h 2235973"/>
              <a:gd name="connsiteX5" fmla="*/ 328146 w 785535"/>
              <a:gd name="connsiteY5" fmla="*/ 2171049 h 2235973"/>
              <a:gd name="connsiteX6" fmla="*/ 23346 w 785535"/>
              <a:gd name="connsiteY6" fmla="*/ 2142474 h 2235973"/>
              <a:gd name="connsiteX7" fmla="*/ 42396 w 785535"/>
              <a:gd name="connsiteY7" fmla="*/ 1532874 h 2235973"/>
              <a:gd name="connsiteX8" fmla="*/ 213846 w 785535"/>
              <a:gd name="connsiteY8" fmla="*/ 1389999 h 2235973"/>
              <a:gd name="connsiteX9" fmla="*/ 651996 w 785535"/>
              <a:gd name="connsiteY9" fmla="*/ 561324 h 2235973"/>
              <a:gd name="connsiteX10" fmla="*/ 385296 w 785535"/>
              <a:gd name="connsiteY10" fmla="*/ 199374 h 2235973"/>
              <a:gd name="connsiteX11" fmla="*/ 194796 w 785535"/>
              <a:gd name="connsiteY11" fmla="*/ 304149 h 2235973"/>
              <a:gd name="connsiteX12" fmla="*/ 23346 w 785535"/>
              <a:gd name="connsiteY12" fmla="*/ 227949 h 2235973"/>
              <a:gd name="connsiteX0" fmla="*/ 24947 w 787136"/>
              <a:gd name="connsiteY0" fmla="*/ 227949 h 2235973"/>
              <a:gd name="connsiteX1" fmla="*/ 63047 w 787136"/>
              <a:gd name="connsiteY1" fmla="*/ 46974 h 2235973"/>
              <a:gd name="connsiteX2" fmla="*/ 310697 w 787136"/>
              <a:gd name="connsiteY2" fmla="*/ 37449 h 2235973"/>
              <a:gd name="connsiteX3" fmla="*/ 786947 w 787136"/>
              <a:gd name="connsiteY3" fmla="*/ 485124 h 2235973"/>
              <a:gd name="connsiteX4" fmla="*/ 367847 w 787136"/>
              <a:gd name="connsiteY4" fmla="*/ 1532874 h 2235973"/>
              <a:gd name="connsiteX5" fmla="*/ 329747 w 787136"/>
              <a:gd name="connsiteY5" fmla="*/ 2171049 h 2235973"/>
              <a:gd name="connsiteX6" fmla="*/ 24947 w 787136"/>
              <a:gd name="connsiteY6" fmla="*/ 2142474 h 2235973"/>
              <a:gd name="connsiteX7" fmla="*/ 43997 w 787136"/>
              <a:gd name="connsiteY7" fmla="*/ 1532874 h 2235973"/>
              <a:gd name="connsiteX8" fmla="*/ 253547 w 787136"/>
              <a:gd name="connsiteY8" fmla="*/ 1266174 h 2235973"/>
              <a:gd name="connsiteX9" fmla="*/ 653597 w 787136"/>
              <a:gd name="connsiteY9" fmla="*/ 561324 h 2235973"/>
              <a:gd name="connsiteX10" fmla="*/ 386897 w 787136"/>
              <a:gd name="connsiteY10" fmla="*/ 199374 h 2235973"/>
              <a:gd name="connsiteX11" fmla="*/ 196397 w 787136"/>
              <a:gd name="connsiteY11" fmla="*/ 304149 h 2235973"/>
              <a:gd name="connsiteX12" fmla="*/ 24947 w 787136"/>
              <a:gd name="connsiteY12" fmla="*/ 227949 h 2235973"/>
              <a:gd name="connsiteX0" fmla="*/ 24947 w 787136"/>
              <a:gd name="connsiteY0" fmla="*/ 227949 h 2235973"/>
              <a:gd name="connsiteX1" fmla="*/ 63047 w 787136"/>
              <a:gd name="connsiteY1" fmla="*/ 46974 h 2235973"/>
              <a:gd name="connsiteX2" fmla="*/ 310697 w 787136"/>
              <a:gd name="connsiteY2" fmla="*/ 37449 h 2235973"/>
              <a:gd name="connsiteX3" fmla="*/ 786947 w 787136"/>
              <a:gd name="connsiteY3" fmla="*/ 485124 h 2235973"/>
              <a:gd name="connsiteX4" fmla="*/ 367847 w 787136"/>
              <a:gd name="connsiteY4" fmla="*/ 1532874 h 2235973"/>
              <a:gd name="connsiteX5" fmla="*/ 329747 w 787136"/>
              <a:gd name="connsiteY5" fmla="*/ 2171049 h 2235973"/>
              <a:gd name="connsiteX6" fmla="*/ 24947 w 787136"/>
              <a:gd name="connsiteY6" fmla="*/ 2142474 h 2235973"/>
              <a:gd name="connsiteX7" fmla="*/ 43997 w 787136"/>
              <a:gd name="connsiteY7" fmla="*/ 1532874 h 2235973"/>
              <a:gd name="connsiteX8" fmla="*/ 253547 w 787136"/>
              <a:gd name="connsiteY8" fmla="*/ 1266174 h 2235973"/>
              <a:gd name="connsiteX9" fmla="*/ 653597 w 787136"/>
              <a:gd name="connsiteY9" fmla="*/ 561324 h 2235973"/>
              <a:gd name="connsiteX10" fmla="*/ 386897 w 787136"/>
              <a:gd name="connsiteY10" fmla="*/ 199374 h 2235973"/>
              <a:gd name="connsiteX11" fmla="*/ 196397 w 787136"/>
              <a:gd name="connsiteY11" fmla="*/ 304149 h 2235973"/>
              <a:gd name="connsiteX12" fmla="*/ 24947 w 787136"/>
              <a:gd name="connsiteY12" fmla="*/ 227949 h 2235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87136" h="2235973">
                <a:moveTo>
                  <a:pt x="24947" y="227949"/>
                </a:moveTo>
                <a:cubicBezTo>
                  <a:pt x="2722" y="185087"/>
                  <a:pt x="15422" y="78724"/>
                  <a:pt x="63047" y="46974"/>
                </a:cubicBezTo>
                <a:cubicBezTo>
                  <a:pt x="110672" y="15224"/>
                  <a:pt x="190047" y="-35576"/>
                  <a:pt x="310697" y="37449"/>
                </a:cubicBezTo>
                <a:cubicBezTo>
                  <a:pt x="431347" y="110474"/>
                  <a:pt x="777422" y="235887"/>
                  <a:pt x="786947" y="485124"/>
                </a:cubicBezTo>
                <a:cubicBezTo>
                  <a:pt x="796472" y="734361"/>
                  <a:pt x="444047" y="1251887"/>
                  <a:pt x="367847" y="1532874"/>
                </a:cubicBezTo>
                <a:cubicBezTo>
                  <a:pt x="291647" y="1813861"/>
                  <a:pt x="386897" y="2069449"/>
                  <a:pt x="329747" y="2171049"/>
                </a:cubicBezTo>
                <a:cubicBezTo>
                  <a:pt x="272597" y="2272649"/>
                  <a:pt x="72572" y="2248836"/>
                  <a:pt x="24947" y="2142474"/>
                </a:cubicBezTo>
                <a:cubicBezTo>
                  <a:pt x="-22678" y="2036112"/>
                  <a:pt x="5897" y="1678924"/>
                  <a:pt x="43997" y="1532874"/>
                </a:cubicBezTo>
                <a:cubicBezTo>
                  <a:pt x="82097" y="1386824"/>
                  <a:pt x="164647" y="1370949"/>
                  <a:pt x="253547" y="1266174"/>
                </a:cubicBezTo>
                <a:cubicBezTo>
                  <a:pt x="342447" y="1161399"/>
                  <a:pt x="631372" y="739124"/>
                  <a:pt x="653597" y="561324"/>
                </a:cubicBezTo>
                <a:cubicBezTo>
                  <a:pt x="675822" y="383524"/>
                  <a:pt x="463097" y="242237"/>
                  <a:pt x="386897" y="199374"/>
                </a:cubicBezTo>
                <a:cubicBezTo>
                  <a:pt x="310697" y="156511"/>
                  <a:pt x="256722" y="293037"/>
                  <a:pt x="196397" y="304149"/>
                </a:cubicBezTo>
                <a:cubicBezTo>
                  <a:pt x="136072" y="315261"/>
                  <a:pt x="47172" y="270811"/>
                  <a:pt x="24947" y="227949"/>
                </a:cubicBezTo>
                <a:close/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Freihandform 27"/>
          <p:cNvSpPr/>
          <p:nvPr/>
        </p:nvSpPr>
        <p:spPr>
          <a:xfrm>
            <a:off x="1594024" y="3784094"/>
            <a:ext cx="616599" cy="2252971"/>
          </a:xfrm>
          <a:custGeom>
            <a:avLst/>
            <a:gdLst>
              <a:gd name="connsiteX0" fmla="*/ 396701 w 616599"/>
              <a:gd name="connsiteY0" fmla="*/ 1492756 h 2252971"/>
              <a:gd name="connsiteX1" fmla="*/ 606251 w 616599"/>
              <a:gd name="connsiteY1" fmla="*/ 1588006 h 2252971"/>
              <a:gd name="connsiteX2" fmla="*/ 549101 w 616599"/>
              <a:gd name="connsiteY2" fmla="*/ 2178556 h 2252971"/>
              <a:gd name="connsiteX3" fmla="*/ 244301 w 616599"/>
              <a:gd name="connsiteY3" fmla="*/ 2178556 h 2252971"/>
              <a:gd name="connsiteX4" fmla="*/ 263351 w 616599"/>
              <a:gd name="connsiteY4" fmla="*/ 1578481 h 2252971"/>
              <a:gd name="connsiteX5" fmla="*/ 53801 w 616599"/>
              <a:gd name="connsiteY5" fmla="*/ 683131 h 2252971"/>
              <a:gd name="connsiteX6" fmla="*/ 34751 w 616599"/>
              <a:gd name="connsiteY6" fmla="*/ 111631 h 2252971"/>
              <a:gd name="connsiteX7" fmla="*/ 472901 w 616599"/>
              <a:gd name="connsiteY7" fmla="*/ 6856 h 2252971"/>
              <a:gd name="connsiteX8" fmla="*/ 549101 w 616599"/>
              <a:gd name="connsiteY8" fmla="*/ 216406 h 2252971"/>
              <a:gd name="connsiteX9" fmla="*/ 434801 w 616599"/>
              <a:gd name="connsiteY9" fmla="*/ 330706 h 2252971"/>
              <a:gd name="connsiteX10" fmla="*/ 225251 w 616599"/>
              <a:gd name="connsiteY10" fmla="*/ 283081 h 2252971"/>
              <a:gd name="connsiteX11" fmla="*/ 301451 w 616599"/>
              <a:gd name="connsiteY11" fmla="*/ 1283206 h 2252971"/>
              <a:gd name="connsiteX12" fmla="*/ 396701 w 616599"/>
              <a:gd name="connsiteY12" fmla="*/ 1492756 h 2252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16599" h="2252971">
                <a:moveTo>
                  <a:pt x="396701" y="1492756"/>
                </a:moveTo>
                <a:cubicBezTo>
                  <a:pt x="447501" y="1543556"/>
                  <a:pt x="580851" y="1473706"/>
                  <a:pt x="606251" y="1588006"/>
                </a:cubicBezTo>
                <a:cubicBezTo>
                  <a:pt x="631651" y="1702306"/>
                  <a:pt x="609426" y="2080131"/>
                  <a:pt x="549101" y="2178556"/>
                </a:cubicBezTo>
                <a:cubicBezTo>
                  <a:pt x="488776" y="2276981"/>
                  <a:pt x="291926" y="2278568"/>
                  <a:pt x="244301" y="2178556"/>
                </a:cubicBezTo>
                <a:cubicBezTo>
                  <a:pt x="196676" y="2078544"/>
                  <a:pt x="295101" y="1827719"/>
                  <a:pt x="263351" y="1578481"/>
                </a:cubicBezTo>
                <a:cubicBezTo>
                  <a:pt x="231601" y="1329243"/>
                  <a:pt x="91901" y="927606"/>
                  <a:pt x="53801" y="683131"/>
                </a:cubicBezTo>
                <a:cubicBezTo>
                  <a:pt x="15701" y="438656"/>
                  <a:pt x="-35099" y="224343"/>
                  <a:pt x="34751" y="111631"/>
                </a:cubicBezTo>
                <a:cubicBezTo>
                  <a:pt x="104601" y="-1081"/>
                  <a:pt x="387176" y="-10606"/>
                  <a:pt x="472901" y="6856"/>
                </a:cubicBezTo>
                <a:cubicBezTo>
                  <a:pt x="558626" y="24318"/>
                  <a:pt x="555451" y="162431"/>
                  <a:pt x="549101" y="216406"/>
                </a:cubicBezTo>
                <a:cubicBezTo>
                  <a:pt x="542751" y="270381"/>
                  <a:pt x="488776" y="319594"/>
                  <a:pt x="434801" y="330706"/>
                </a:cubicBezTo>
                <a:cubicBezTo>
                  <a:pt x="380826" y="341818"/>
                  <a:pt x="247476" y="124331"/>
                  <a:pt x="225251" y="283081"/>
                </a:cubicBezTo>
                <a:cubicBezTo>
                  <a:pt x="203026" y="441831"/>
                  <a:pt x="272876" y="1078419"/>
                  <a:pt x="301451" y="1283206"/>
                </a:cubicBezTo>
                <a:cubicBezTo>
                  <a:pt x="330026" y="1487993"/>
                  <a:pt x="345901" y="1441956"/>
                  <a:pt x="396701" y="1492756"/>
                </a:cubicBezTo>
                <a:close/>
              </a:path>
            </a:pathLst>
          </a:custGeom>
          <a:solidFill>
            <a:srgbClr val="70AD47">
              <a:alpha val="1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Freihandform 30"/>
          <p:cNvSpPr/>
          <p:nvPr/>
        </p:nvSpPr>
        <p:spPr>
          <a:xfrm>
            <a:off x="1790320" y="3387425"/>
            <a:ext cx="396252" cy="1174900"/>
          </a:xfrm>
          <a:custGeom>
            <a:avLst/>
            <a:gdLst>
              <a:gd name="connsiteX0" fmla="*/ 28955 w 396252"/>
              <a:gd name="connsiteY0" fmla="*/ 98725 h 1174900"/>
              <a:gd name="connsiteX1" fmla="*/ 352805 w 396252"/>
              <a:gd name="connsiteY1" fmla="*/ 60625 h 1174900"/>
              <a:gd name="connsiteX2" fmla="*/ 390905 w 396252"/>
              <a:gd name="connsiteY2" fmla="*/ 346375 h 1174900"/>
              <a:gd name="connsiteX3" fmla="*/ 333755 w 396252"/>
              <a:gd name="connsiteY3" fmla="*/ 1070275 h 1174900"/>
              <a:gd name="connsiteX4" fmla="*/ 48005 w 396252"/>
              <a:gd name="connsiteY4" fmla="*/ 1070275 h 1174900"/>
              <a:gd name="connsiteX5" fmla="*/ 28955 w 396252"/>
              <a:gd name="connsiteY5" fmla="*/ 98725 h 1174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96252" h="1174900">
                <a:moveTo>
                  <a:pt x="28955" y="98725"/>
                </a:moveTo>
                <a:cubicBezTo>
                  <a:pt x="79755" y="-69550"/>
                  <a:pt x="292480" y="19350"/>
                  <a:pt x="352805" y="60625"/>
                </a:cubicBezTo>
                <a:cubicBezTo>
                  <a:pt x="413130" y="101900"/>
                  <a:pt x="394080" y="178100"/>
                  <a:pt x="390905" y="346375"/>
                </a:cubicBezTo>
                <a:cubicBezTo>
                  <a:pt x="387730" y="514650"/>
                  <a:pt x="390905" y="949625"/>
                  <a:pt x="333755" y="1070275"/>
                </a:cubicBezTo>
                <a:cubicBezTo>
                  <a:pt x="276605" y="1190925"/>
                  <a:pt x="95630" y="1227437"/>
                  <a:pt x="48005" y="1070275"/>
                </a:cubicBezTo>
                <a:cubicBezTo>
                  <a:pt x="380" y="913113"/>
                  <a:pt x="-21845" y="267000"/>
                  <a:pt x="28955" y="98725"/>
                </a:cubicBezTo>
                <a:close/>
              </a:path>
            </a:pathLst>
          </a:custGeom>
          <a:solidFill>
            <a:srgbClr val="70AD47">
              <a:alpha val="1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Freihandform 29"/>
          <p:cNvSpPr/>
          <p:nvPr/>
        </p:nvSpPr>
        <p:spPr>
          <a:xfrm flipH="1">
            <a:off x="9873136" y="1208383"/>
            <a:ext cx="2220735" cy="1305704"/>
          </a:xfrm>
          <a:custGeom>
            <a:avLst/>
            <a:gdLst>
              <a:gd name="connsiteX0" fmla="*/ 145435 w 2358311"/>
              <a:gd name="connsiteY0" fmla="*/ 451247 h 1303299"/>
              <a:gd name="connsiteX1" fmla="*/ 154960 w 2358311"/>
              <a:gd name="connsiteY1" fmla="*/ 51197 h 1303299"/>
              <a:gd name="connsiteX2" fmla="*/ 2183785 w 2358311"/>
              <a:gd name="connsiteY2" fmla="*/ 60722 h 1303299"/>
              <a:gd name="connsiteX3" fmla="*/ 2136160 w 2358311"/>
              <a:gd name="connsiteY3" fmla="*/ 556022 h 1303299"/>
              <a:gd name="connsiteX4" fmla="*/ 1174135 w 2358311"/>
              <a:gd name="connsiteY4" fmla="*/ 746522 h 1303299"/>
              <a:gd name="connsiteX5" fmla="*/ 821710 w 2358311"/>
              <a:gd name="connsiteY5" fmla="*/ 1222772 h 1303299"/>
              <a:gd name="connsiteX6" fmla="*/ 259735 w 2358311"/>
              <a:gd name="connsiteY6" fmla="*/ 1251347 h 1303299"/>
              <a:gd name="connsiteX7" fmla="*/ 193060 w 2358311"/>
              <a:gd name="connsiteY7" fmla="*/ 698897 h 1303299"/>
              <a:gd name="connsiteX8" fmla="*/ 145435 w 2358311"/>
              <a:gd name="connsiteY8" fmla="*/ 451247 h 1303299"/>
              <a:gd name="connsiteX0" fmla="*/ 71957 w 2277446"/>
              <a:gd name="connsiteY0" fmla="*/ 451247 h 1303299"/>
              <a:gd name="connsiteX1" fmla="*/ 183096 w 2277446"/>
              <a:gd name="connsiteY1" fmla="*/ 51197 h 1303299"/>
              <a:gd name="connsiteX2" fmla="*/ 2110307 w 2277446"/>
              <a:gd name="connsiteY2" fmla="*/ 60722 h 1303299"/>
              <a:gd name="connsiteX3" fmla="*/ 2062682 w 2277446"/>
              <a:gd name="connsiteY3" fmla="*/ 556022 h 1303299"/>
              <a:gd name="connsiteX4" fmla="*/ 1100657 w 2277446"/>
              <a:gd name="connsiteY4" fmla="*/ 746522 h 1303299"/>
              <a:gd name="connsiteX5" fmla="*/ 748232 w 2277446"/>
              <a:gd name="connsiteY5" fmla="*/ 1222772 h 1303299"/>
              <a:gd name="connsiteX6" fmla="*/ 186257 w 2277446"/>
              <a:gd name="connsiteY6" fmla="*/ 1251347 h 1303299"/>
              <a:gd name="connsiteX7" fmla="*/ 119582 w 2277446"/>
              <a:gd name="connsiteY7" fmla="*/ 698897 h 1303299"/>
              <a:gd name="connsiteX8" fmla="*/ 71957 w 2277446"/>
              <a:gd name="connsiteY8" fmla="*/ 451247 h 1303299"/>
              <a:gd name="connsiteX0" fmla="*/ 75397 w 2280886"/>
              <a:gd name="connsiteY0" fmla="*/ 451247 h 1303299"/>
              <a:gd name="connsiteX1" fmla="*/ 186536 w 2280886"/>
              <a:gd name="connsiteY1" fmla="*/ 51197 h 1303299"/>
              <a:gd name="connsiteX2" fmla="*/ 2113747 w 2280886"/>
              <a:gd name="connsiteY2" fmla="*/ 60722 h 1303299"/>
              <a:gd name="connsiteX3" fmla="*/ 2066122 w 2280886"/>
              <a:gd name="connsiteY3" fmla="*/ 556022 h 1303299"/>
              <a:gd name="connsiteX4" fmla="*/ 1104097 w 2280886"/>
              <a:gd name="connsiteY4" fmla="*/ 746522 h 1303299"/>
              <a:gd name="connsiteX5" fmla="*/ 751672 w 2280886"/>
              <a:gd name="connsiteY5" fmla="*/ 1222772 h 1303299"/>
              <a:gd name="connsiteX6" fmla="*/ 189697 w 2280886"/>
              <a:gd name="connsiteY6" fmla="*/ 1251347 h 1303299"/>
              <a:gd name="connsiteX7" fmla="*/ 75397 w 2280886"/>
              <a:gd name="connsiteY7" fmla="*/ 451247 h 1303299"/>
              <a:gd name="connsiteX0" fmla="*/ 15538 w 2221027"/>
              <a:gd name="connsiteY0" fmla="*/ 453652 h 1305704"/>
              <a:gd name="connsiteX1" fmla="*/ 126677 w 2221027"/>
              <a:gd name="connsiteY1" fmla="*/ 53602 h 1305704"/>
              <a:gd name="connsiteX2" fmla="*/ 2053888 w 2221027"/>
              <a:gd name="connsiteY2" fmla="*/ 63127 h 1305704"/>
              <a:gd name="connsiteX3" fmla="*/ 2006263 w 2221027"/>
              <a:gd name="connsiteY3" fmla="*/ 558427 h 1305704"/>
              <a:gd name="connsiteX4" fmla="*/ 1044238 w 2221027"/>
              <a:gd name="connsiteY4" fmla="*/ 748927 h 1305704"/>
              <a:gd name="connsiteX5" fmla="*/ 691813 w 2221027"/>
              <a:gd name="connsiteY5" fmla="*/ 1225177 h 1305704"/>
              <a:gd name="connsiteX6" fmla="*/ 129838 w 2221027"/>
              <a:gd name="connsiteY6" fmla="*/ 1253752 h 1305704"/>
              <a:gd name="connsiteX7" fmla="*/ 15538 w 2221027"/>
              <a:gd name="connsiteY7" fmla="*/ 453652 h 1305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21027" h="1305704">
                <a:moveTo>
                  <a:pt x="15538" y="453652"/>
                </a:moveTo>
                <a:cubicBezTo>
                  <a:pt x="15011" y="253627"/>
                  <a:pt x="-60628" y="125039"/>
                  <a:pt x="126677" y="53602"/>
                </a:cubicBezTo>
                <a:cubicBezTo>
                  <a:pt x="313982" y="-17835"/>
                  <a:pt x="1740624" y="-21010"/>
                  <a:pt x="2053888" y="63127"/>
                </a:cubicBezTo>
                <a:cubicBezTo>
                  <a:pt x="2367152" y="147264"/>
                  <a:pt x="2174538" y="444127"/>
                  <a:pt x="2006263" y="558427"/>
                </a:cubicBezTo>
                <a:cubicBezTo>
                  <a:pt x="1837988" y="672727"/>
                  <a:pt x="1263313" y="637802"/>
                  <a:pt x="1044238" y="748927"/>
                </a:cubicBezTo>
                <a:cubicBezTo>
                  <a:pt x="825163" y="860052"/>
                  <a:pt x="844213" y="1141040"/>
                  <a:pt x="691813" y="1225177"/>
                </a:cubicBezTo>
                <a:cubicBezTo>
                  <a:pt x="539413" y="1309315"/>
                  <a:pt x="234613" y="1341064"/>
                  <a:pt x="129838" y="1253752"/>
                </a:cubicBezTo>
                <a:cubicBezTo>
                  <a:pt x="17126" y="1125165"/>
                  <a:pt x="16065" y="653677"/>
                  <a:pt x="15538" y="453652"/>
                </a:cubicBezTo>
                <a:close/>
              </a:path>
            </a:pathLst>
          </a:custGeom>
          <a:solidFill>
            <a:schemeClr val="accent4">
              <a:lumMod val="5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Freihandform 3"/>
          <p:cNvSpPr/>
          <p:nvPr/>
        </p:nvSpPr>
        <p:spPr>
          <a:xfrm>
            <a:off x="8536138" y="1184637"/>
            <a:ext cx="2195900" cy="1942129"/>
          </a:xfrm>
          <a:custGeom>
            <a:avLst/>
            <a:gdLst>
              <a:gd name="connsiteX0" fmla="*/ 331637 w 2195900"/>
              <a:gd name="connsiteY0" fmla="*/ 1925276 h 1942129"/>
              <a:gd name="connsiteX1" fmla="*/ 36362 w 2195900"/>
              <a:gd name="connsiteY1" fmla="*/ 1715726 h 1942129"/>
              <a:gd name="connsiteX2" fmla="*/ 55412 w 2195900"/>
              <a:gd name="connsiteY2" fmla="*/ 334601 h 1942129"/>
              <a:gd name="connsiteX3" fmla="*/ 493562 w 2195900"/>
              <a:gd name="connsiteY3" fmla="*/ 39326 h 1942129"/>
              <a:gd name="connsiteX4" fmla="*/ 1960412 w 2195900"/>
              <a:gd name="connsiteY4" fmla="*/ 39326 h 1942129"/>
              <a:gd name="connsiteX5" fmla="*/ 2189012 w 2195900"/>
              <a:gd name="connsiteY5" fmla="*/ 372701 h 1942129"/>
              <a:gd name="connsiteX6" fmla="*/ 1922312 w 2195900"/>
              <a:gd name="connsiteY6" fmla="*/ 620351 h 1942129"/>
              <a:gd name="connsiteX7" fmla="*/ 1122212 w 2195900"/>
              <a:gd name="connsiteY7" fmla="*/ 972776 h 1942129"/>
              <a:gd name="connsiteX8" fmla="*/ 769787 w 2195900"/>
              <a:gd name="connsiteY8" fmla="*/ 1820501 h 1942129"/>
              <a:gd name="connsiteX9" fmla="*/ 331637 w 2195900"/>
              <a:gd name="connsiteY9" fmla="*/ 1925276 h 19421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95900" h="1942129">
                <a:moveTo>
                  <a:pt x="331637" y="1925276"/>
                </a:moveTo>
                <a:cubicBezTo>
                  <a:pt x="209399" y="1907813"/>
                  <a:pt x="82399" y="1980838"/>
                  <a:pt x="36362" y="1715726"/>
                </a:cubicBezTo>
                <a:cubicBezTo>
                  <a:pt x="-9675" y="1450614"/>
                  <a:pt x="-20788" y="614001"/>
                  <a:pt x="55412" y="334601"/>
                </a:cubicBezTo>
                <a:cubicBezTo>
                  <a:pt x="131612" y="55201"/>
                  <a:pt x="176062" y="88539"/>
                  <a:pt x="493562" y="39326"/>
                </a:cubicBezTo>
                <a:cubicBezTo>
                  <a:pt x="811062" y="-9887"/>
                  <a:pt x="1677837" y="-16236"/>
                  <a:pt x="1960412" y="39326"/>
                </a:cubicBezTo>
                <a:cubicBezTo>
                  <a:pt x="2242987" y="94888"/>
                  <a:pt x="2195362" y="275864"/>
                  <a:pt x="2189012" y="372701"/>
                </a:cubicBezTo>
                <a:cubicBezTo>
                  <a:pt x="2182662" y="469538"/>
                  <a:pt x="2100112" y="520339"/>
                  <a:pt x="1922312" y="620351"/>
                </a:cubicBezTo>
                <a:cubicBezTo>
                  <a:pt x="1744512" y="720363"/>
                  <a:pt x="1314299" y="772751"/>
                  <a:pt x="1122212" y="972776"/>
                </a:cubicBezTo>
                <a:cubicBezTo>
                  <a:pt x="930125" y="1172801"/>
                  <a:pt x="901550" y="1660163"/>
                  <a:pt x="769787" y="1820501"/>
                </a:cubicBezTo>
                <a:cubicBezTo>
                  <a:pt x="638024" y="1980839"/>
                  <a:pt x="453875" y="1942739"/>
                  <a:pt x="331637" y="1925276"/>
                </a:cubicBezTo>
                <a:close/>
              </a:path>
            </a:pathLst>
          </a:custGeom>
          <a:solidFill>
            <a:srgbClr val="A66BD3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D939CE78-E6B6-44BA-9946-07DBB2D9C71A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0" y="257692"/>
            <a:ext cx="10512305" cy="928958"/>
          </a:xfrm>
        </p:spPr>
        <p:txBody>
          <a:bodyPr/>
          <a:lstStyle/>
          <a:p>
            <a:r>
              <a:rPr lang="de-DE" dirty="0" smtClean="0"/>
              <a:t>1.1 </a:t>
            </a:r>
            <a:r>
              <a:rPr lang="de-DE" dirty="0" err="1" smtClean="0"/>
              <a:t>Weisfeiler</a:t>
            </a:r>
            <a:r>
              <a:rPr lang="de-DE" dirty="0" smtClean="0"/>
              <a:t>-Lehman </a:t>
            </a:r>
            <a:r>
              <a:rPr lang="de-DE" dirty="0" err="1"/>
              <a:t>node</a:t>
            </a:r>
            <a:r>
              <a:rPr lang="de-DE" dirty="0"/>
              <a:t> </a:t>
            </a:r>
            <a:r>
              <a:rPr lang="de-DE" dirty="0" err="1"/>
              <a:t>embedding</a:t>
            </a:r>
            <a:r>
              <a:rPr lang="de-DE" dirty="0"/>
              <a:t> </a:t>
            </a:r>
            <a:r>
              <a:rPr lang="de-DE" dirty="0" err="1" smtClean="0"/>
              <a:t>scheme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err="1" smtClean="0"/>
              <a:t>Example</a:t>
            </a:r>
            <a:r>
              <a:rPr lang="de-DE" dirty="0" smtClean="0"/>
              <a:t> – </a:t>
            </a:r>
            <a:r>
              <a:rPr lang="de-DE" dirty="0" err="1" smtClean="0"/>
              <a:t>Node</a:t>
            </a:r>
            <a:r>
              <a:rPr lang="de-DE" dirty="0" smtClean="0"/>
              <a:t> </a:t>
            </a:r>
            <a:r>
              <a:rPr lang="de-DE" dirty="0" err="1" smtClean="0"/>
              <a:t>labels</a:t>
            </a:r>
            <a:endParaRPr lang="de-DE" dirty="0"/>
          </a:p>
        </p:txBody>
      </p:sp>
      <p:grpSp>
        <p:nvGrpSpPr>
          <p:cNvPr id="47" name="Gruppieren 46"/>
          <p:cNvGrpSpPr>
            <a:grpSpLocks noChangeAspect="1"/>
          </p:cNvGrpSpPr>
          <p:nvPr/>
        </p:nvGrpSpPr>
        <p:grpSpPr>
          <a:xfrm>
            <a:off x="8681919" y="1255638"/>
            <a:ext cx="3310384" cy="1761612"/>
            <a:chOff x="2836566" y="301882"/>
            <a:chExt cx="5573748" cy="2966055"/>
          </a:xfrm>
        </p:grpSpPr>
        <p:grpSp>
          <p:nvGrpSpPr>
            <p:cNvPr id="48" name="Gruppieren 47"/>
            <p:cNvGrpSpPr/>
            <p:nvPr/>
          </p:nvGrpSpPr>
          <p:grpSpPr>
            <a:xfrm>
              <a:off x="2836566" y="301882"/>
              <a:ext cx="5573748" cy="2966055"/>
              <a:chOff x="2207916" y="1616332"/>
              <a:chExt cx="5573748" cy="296605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1" name="Ellipse 50"/>
                  <p:cNvSpPr>
                    <a:spLocks/>
                  </p:cNvSpPr>
                  <p:nvPr/>
                </p:nvSpPr>
                <p:spPr>
                  <a:xfrm>
                    <a:off x="2207916" y="1630993"/>
                    <a:ext cx="1044000" cy="720000"/>
                  </a:xfrm>
                  <a:prstGeom prst="ellipse">
                    <a:avLst/>
                  </a:prstGeom>
                  <a:solidFill>
                    <a:schemeClr val="accent6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ctrlPr>
                                <a:rPr lang="de-DE" sz="16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DE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de-DE" sz="16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de-DE" sz="16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oMath>
                      </m:oMathPara>
                    </a14:m>
                    <a:endParaRPr lang="de-DE" sz="1600" dirty="0" smtClean="0"/>
                  </a:p>
                </p:txBody>
              </p:sp>
            </mc:Choice>
            <mc:Fallback xmlns="">
              <p:sp>
                <p:nvSpPr>
                  <p:cNvPr id="51" name="Ellipse 50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07916" y="1630993"/>
                    <a:ext cx="1044000" cy="720000"/>
                  </a:xfrm>
                  <a:prstGeom prst="ellipse">
                    <a:avLst/>
                  </a:prstGeom>
                  <a:blipFill rotWithShape="0">
                    <a:blip r:embed="rId4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52" name="Gerader Verbinder 51"/>
              <p:cNvCxnSpPr>
                <a:cxnSpLocks/>
                <a:stCxn id="51" idx="6"/>
                <a:endCxn id="53" idx="2"/>
              </p:cNvCxnSpPr>
              <p:nvPr/>
            </p:nvCxnSpPr>
            <p:spPr>
              <a:xfrm>
                <a:off x="3251916" y="1990993"/>
                <a:ext cx="1220874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3" name="Ellipse 52"/>
                  <p:cNvSpPr>
                    <a:spLocks/>
                  </p:cNvSpPr>
                  <p:nvPr/>
                </p:nvSpPr>
                <p:spPr>
                  <a:xfrm>
                    <a:off x="4472790" y="1630993"/>
                    <a:ext cx="1044000" cy="720000"/>
                  </a:xfrm>
                  <a:prstGeom prst="ellipse">
                    <a:avLst/>
                  </a:prstGeom>
                  <a:solidFill>
                    <a:schemeClr val="accent5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ctrlPr>
                                <a:rPr lang="de-DE" sz="16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DE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de-DE" sz="1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r>
                                <a:rPr lang="de-DE" sz="16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</m:oMath>
                      </m:oMathPara>
                    </a14:m>
                    <a:endParaRPr lang="de-DE" sz="1600" dirty="0" smtClean="0"/>
                  </a:p>
                </p:txBody>
              </p:sp>
            </mc:Choice>
            <mc:Fallback xmlns="">
              <p:sp>
                <p:nvSpPr>
                  <p:cNvPr id="53" name="Ellipse 52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72790" y="1630993"/>
                    <a:ext cx="1044000" cy="720000"/>
                  </a:xfrm>
                  <a:prstGeom prst="ellipse">
                    <a:avLst/>
                  </a:prstGeom>
                  <a:blipFill rotWithShape="0">
                    <a:blip r:embed="rId5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4" name="Ellipse 53"/>
                  <p:cNvSpPr>
                    <a:spLocks/>
                  </p:cNvSpPr>
                  <p:nvPr/>
                </p:nvSpPr>
                <p:spPr>
                  <a:xfrm>
                    <a:off x="6737664" y="1616332"/>
                    <a:ext cx="1044000" cy="720000"/>
                  </a:xfrm>
                  <a:prstGeom prst="ellipse">
                    <a:avLst/>
                  </a:prstGeom>
                  <a:solidFill>
                    <a:schemeClr val="accent6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ctrlPr>
                                <a:rPr lang="de-DE" sz="16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DE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de-DE" sz="1600" b="0" i="1" smtClean="0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sub>
                              </m:sSub>
                            </m:e>
                            <m:e>
                              <m:r>
                                <a:rPr lang="de-DE" sz="16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oMath>
                      </m:oMathPara>
                    </a14:m>
                    <a:endParaRPr lang="de-DE" sz="1600" dirty="0" smtClean="0"/>
                  </a:p>
                </p:txBody>
              </p:sp>
            </mc:Choice>
            <mc:Fallback xmlns="">
              <p:sp>
                <p:nvSpPr>
                  <p:cNvPr id="54" name="Ellipse 53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37664" y="1616332"/>
                    <a:ext cx="1044000" cy="720000"/>
                  </a:xfrm>
                  <a:prstGeom prst="ellipse">
                    <a:avLst/>
                  </a:prstGeom>
                  <a:blipFill rotWithShape="0">
                    <a:blip r:embed="rId6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5" name="Ellipse 54"/>
                  <p:cNvSpPr>
                    <a:spLocks/>
                  </p:cNvSpPr>
                  <p:nvPr/>
                </p:nvSpPr>
                <p:spPr>
                  <a:xfrm>
                    <a:off x="6737664" y="2746690"/>
                    <a:ext cx="1044000" cy="720000"/>
                  </a:xfrm>
                  <a:prstGeom prst="ellipse">
                    <a:avLst/>
                  </a:prstGeom>
                  <a:solidFill>
                    <a:schemeClr val="accent2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ctrlPr>
                                <a:rPr lang="de-DE" sz="16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DE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de-DE" sz="1600" b="0" i="1" smtClean="0">
                                      <a:latin typeface="Cambria Math" panose="02040503050406030204" pitchFamily="18" charset="0"/>
                                    </a:rPr>
                                    <m:t>7</m:t>
                                  </m:r>
                                </m:sub>
                              </m:sSub>
                            </m:e>
                            <m:e>
                              <m:r>
                                <a:rPr lang="de-DE" sz="16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d>
                        </m:oMath>
                      </m:oMathPara>
                    </a14:m>
                    <a:endParaRPr lang="de-DE" sz="1600" dirty="0" smtClean="0"/>
                  </a:p>
                </p:txBody>
              </p:sp>
            </mc:Choice>
            <mc:Fallback xmlns="">
              <p:sp>
                <p:nvSpPr>
                  <p:cNvPr id="55" name="Ellipse 54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37664" y="2746690"/>
                    <a:ext cx="1044000" cy="720000"/>
                  </a:xfrm>
                  <a:prstGeom prst="ellipse">
                    <a:avLst/>
                  </a:prstGeom>
                  <a:blipFill rotWithShape="0">
                    <a:blip r:embed="rId7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6" name="Ellipse 55"/>
                  <p:cNvSpPr>
                    <a:spLocks/>
                  </p:cNvSpPr>
                  <p:nvPr/>
                </p:nvSpPr>
                <p:spPr>
                  <a:xfrm>
                    <a:off x="2207916" y="2746690"/>
                    <a:ext cx="1044000" cy="720000"/>
                  </a:xfrm>
                  <a:prstGeom prst="ellipse">
                    <a:avLst/>
                  </a:prstGeom>
                  <a:solidFill>
                    <a:schemeClr val="accent2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ctrlPr>
                                <a:rPr lang="de-DE" sz="16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DE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de-DE" sz="16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  <m:e>
                              <m:r>
                                <a:rPr lang="de-DE" sz="16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d>
                        </m:oMath>
                      </m:oMathPara>
                    </a14:m>
                    <a:endParaRPr lang="de-DE" sz="1600" dirty="0" smtClean="0"/>
                  </a:p>
                </p:txBody>
              </p:sp>
            </mc:Choice>
            <mc:Fallback xmlns="">
              <p:sp>
                <p:nvSpPr>
                  <p:cNvPr id="56" name="Ellipse 55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07916" y="2746690"/>
                    <a:ext cx="1044000" cy="720000"/>
                  </a:xfrm>
                  <a:prstGeom prst="ellipse">
                    <a:avLst/>
                  </a:prstGeom>
                  <a:blipFill rotWithShape="0">
                    <a:blip r:embed="rId8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7" name="Ellipse 56"/>
                  <p:cNvSpPr>
                    <a:spLocks/>
                  </p:cNvSpPr>
                  <p:nvPr/>
                </p:nvSpPr>
                <p:spPr>
                  <a:xfrm>
                    <a:off x="2207916" y="3862387"/>
                    <a:ext cx="1044000" cy="720000"/>
                  </a:xfrm>
                  <a:prstGeom prst="ellipse">
                    <a:avLst/>
                  </a:prstGeom>
                  <a:solidFill>
                    <a:srgbClr val="FF000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ctrlPr>
                                <a:rPr lang="de-DE" sz="16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DE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de-DE" sz="1600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e>
                            <m:e>
                              <m:r>
                                <a:rPr lang="de-DE" sz="16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</m:d>
                        </m:oMath>
                      </m:oMathPara>
                    </a14:m>
                    <a:endParaRPr lang="de-DE" sz="1600" dirty="0" smtClean="0"/>
                  </a:p>
                </p:txBody>
              </p:sp>
            </mc:Choice>
            <mc:Fallback xmlns="">
              <p:sp>
                <p:nvSpPr>
                  <p:cNvPr id="57" name="Ellipse 56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07916" y="3862387"/>
                    <a:ext cx="1044000" cy="720000"/>
                  </a:xfrm>
                  <a:prstGeom prst="ellipse">
                    <a:avLst/>
                  </a:prstGeom>
                  <a:blipFill rotWithShape="0">
                    <a:blip r:embed="rId9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8" name="Ellipse 57"/>
                  <p:cNvSpPr>
                    <a:spLocks/>
                  </p:cNvSpPr>
                  <p:nvPr/>
                </p:nvSpPr>
                <p:spPr>
                  <a:xfrm>
                    <a:off x="4472790" y="3862387"/>
                    <a:ext cx="1044000" cy="720000"/>
                  </a:xfrm>
                  <a:prstGeom prst="ellipse">
                    <a:avLst/>
                  </a:prstGeom>
                  <a:solidFill>
                    <a:srgbClr val="FFFF0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ctrlPr>
                                <a:rPr lang="de-DE" sz="1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DE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de-DE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sub>
                              </m:sSub>
                            </m:e>
                            <m:e>
                              <m:r>
                                <a:rPr lang="de-DE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</m:d>
                        </m:oMath>
                      </m:oMathPara>
                    </a14:m>
                    <a:endParaRPr lang="de-DE" sz="1600" dirty="0" smtClean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8" name="Ellipse 57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72790" y="3862387"/>
                    <a:ext cx="1044000" cy="720000"/>
                  </a:xfrm>
                  <a:prstGeom prst="ellipse">
                    <a:avLst/>
                  </a:prstGeom>
                  <a:blipFill rotWithShape="0">
                    <a:blip r:embed="rId10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59" name="Gerader Verbinder 58"/>
              <p:cNvCxnSpPr>
                <a:cxnSpLocks/>
                <a:stCxn id="51" idx="4"/>
                <a:endCxn id="56" idx="0"/>
              </p:cNvCxnSpPr>
              <p:nvPr/>
            </p:nvCxnSpPr>
            <p:spPr>
              <a:xfrm>
                <a:off x="2729916" y="2350993"/>
                <a:ext cx="0" cy="39569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Gerader Verbinder 59"/>
              <p:cNvCxnSpPr>
                <a:cxnSpLocks/>
                <a:stCxn id="56" idx="4"/>
                <a:endCxn id="57" idx="0"/>
              </p:cNvCxnSpPr>
              <p:nvPr/>
            </p:nvCxnSpPr>
            <p:spPr>
              <a:xfrm>
                <a:off x="2729916" y="3466690"/>
                <a:ext cx="0" cy="39569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Gerader Verbinder 60"/>
              <p:cNvCxnSpPr>
                <a:cxnSpLocks/>
                <a:stCxn id="57" idx="6"/>
                <a:endCxn id="58" idx="2"/>
              </p:cNvCxnSpPr>
              <p:nvPr/>
            </p:nvCxnSpPr>
            <p:spPr>
              <a:xfrm>
                <a:off x="3251916" y="4222387"/>
                <a:ext cx="1220874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Gerader Verbinder 61"/>
              <p:cNvCxnSpPr>
                <a:cxnSpLocks/>
                <a:stCxn id="54" idx="2"/>
                <a:endCxn id="53" idx="6"/>
              </p:cNvCxnSpPr>
              <p:nvPr/>
            </p:nvCxnSpPr>
            <p:spPr>
              <a:xfrm flipH="1">
                <a:off x="5516790" y="1976332"/>
                <a:ext cx="1220874" cy="14661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Gerader Verbinder 62"/>
              <p:cNvCxnSpPr>
                <a:cxnSpLocks/>
                <a:stCxn id="55" idx="0"/>
                <a:endCxn id="54" idx="4"/>
              </p:cNvCxnSpPr>
              <p:nvPr/>
            </p:nvCxnSpPr>
            <p:spPr>
              <a:xfrm flipV="1">
                <a:off x="7259664" y="2336332"/>
                <a:ext cx="0" cy="41035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9" name="Gerader Verbinder 48"/>
            <p:cNvCxnSpPr>
              <a:cxnSpLocks/>
              <a:stCxn id="56" idx="7"/>
              <a:endCxn id="53" idx="3"/>
            </p:cNvCxnSpPr>
            <p:nvPr/>
          </p:nvCxnSpPr>
          <p:spPr>
            <a:xfrm flipV="1">
              <a:off x="3727676" y="931101"/>
              <a:ext cx="1526654" cy="60658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Gerader Verbinder 49"/>
            <p:cNvCxnSpPr>
              <a:cxnSpLocks/>
              <a:stCxn id="55" idx="1"/>
              <a:endCxn id="53" idx="5"/>
            </p:cNvCxnSpPr>
            <p:nvPr/>
          </p:nvCxnSpPr>
          <p:spPr>
            <a:xfrm flipH="1" flipV="1">
              <a:off x="5992550" y="931101"/>
              <a:ext cx="1526654" cy="60658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3" name="Tabelle 22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879732" y="3017250"/>
              <a:ext cx="9994385" cy="29667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431286"/>
                    <a:gridCol w="1409700"/>
                    <a:gridCol w="3486150"/>
                    <a:gridCol w="3486150"/>
                    <a:gridCol w="361950"/>
                    <a:gridCol w="819149"/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GB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</m:sSup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GB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GB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GB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sup>
                                </m:sSup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 smtClean="0">
                              <a:solidFill>
                                <a:schemeClr val="accent6"/>
                              </a:solidFill>
                            </a:rPr>
                            <a:t>hash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GB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b="0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b="0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de-DE" b="0" i="1" smtClean="0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b="0" i="1" smtClean="0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  <m:r>
                                        <a:rPr lang="de-DE" b="0" i="1" smtClean="0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de-DE" b="0" i="1" smtClean="0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de-DE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de-DE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oMath>
                          </a14:m>
                          <a:endParaRPr lang="en-GB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 smtClean="0"/>
                            <a:t>hash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GB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de-DE" b="1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𝒑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de-DE" b="1" i="1" smtClean="0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oMath>
                          </a14:m>
                          <a:endParaRPr lang="en-GB" b="1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 smtClean="0"/>
                            <a:t>hash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GB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oMath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 smtClean="0"/>
                            <a:t>hash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GB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oMath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 smtClean="0">
                              <a:solidFill>
                                <a:srgbClr val="7030A0"/>
                              </a:solidFill>
                            </a:rPr>
                            <a:t>hash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GB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  <m:r>
                                    <a:rPr lang="de-DE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de-DE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de-DE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  <m:r>
                                        <a:rPr lang="de-DE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de-DE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de-DE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de-DE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oMath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 smtClean="0"/>
                            <a:t>hash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GB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oMath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 smtClean="0"/>
                            <a:t>hash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GB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oMath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 smtClean="0"/>
                            <a:t>hash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GB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oMath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 smtClean="0"/>
                            <a:t>hash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GB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oMath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 smtClean="0"/>
                            <a:t>hash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GB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oMath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 smtClean="0">
                              <a:solidFill>
                                <a:schemeClr val="accent6"/>
                              </a:solidFill>
                            </a:rPr>
                            <a:t>hash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GB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b="0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b="0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de-DE" b="0" i="1" smtClean="0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b="0" i="1" smtClean="0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  <m:r>
                                        <a:rPr lang="de-DE" b="0" i="1" smtClean="0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de-DE" b="0" i="1" smtClean="0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de-DE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de-DE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oMath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 smtClean="0"/>
                            <a:t>hash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GB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de-DE" b="1" i="1" smtClean="0">
                                          <a:solidFill>
                                            <a:schemeClr val="accent4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𝒓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de-DE" b="1" i="1" smtClean="0">
                                  <a:latin typeface="Cambria Math" panose="02040503050406030204" pitchFamily="18" charset="0"/>
                                </a:rPr>
                                <m:t>𝒈</m:t>
                              </m:r>
                            </m:oMath>
                          </a14:m>
                          <a:endParaRPr lang="en-GB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 smtClean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</a:rPr>
                            <a:t>hash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GB" i="1" smtClean="0">
                                      <a:solidFill>
                                        <a:schemeClr val="accent4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b="0" i="1" smtClean="0">
                                      <a:solidFill>
                                        <a:schemeClr val="accent4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  <m:r>
                                    <a:rPr lang="de-DE" b="0" i="1" smtClean="0">
                                      <a:solidFill>
                                        <a:schemeClr val="accent4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de-DE" b="0" i="1" smtClean="0">
                                          <a:solidFill>
                                            <a:schemeClr val="accent4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b="0" i="1" smtClean="0">
                                          <a:solidFill>
                                            <a:schemeClr val="accent4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b="0" i="1" smtClean="0">
                                          <a:solidFill>
                                            <a:schemeClr val="accent4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de-DE" b="0" i="1" smtClean="0">
                                          <a:solidFill>
                                            <a:schemeClr val="accent4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de-DE" b="0" i="1" smtClean="0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de-DE" b="0" i="1" smtClean="0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oMath>
                          </a14:m>
                          <a:endParaRPr lang="en-GB" dirty="0">
                            <a:solidFill>
                              <a:schemeClr val="accent4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 smtClean="0"/>
                            <a:t>hash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GB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oMath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23" name="Tabelle 22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879732" y="3017250"/>
              <a:ext cx="9994385" cy="29667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431286"/>
                    <a:gridCol w="1409700"/>
                    <a:gridCol w="3486150"/>
                    <a:gridCol w="3486150"/>
                    <a:gridCol w="361950"/>
                    <a:gridCol w="819149"/>
                  </a:tblGrid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11"/>
                          <a:stretch>
                            <a:fillRect r="-2211268" b="-7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11"/>
                          <a:stretch>
                            <a:fillRect l="-30736" r="-579654" b="-7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11"/>
                          <a:stretch>
                            <a:fillRect l="-52797" r="-134091" b="-7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11"/>
                          <a:stretch>
                            <a:fillRect l="-152797" r="-34091" b="-7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11"/>
                          <a:stretch>
                            <a:fillRect l="-2410000" r="-225000" b="-7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11"/>
                          <a:stretch>
                            <a:fillRect l="-1123881" r="-746" b="-724590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 rotWithShape="0">
                          <a:blip r:embed="rId11"/>
                          <a:stretch>
                            <a:fillRect t="-100000" r="-2211268" b="-6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 rotWithShape="0">
                          <a:blip r:embed="rId11"/>
                          <a:stretch>
                            <a:fillRect l="-30736" t="-100000" r="-579654" b="-6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 rotWithShape="0">
                          <a:blip r:embed="rId11"/>
                          <a:stretch>
                            <a:fillRect l="-52797" t="-100000" r="-134091" b="-6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 rotWithShape="0">
                          <a:blip r:embed="rId11"/>
                          <a:stretch>
                            <a:fillRect l="-152797" t="-100000" r="-34091" b="-6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 rotWithShape="0">
                          <a:blip r:embed="rId11"/>
                          <a:stretch>
                            <a:fillRect l="-2410000" t="-100000" r="-225000" b="-6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 rotWithShape="0">
                          <a:blip r:embed="rId11"/>
                          <a:stretch>
                            <a:fillRect l="-1123881" t="-100000" r="-746" b="-624590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 rotWithShape="0">
                          <a:blip r:embed="rId11"/>
                          <a:stretch>
                            <a:fillRect t="-200000" r="-2211268" b="-5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 rotWithShape="0">
                          <a:blip r:embed="rId11"/>
                          <a:stretch>
                            <a:fillRect l="-30736" t="-200000" r="-579654" b="-5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l="-52797" t="-200000" r="-134091" b="-5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l="-152797" t="-200000" r="-34091" b="-5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l="-2410000" t="-200000" r="-225000" b="-5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l="-1123881" t="-200000" r="-746" b="-524590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 rotWithShape="0">
                          <a:blip r:embed="rId11"/>
                          <a:stretch>
                            <a:fillRect t="-300000" r="-2211268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 rotWithShape="0">
                          <a:blip r:embed="rId11"/>
                          <a:stretch>
                            <a:fillRect l="-30736" t="-300000" r="-579654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l="-52797" t="-300000" r="-134091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l="-152797" t="-300000" r="-34091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l="-2410000" t="-300000" r="-225000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l="-1123881" t="-300000" r="-746" b="-424590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 rotWithShape="0">
                          <a:blip r:embed="rId11"/>
                          <a:stretch>
                            <a:fillRect t="-400000" r="-2211268" b="-3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 rotWithShape="0">
                          <a:blip r:embed="rId11"/>
                          <a:stretch>
                            <a:fillRect l="-30736" t="-400000" r="-579654" b="-3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l="-52797" t="-400000" r="-134091" b="-3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l="-152797" t="-400000" r="-34091" b="-3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l="-2410000" t="-400000" r="-225000" b="-3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l="-1123881" t="-400000" r="-746" b="-324590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 rotWithShape="0">
                          <a:blip r:embed="rId11"/>
                          <a:stretch>
                            <a:fillRect t="-500000" r="-2211268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 rotWithShape="0">
                          <a:blip r:embed="rId11"/>
                          <a:stretch>
                            <a:fillRect l="-30736" t="-500000" r="-579654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l="-52797" t="-500000" r="-134091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l="-152797" t="-500000" r="-34091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l="-2410000" t="-500000" r="-225000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l="-1123881" t="-500000" r="-746" b="-224590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 rotWithShape="0">
                          <a:blip r:embed="rId11"/>
                          <a:stretch>
                            <a:fillRect t="-600000" r="-2211268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 rotWithShape="0">
                          <a:blip r:embed="rId11"/>
                          <a:stretch>
                            <a:fillRect l="-30736" t="-600000" r="-579654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l="-52797" t="-600000" r="-134091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l="-152797" t="-600000" r="-34091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l="-2410000" t="-600000" r="-225000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l="-1123881" t="-600000" r="-746" b="-124590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 rotWithShape="0">
                          <a:blip r:embed="rId11"/>
                          <a:stretch>
                            <a:fillRect t="-700000" r="-2211268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 rotWithShape="0">
                          <a:blip r:embed="rId11"/>
                          <a:stretch>
                            <a:fillRect l="-30736" t="-700000" r="-579654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l="-52797" t="-700000" r="-134091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l="-152797" t="-700000" r="-34091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l="-2410000" t="-700000" r="-225000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l="-1123881" t="-700000" r="-746" b="-24590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hteck 25"/>
              <p:cNvSpPr/>
              <p:nvPr/>
            </p:nvSpPr>
            <p:spPr>
              <a:xfrm>
                <a:off x="5347" y="2360932"/>
                <a:ext cx="3311612" cy="374270"/>
              </a:xfrm>
              <a:prstGeom prst="rect">
                <a:avLst/>
              </a:prstGeom>
              <a:solidFill>
                <a:srgbClr val="CFD5EA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h𝑎𝑠h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h</m:t>
                          </m:r>
                        </m:sup>
                      </m:sSup>
                      <m:d>
                        <m:d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p>
                      </m:s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6" name="Rechteck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7" y="2360932"/>
                <a:ext cx="3311612" cy="374270"/>
              </a:xfrm>
              <a:prstGeom prst="rect">
                <a:avLst/>
              </a:prstGeom>
              <a:blipFill rotWithShape="0">
                <a:blip r:embed="rId12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7" name="Tabelle 26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21020" y="1248821"/>
              <a:ext cx="4437060" cy="1112111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050149"/>
                    <a:gridCol w="3386911"/>
                  </a:tblGrid>
                  <a:tr h="370840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 xmlns:m="http://schemas.openxmlformats.org/officeDocument/2006/math">
                              <m:r>
                                <a:rPr lang="de-DE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oMath>
                          </a14:m>
                          <a:r>
                            <a:rPr lang="en-GB" dirty="0" smtClean="0"/>
                            <a:t>:</a:t>
                          </a:r>
                          <a:endParaRPr lang="en-GB" dirty="0"/>
                        </a:p>
                      </a:txBody>
                      <a:tcPr marL="0" marR="14400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 smtClean="0"/>
                            <a:t>dimensionality of the node labels</a:t>
                          </a:r>
                        </a:p>
                      </a:txBody>
                      <a:tcPr marL="0" marR="144000" marT="0" marB="0">
                        <a:noFill/>
                      </a:tcPr>
                    </a:tc>
                  </a:tr>
                  <a:tr h="370431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=7</m:t>
                              </m:r>
                            </m:oMath>
                          </a14:m>
                          <a:r>
                            <a:rPr lang="en-GB" dirty="0" smtClean="0"/>
                            <a:t>: </a:t>
                          </a:r>
                          <a:endParaRPr lang="en-GB" dirty="0"/>
                        </a:p>
                      </a:txBody>
                      <a:tcPr marL="0" marR="14400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 smtClean="0"/>
                            <a:t>cardinality of the node set</a:t>
                          </a:r>
                        </a:p>
                      </a:txBody>
                      <a:tcPr marL="0" marR="144000" marT="0" marB="0">
                        <a:noFill/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 xmlns:m="http://schemas.openxmlformats.org/officeDocument/2006/math">
                              <m:r>
                                <a:rPr lang="de-DE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de-DE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DE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de-DE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GB" dirty="0" smtClean="0"/>
                            <a:t>:</a:t>
                          </a:r>
                          <a:endParaRPr lang="en-GB" dirty="0"/>
                        </a:p>
                      </a:txBody>
                      <a:tcPr marL="0" marR="14400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 smtClean="0"/>
                            <a:t>neighbourhood </a:t>
                          </a:r>
                          <a:r>
                            <a:rPr lang="en-GB" dirty="0"/>
                            <a:t>of </a:t>
                          </a:r>
                          <a14:m>
                            <m:oMath xmlns:m="http://schemas.openxmlformats.org/officeDocument/2006/math"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oMath>
                          </a14:m>
                          <a:endParaRPr lang="en-GB" dirty="0"/>
                        </a:p>
                      </a:txBody>
                      <a:tcPr marL="0" marR="144000" marT="0" marB="0">
                        <a:noFill/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27" name="Tabelle 26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21020" y="1248821"/>
              <a:ext cx="4437060" cy="1112111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050149"/>
                    <a:gridCol w="3386911"/>
                  </a:tblGrid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0" marR="144000" marT="0" marB="0">
                        <a:blipFill rotWithShape="0">
                          <a:blip r:embed="rId13"/>
                          <a:stretch>
                            <a:fillRect t="-19672" r="-321387" b="-2131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 smtClean="0"/>
                            <a:t>dimensionality of the node labels</a:t>
                          </a:r>
                        </a:p>
                      </a:txBody>
                      <a:tcPr marL="0" marR="144000" marT="0" marB="0">
                        <a:noFill/>
                      </a:tcPr>
                    </a:tc>
                  </a:tr>
                  <a:tr h="370431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0" marR="144000" marT="0" marB="0">
                        <a:blipFill rotWithShape="0">
                          <a:blip r:embed="rId13"/>
                          <a:stretch>
                            <a:fillRect t="-117742" r="-321387" b="-1096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 smtClean="0"/>
                            <a:t>cardinality of the </a:t>
                          </a:r>
                          <a:r>
                            <a:rPr lang="en-GB" dirty="0" smtClean="0"/>
                            <a:t>node set</a:t>
                          </a:r>
                          <a:endParaRPr lang="en-GB" dirty="0" smtClean="0"/>
                        </a:p>
                      </a:txBody>
                      <a:tcPr marL="0" marR="144000" marT="0" marB="0">
                        <a:noFill/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0" marR="144000" marT="0" marB="0">
                        <a:blipFill rotWithShape="0">
                          <a:blip r:embed="rId13"/>
                          <a:stretch>
                            <a:fillRect t="-221311" r="-321387" b="-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0" marR="144000" marT="0" marB="0">
                        <a:blipFill rotWithShape="0">
                          <a:blip r:embed="rId13"/>
                          <a:stretch>
                            <a:fillRect l="-31115" t="-221311" b="-11475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29" name="Pfeil nach unten 28"/>
          <p:cNvSpPr/>
          <p:nvPr/>
        </p:nvSpPr>
        <p:spPr>
          <a:xfrm rot="16200000">
            <a:off x="426431" y="3978654"/>
            <a:ext cx="484632" cy="637704"/>
          </a:xfrm>
          <a:prstGeom prst="downArrow">
            <a:avLst/>
          </a:prstGeom>
          <a:solidFill>
            <a:srgbClr val="015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Pfeil nach unten 31"/>
          <p:cNvSpPr/>
          <p:nvPr/>
        </p:nvSpPr>
        <p:spPr>
          <a:xfrm rot="16200000">
            <a:off x="426431" y="5462424"/>
            <a:ext cx="484632" cy="637704"/>
          </a:xfrm>
          <a:prstGeom prst="downArrow">
            <a:avLst/>
          </a:prstGeom>
          <a:solidFill>
            <a:srgbClr val="015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Pfeil nach unten 32"/>
          <p:cNvSpPr/>
          <p:nvPr/>
        </p:nvSpPr>
        <p:spPr>
          <a:xfrm>
            <a:off x="7679296" y="2379546"/>
            <a:ext cx="484632" cy="637704"/>
          </a:xfrm>
          <a:prstGeom prst="downArrow">
            <a:avLst/>
          </a:prstGeom>
          <a:solidFill>
            <a:srgbClr val="015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Fußzeilenplatzhalter 4">
            <a:extLst>
              <a:ext uri="{FF2B5EF4-FFF2-40B4-BE49-F238E27FC236}">
                <a16:creationId xmlns:a16="http://schemas.microsoft.com/office/drawing/2014/main" xmlns="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11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26</a:t>
            </a:r>
          </a:p>
        </p:txBody>
      </p:sp>
    </p:spTree>
    <p:extLst>
      <p:ext uri="{BB962C8B-B14F-4D97-AF65-F5344CB8AC3E}">
        <p14:creationId xmlns:p14="http://schemas.microsoft.com/office/powerpoint/2010/main" val="2912173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D939CE78-E6B6-44BA-9946-07DBB2D9C71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de-DE" dirty="0" smtClean="0"/>
              <a:t>Motivation</a:t>
            </a:r>
            <a:endParaRPr lang="de-DE" dirty="0"/>
          </a:p>
        </p:txBody>
      </p:sp>
      <p:sp>
        <p:nvSpPr>
          <p:cNvPr id="4" name="Inhaltsplatzhalter 1">
            <a:extLst>
              <a:ext uri="{FF2B5EF4-FFF2-40B4-BE49-F238E27FC236}">
                <a16:creationId xmlns:a16="http://schemas.microsoft.com/office/drawing/2014/main" xmlns="" id="{9DEBA436-23C2-4070-B671-ADB9D990FD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7996" y="1418301"/>
            <a:ext cx="11680767" cy="4974186"/>
          </a:xfrm>
        </p:spPr>
        <p:txBody>
          <a:bodyPr/>
          <a:lstStyle/>
          <a:p>
            <a:pPr marL="0" indent="0">
              <a:buNone/>
              <a:tabLst>
                <a:tab pos="1619250" algn="l"/>
                <a:tab pos="3409950" algn="l"/>
              </a:tabLst>
            </a:pPr>
            <a:r>
              <a:rPr lang="de-DE" b="1" dirty="0" smtClean="0">
                <a:solidFill>
                  <a:srgbClr val="0150A0"/>
                </a:solidFill>
              </a:rPr>
              <a:t>TASK:</a:t>
            </a:r>
            <a:r>
              <a:rPr lang="de-DE" dirty="0" smtClean="0"/>
              <a:t> 	Graph </a:t>
            </a:r>
            <a:r>
              <a:rPr lang="de-DE" dirty="0" err="1" smtClean="0"/>
              <a:t>classification</a:t>
            </a:r>
            <a:r>
              <a:rPr lang="de-DE" dirty="0" smtClean="0"/>
              <a:t> </a:t>
            </a:r>
            <a:r>
              <a:rPr lang="de-DE" sz="2000" dirty="0" smtClean="0"/>
              <a:t>(via </a:t>
            </a:r>
            <a:r>
              <a:rPr lang="de-DE" sz="2000" dirty="0" err="1" smtClean="0"/>
              <a:t>graph</a:t>
            </a:r>
            <a:r>
              <a:rPr lang="de-DE" sz="2000" dirty="0" smtClean="0"/>
              <a:t> </a:t>
            </a:r>
            <a:r>
              <a:rPr lang="de-DE" sz="2000" dirty="0" err="1" smtClean="0"/>
              <a:t>kernels</a:t>
            </a:r>
            <a:r>
              <a:rPr lang="de-DE" sz="2000" dirty="0" smtClean="0"/>
              <a:t> </a:t>
            </a:r>
            <a:r>
              <a:rPr lang="de-DE" sz="2000" dirty="0" err="1" smtClean="0"/>
              <a:t>as</a:t>
            </a:r>
            <a:r>
              <a:rPr lang="de-DE" sz="2000" dirty="0" smtClean="0"/>
              <a:t> </a:t>
            </a:r>
            <a:r>
              <a:rPr lang="de-DE" sz="2000" dirty="0" err="1" smtClean="0"/>
              <a:t>similarity</a:t>
            </a:r>
            <a:r>
              <a:rPr lang="de-DE" sz="2000" dirty="0" smtClean="0"/>
              <a:t> </a:t>
            </a:r>
            <a:r>
              <a:rPr lang="de-DE" sz="2000" dirty="0" err="1" smtClean="0"/>
              <a:t>measure</a:t>
            </a:r>
            <a:r>
              <a:rPr lang="de-DE" sz="2000" dirty="0" smtClean="0"/>
              <a:t>)</a:t>
            </a:r>
          </a:p>
          <a:p>
            <a:pPr marL="0" indent="0">
              <a:buNone/>
              <a:tabLst>
                <a:tab pos="3228975" algn="l"/>
              </a:tabLst>
            </a:pPr>
            <a:r>
              <a:rPr lang="de-DE" b="1" dirty="0" smtClean="0">
                <a:solidFill>
                  <a:srgbClr val="0150A0"/>
                </a:solidFill>
              </a:rPr>
              <a:t>Solution: </a:t>
            </a:r>
            <a:r>
              <a:rPr lang="de-DE" sz="3200" dirty="0" smtClean="0">
                <a:latin typeface="French Script MT" panose="03020402040607040605" pitchFamily="66" charset="0"/>
              </a:rPr>
              <a:t>R</a:t>
            </a:r>
            <a:r>
              <a:rPr lang="de-DE" dirty="0" smtClean="0"/>
              <a:t>-</a:t>
            </a:r>
            <a:r>
              <a:rPr lang="de-DE" dirty="0" err="1" smtClean="0"/>
              <a:t>Convolution</a:t>
            </a:r>
            <a:r>
              <a:rPr lang="de-DE" dirty="0" smtClean="0"/>
              <a:t> </a:t>
            </a:r>
            <a:r>
              <a:rPr lang="de-DE" dirty="0" err="1" smtClean="0"/>
              <a:t>kernels</a:t>
            </a:r>
            <a:endParaRPr lang="de-DE" dirty="0" smtClean="0"/>
          </a:p>
          <a:p>
            <a:pPr marL="0" indent="0">
              <a:buNone/>
              <a:tabLst>
                <a:tab pos="1619250" algn="l"/>
              </a:tabLst>
            </a:pPr>
            <a:r>
              <a:rPr lang="de-DE" b="1" dirty="0" smtClean="0">
                <a:solidFill>
                  <a:srgbClr val="0150A0"/>
                </a:solidFill>
              </a:rPr>
              <a:t>Problem: 1. </a:t>
            </a:r>
            <a:r>
              <a:rPr lang="de-DE" dirty="0" smtClean="0"/>
              <a:t>Naive </a:t>
            </a:r>
            <a:r>
              <a:rPr lang="de-DE" b="1" dirty="0" err="1" smtClean="0">
                <a:solidFill>
                  <a:srgbClr val="0150A0"/>
                </a:solidFill>
              </a:rPr>
              <a:t>aggregation</a:t>
            </a:r>
            <a:r>
              <a:rPr lang="de-DE" dirty="0" smtClean="0">
                <a:solidFill>
                  <a:srgbClr val="0150A0"/>
                </a:solidFill>
              </a:rPr>
              <a:t> </a:t>
            </a:r>
            <a:r>
              <a:rPr lang="de-DE" dirty="0" err="1" smtClean="0">
                <a:solidFill>
                  <a:srgbClr val="0150A0"/>
                </a:solidFill>
              </a:rPr>
              <a:t>of</a:t>
            </a:r>
            <a:r>
              <a:rPr lang="de-DE" dirty="0" smtClean="0">
                <a:solidFill>
                  <a:srgbClr val="0150A0"/>
                </a:solidFill>
              </a:rPr>
              <a:t> </a:t>
            </a:r>
            <a:r>
              <a:rPr lang="de-DE" b="1" dirty="0" err="1" smtClean="0">
                <a:solidFill>
                  <a:srgbClr val="0150A0"/>
                </a:solidFill>
              </a:rPr>
              <a:t>substructures</a:t>
            </a:r>
            <a:r>
              <a:rPr lang="de-DE" dirty="0" smtClean="0">
                <a:solidFill>
                  <a:srgbClr val="0150A0"/>
                </a:solidFill>
              </a:rPr>
              <a:t> </a:t>
            </a:r>
            <a:br>
              <a:rPr lang="de-DE" dirty="0" smtClean="0">
                <a:solidFill>
                  <a:srgbClr val="0150A0"/>
                </a:solidFill>
              </a:rPr>
            </a:br>
            <a:r>
              <a:rPr lang="de-DE" dirty="0" smtClean="0"/>
              <a:t>	</a:t>
            </a:r>
            <a:r>
              <a:rPr lang="de-DE" dirty="0" err="1" smtClean="0"/>
              <a:t>may</a:t>
            </a:r>
            <a:r>
              <a:rPr lang="de-DE" dirty="0" smtClean="0"/>
              <a:t> </a:t>
            </a:r>
            <a:r>
              <a:rPr lang="de-DE" dirty="0" err="1" smtClean="0"/>
              <a:t>disregard</a:t>
            </a:r>
            <a:r>
              <a:rPr lang="de-DE" dirty="0" smtClean="0"/>
              <a:t> </a:t>
            </a:r>
            <a:r>
              <a:rPr lang="de-DE" dirty="0" err="1" smtClean="0"/>
              <a:t>valuable</a:t>
            </a:r>
            <a:r>
              <a:rPr lang="de-DE" dirty="0" smtClean="0"/>
              <a:t> </a:t>
            </a:r>
            <a:r>
              <a:rPr lang="de-DE" dirty="0" err="1" smtClean="0"/>
              <a:t>information</a:t>
            </a:r>
            <a:endParaRPr lang="de-DE" dirty="0" smtClean="0"/>
          </a:p>
          <a:p>
            <a:pPr marL="0" indent="0">
              <a:buNone/>
              <a:tabLst>
                <a:tab pos="1619250" algn="l"/>
              </a:tabLst>
            </a:pPr>
            <a:endParaRPr lang="de-DE" dirty="0" smtClean="0"/>
          </a:p>
          <a:p>
            <a:pPr marL="0" indent="0">
              <a:buNone/>
              <a:tabLst>
                <a:tab pos="1619250" algn="l"/>
                <a:tab pos="3409950" algn="l"/>
              </a:tabLst>
            </a:pPr>
            <a:r>
              <a:rPr lang="de-DE" dirty="0" smtClean="0"/>
              <a:t>	</a:t>
            </a:r>
            <a:r>
              <a:rPr lang="de-DE" b="1" dirty="0" smtClean="0">
                <a:solidFill>
                  <a:srgbClr val="0150A0"/>
                </a:solidFill>
              </a:rPr>
              <a:t>2. </a:t>
            </a:r>
            <a:r>
              <a:rPr lang="de-DE" dirty="0" err="1" smtClean="0"/>
              <a:t>Only</a:t>
            </a:r>
            <a:r>
              <a:rPr lang="de-DE" dirty="0" smtClean="0"/>
              <a:t> a </a:t>
            </a:r>
            <a:r>
              <a:rPr lang="de-DE" dirty="0" err="1" smtClean="0"/>
              <a:t>few</a:t>
            </a:r>
            <a:r>
              <a:rPr lang="de-DE" dirty="0" smtClean="0"/>
              <a:t> </a:t>
            </a:r>
            <a:r>
              <a:rPr lang="de-DE" dirty="0" err="1" smtClean="0"/>
              <a:t>approaches</a:t>
            </a:r>
            <a:r>
              <a:rPr lang="de-DE" dirty="0" smtClean="0"/>
              <a:t> </a:t>
            </a:r>
            <a:r>
              <a:rPr lang="de-DE" dirty="0" err="1" smtClean="0"/>
              <a:t>extendible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b="1" dirty="0" err="1" smtClean="0">
                <a:solidFill>
                  <a:srgbClr val="0150A0"/>
                </a:solidFill>
              </a:rPr>
              <a:t>continuously</a:t>
            </a:r>
            <a:r>
              <a:rPr lang="de-DE" dirty="0" smtClean="0">
                <a:solidFill>
                  <a:srgbClr val="0150A0"/>
                </a:solidFill>
              </a:rPr>
              <a:t> 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	</a:t>
            </a:r>
            <a:r>
              <a:rPr lang="de-DE" b="1" dirty="0" err="1" smtClean="0">
                <a:solidFill>
                  <a:srgbClr val="0150A0"/>
                </a:solidFill>
              </a:rPr>
              <a:t>labelled</a:t>
            </a:r>
            <a:r>
              <a:rPr lang="de-DE" b="1" dirty="0" smtClean="0">
                <a:solidFill>
                  <a:srgbClr val="0150A0"/>
                </a:solidFill>
              </a:rPr>
              <a:t> </a:t>
            </a:r>
            <a:r>
              <a:rPr lang="de-DE" dirty="0" err="1" smtClean="0"/>
              <a:t>graphs</a:t>
            </a:r>
            <a:endParaRPr lang="de-DE" dirty="0"/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xmlns="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1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26</a:t>
            </a:r>
          </a:p>
        </p:txBody>
      </p:sp>
    </p:spTree>
    <p:extLst>
      <p:ext uri="{BB962C8B-B14F-4D97-AF65-F5344CB8AC3E}">
        <p14:creationId xmlns:p14="http://schemas.microsoft.com/office/powerpoint/2010/main" val="1610117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D939CE78-E6B6-44BA-9946-07DBB2D9C71A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0" y="257692"/>
            <a:ext cx="10512305" cy="928958"/>
          </a:xfrm>
        </p:spPr>
        <p:txBody>
          <a:bodyPr/>
          <a:lstStyle/>
          <a:p>
            <a:r>
              <a:rPr lang="de-DE" dirty="0" smtClean="0"/>
              <a:t>1.1 </a:t>
            </a:r>
            <a:r>
              <a:rPr lang="de-DE" dirty="0" err="1" smtClean="0"/>
              <a:t>Weisfeiler</a:t>
            </a:r>
            <a:r>
              <a:rPr lang="de-DE" dirty="0" smtClean="0"/>
              <a:t>-Lehman </a:t>
            </a:r>
            <a:r>
              <a:rPr lang="de-DE" dirty="0" err="1"/>
              <a:t>node</a:t>
            </a:r>
            <a:r>
              <a:rPr lang="de-DE" dirty="0"/>
              <a:t> </a:t>
            </a:r>
            <a:r>
              <a:rPr lang="de-DE" dirty="0" err="1"/>
              <a:t>embedding</a:t>
            </a:r>
            <a:r>
              <a:rPr lang="de-DE" dirty="0"/>
              <a:t> </a:t>
            </a:r>
            <a:r>
              <a:rPr lang="de-DE" dirty="0" err="1" smtClean="0"/>
              <a:t>scheme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err="1" smtClean="0"/>
              <a:t>Example</a:t>
            </a:r>
            <a:r>
              <a:rPr lang="de-DE" dirty="0" smtClean="0"/>
              <a:t> – </a:t>
            </a:r>
            <a:r>
              <a:rPr lang="de-DE" dirty="0" err="1" smtClean="0"/>
              <a:t>Node</a:t>
            </a:r>
            <a:r>
              <a:rPr lang="de-DE" dirty="0" smtClean="0"/>
              <a:t> </a:t>
            </a:r>
            <a:r>
              <a:rPr lang="de-DE" dirty="0" err="1" smtClean="0"/>
              <a:t>labels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hteck 23"/>
              <p:cNvSpPr/>
              <p:nvPr/>
            </p:nvSpPr>
            <p:spPr>
              <a:xfrm>
                <a:off x="5347" y="2360932"/>
                <a:ext cx="3311612" cy="374270"/>
              </a:xfrm>
              <a:prstGeom prst="rect">
                <a:avLst/>
              </a:prstGeom>
              <a:solidFill>
                <a:srgbClr val="CFD5EA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h𝑎𝑠h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h</m:t>
                          </m:r>
                        </m:sup>
                      </m:sSup>
                      <m:d>
                        <m:d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p>
                      </m:s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4" name="Rechteck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7" y="2360932"/>
                <a:ext cx="3311612" cy="374270"/>
              </a:xfrm>
              <a:prstGeom prst="rect">
                <a:avLst/>
              </a:prstGeom>
              <a:blipFill rotWithShape="0">
                <a:blip r:embed="rId3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5" name="Tabelle 2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95221687"/>
                  </p:ext>
                </p:extLst>
              </p:nvPr>
            </p:nvGraphicFramePr>
            <p:xfrm>
              <a:off x="21020" y="1248821"/>
              <a:ext cx="4437060" cy="1112111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050149"/>
                    <a:gridCol w="3386911"/>
                  </a:tblGrid>
                  <a:tr h="370840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 xmlns:m="http://schemas.openxmlformats.org/officeDocument/2006/math">
                              <m:r>
                                <a:rPr lang="de-DE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oMath>
                          </a14:m>
                          <a:r>
                            <a:rPr lang="en-GB" dirty="0" smtClean="0"/>
                            <a:t>:</a:t>
                          </a:r>
                          <a:endParaRPr lang="en-GB" dirty="0"/>
                        </a:p>
                      </a:txBody>
                      <a:tcPr marL="0" marR="14400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 smtClean="0"/>
                            <a:t>dimensionality of the node labels</a:t>
                          </a:r>
                        </a:p>
                      </a:txBody>
                      <a:tcPr marL="0" marR="144000" marT="0" marB="0">
                        <a:noFill/>
                      </a:tcPr>
                    </a:tc>
                  </a:tr>
                  <a:tr h="370431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=7</m:t>
                              </m:r>
                            </m:oMath>
                          </a14:m>
                          <a:r>
                            <a:rPr lang="en-GB" dirty="0" smtClean="0"/>
                            <a:t>: </a:t>
                          </a:r>
                          <a:endParaRPr lang="en-GB" dirty="0"/>
                        </a:p>
                      </a:txBody>
                      <a:tcPr marL="0" marR="14400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 smtClean="0"/>
                            <a:t>cardinality of the node set</a:t>
                          </a:r>
                        </a:p>
                      </a:txBody>
                      <a:tcPr marL="0" marR="144000" marT="0" marB="0">
                        <a:noFill/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 xmlns:m="http://schemas.openxmlformats.org/officeDocument/2006/math">
                              <m:r>
                                <a:rPr lang="de-DE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de-DE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DE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de-DE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GB" dirty="0" smtClean="0"/>
                            <a:t>:</a:t>
                          </a:r>
                          <a:endParaRPr lang="en-GB" dirty="0"/>
                        </a:p>
                      </a:txBody>
                      <a:tcPr marL="0" marR="14400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 smtClean="0"/>
                            <a:t>neighbourhood </a:t>
                          </a:r>
                          <a:r>
                            <a:rPr lang="en-GB" dirty="0"/>
                            <a:t>of </a:t>
                          </a:r>
                          <a14:m>
                            <m:oMath xmlns:m="http://schemas.openxmlformats.org/officeDocument/2006/math"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oMath>
                          </a14:m>
                          <a:endParaRPr lang="en-GB" dirty="0"/>
                        </a:p>
                      </a:txBody>
                      <a:tcPr marL="0" marR="144000" marT="0" marB="0">
                        <a:noFill/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25" name="Tabelle 2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95221687"/>
                  </p:ext>
                </p:extLst>
              </p:nvPr>
            </p:nvGraphicFramePr>
            <p:xfrm>
              <a:off x="21020" y="1248821"/>
              <a:ext cx="4437060" cy="1112111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050149"/>
                    <a:gridCol w="3386911"/>
                  </a:tblGrid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0" marR="144000" marT="0" marB="0">
                        <a:blipFill rotWithShape="0">
                          <a:blip r:embed="rId4"/>
                          <a:stretch>
                            <a:fillRect t="-19672" r="-321387" b="-2131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 smtClean="0"/>
                            <a:t>dimensionality of the node labels</a:t>
                          </a:r>
                        </a:p>
                      </a:txBody>
                      <a:tcPr marL="0" marR="144000" marT="0" marB="0">
                        <a:noFill/>
                      </a:tcPr>
                    </a:tc>
                  </a:tr>
                  <a:tr h="370431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0" marR="144000" marT="0" marB="0">
                        <a:blipFill rotWithShape="0">
                          <a:blip r:embed="rId4"/>
                          <a:stretch>
                            <a:fillRect t="-117742" r="-321387" b="-1096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 smtClean="0"/>
                            <a:t>cardinality of the </a:t>
                          </a:r>
                          <a:r>
                            <a:rPr lang="en-GB" dirty="0" smtClean="0"/>
                            <a:t>node set</a:t>
                          </a:r>
                          <a:endParaRPr lang="en-GB" dirty="0" smtClean="0"/>
                        </a:p>
                      </a:txBody>
                      <a:tcPr marL="0" marR="144000" marT="0" marB="0">
                        <a:noFill/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0" marR="144000" marT="0" marB="0">
                        <a:blipFill rotWithShape="0">
                          <a:blip r:embed="rId4"/>
                          <a:stretch>
                            <a:fillRect t="-221311" r="-321387" b="-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0" marR="144000" marT="0" marB="0">
                        <a:blipFill rotWithShape="0">
                          <a:blip r:embed="rId4"/>
                          <a:stretch>
                            <a:fillRect l="-31115" t="-221311" b="-11475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9" name="Tabelle 2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96784830"/>
                  </p:ext>
                </p:extLst>
              </p:nvPr>
            </p:nvGraphicFramePr>
            <p:xfrm>
              <a:off x="879731" y="3023572"/>
              <a:ext cx="10802544" cy="3353121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430847"/>
                    <a:gridCol w="1408267"/>
                    <a:gridCol w="3565241"/>
                    <a:gridCol w="3250439"/>
                    <a:gridCol w="476250"/>
                    <a:gridCol w="819150"/>
                    <a:gridCol w="852350"/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GB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</m:sSup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GB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GB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GB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sup>
                                </m:sSup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oMath>
                            </m:oMathPara>
                          </a14:m>
                          <a:endParaRPr lang="en-GB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b="0" dirty="0" smtClean="0">
                              <a:solidFill>
                                <a:schemeClr val="tx1"/>
                              </a:solidFill>
                            </a:rPr>
                            <a:t>hash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GB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oMath>
                          </a14:m>
                          <a:endParaRPr lang="en-GB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b="0" dirty="0" smtClean="0">
                              <a:solidFill>
                                <a:schemeClr val="tx1"/>
                              </a:solidFill>
                            </a:rPr>
                            <a:t>hash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GB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oMath>
                          </a14:m>
                          <a:endParaRPr lang="en-GB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sub>
                                  <m:sup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sup>
                                </m:sSubSup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oMath>
                            </m:oMathPara>
                          </a14:m>
                          <a:endParaRPr lang="en-GB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b="0" dirty="0" smtClean="0">
                              <a:solidFill>
                                <a:schemeClr val="tx1"/>
                              </a:solidFill>
                            </a:rPr>
                            <a:t>hash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GB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oMath>
                          </a14:m>
                          <a:endParaRPr lang="en-GB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b="0" dirty="0" smtClean="0">
                              <a:solidFill>
                                <a:schemeClr val="tx1"/>
                              </a:solidFill>
                            </a:rPr>
                            <a:t>hash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GB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  <m: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oMath>
                          </a14:m>
                          <a:endParaRPr lang="en-GB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sub>
                                  <m:sup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sup>
                                </m:sSubSup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noFill/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oMath>
                            </m:oMathPara>
                          </a14:m>
                          <a:endParaRPr lang="en-GB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b="0" dirty="0" smtClean="0">
                              <a:solidFill>
                                <a:schemeClr val="tx1"/>
                              </a:solidFill>
                            </a:rPr>
                            <a:t>hash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GB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  <m: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oMath>
                          </a14:m>
                          <a:endParaRPr lang="en-GB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b="0" dirty="0" smtClean="0">
                              <a:solidFill>
                                <a:schemeClr val="tx1"/>
                              </a:solidFill>
                            </a:rPr>
                            <a:t>hash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GB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oMath>
                          </a14:m>
                          <a:endParaRPr lang="en-GB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sub>
                                  <m:sup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sup>
                                </m:sSubSup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noFill/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oMath>
                            </m:oMathPara>
                          </a14:m>
                          <a:endParaRPr lang="en-GB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b="0" dirty="0" smtClean="0">
                              <a:solidFill>
                                <a:schemeClr val="tx1"/>
                              </a:solidFill>
                            </a:rPr>
                            <a:t>hash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GB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oMath>
                          </a14:m>
                          <a:endParaRPr lang="en-GB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b="0" dirty="0" smtClean="0">
                              <a:solidFill>
                                <a:schemeClr val="tx1"/>
                              </a:solidFill>
                            </a:rPr>
                            <a:t>hash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GB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oMath>
                          </a14:m>
                          <a:endParaRPr lang="en-GB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sub>
                                  <m:sup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sup>
                                </m:sSubSup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noFill/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oMath>
                            </m:oMathPara>
                          </a14:m>
                          <a:endParaRPr lang="en-GB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b="0" dirty="0" smtClean="0">
                              <a:solidFill>
                                <a:schemeClr val="tx1"/>
                              </a:solidFill>
                            </a:rPr>
                            <a:t>hash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GB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  <m: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oMath>
                          </a14:m>
                          <a:endParaRPr lang="en-GB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b="0" dirty="0" smtClean="0">
                              <a:solidFill>
                                <a:schemeClr val="tx1"/>
                              </a:solidFill>
                            </a:rPr>
                            <a:t>hash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GB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oMath>
                          </a14:m>
                          <a:endParaRPr lang="en-GB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sub>
                                  <m:sup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sup>
                                </m:sSubSup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noFill/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oMath>
                            </m:oMathPara>
                          </a14:m>
                          <a:endParaRPr lang="en-GB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b="0" dirty="0" smtClean="0">
                              <a:solidFill>
                                <a:schemeClr val="tx1"/>
                              </a:solidFill>
                            </a:rPr>
                            <a:t>hash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GB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oMath>
                          </a14:m>
                          <a:endParaRPr lang="en-GB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b="0" dirty="0" smtClean="0">
                              <a:solidFill>
                                <a:schemeClr val="tx1"/>
                              </a:solidFill>
                            </a:rPr>
                            <a:t>hash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GB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oMath>
                          </a14:m>
                          <a:endParaRPr lang="en-GB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sub>
                                  <m:sup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sup>
                                </m:sSubSup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noFill/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oMath>
                            </m:oMathPara>
                          </a14:m>
                          <a:endParaRPr lang="en-GB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b="0" dirty="0" smtClean="0">
                              <a:solidFill>
                                <a:schemeClr val="tx1"/>
                              </a:solidFill>
                            </a:rPr>
                            <a:t>hash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GB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  <m: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oMath>
                          </a14:m>
                          <a:endParaRPr lang="en-GB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b="0" dirty="0" smtClean="0">
                              <a:solidFill>
                                <a:schemeClr val="tx1"/>
                              </a:solidFill>
                            </a:rPr>
                            <a:t>hash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GB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oMath>
                          </a14:m>
                          <a:endParaRPr lang="en-GB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sub>
                                  <m:sup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sup>
                                </m:sSubSup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noFill/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GB" dirty="0"/>
                        </a:p>
                      </a:txBody>
                      <a:tcPr>
                        <a:lnL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GB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GB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>
                          <a:noFill/>
                        </a:lnL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GB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GB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GB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GB" b="1" dirty="0"/>
                        </a:p>
                      </a:txBody>
                      <a:tcPr>
                        <a:noFill/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29" name="Tabelle 2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96784830"/>
                  </p:ext>
                </p:extLst>
              </p:nvPr>
            </p:nvGraphicFramePr>
            <p:xfrm>
              <a:off x="879731" y="3023572"/>
              <a:ext cx="10802544" cy="3353121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430847"/>
                    <a:gridCol w="1408267"/>
                    <a:gridCol w="3565241"/>
                    <a:gridCol w="3250439"/>
                    <a:gridCol w="476250"/>
                    <a:gridCol w="819150"/>
                    <a:gridCol w="852350"/>
                  </a:tblGrid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5"/>
                          <a:stretch>
                            <a:fillRect r="-2398592" b="-8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5"/>
                          <a:stretch>
                            <a:fillRect l="-30736" r="-637229" b="-8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5"/>
                          <a:stretch>
                            <a:fillRect l="-51624" r="-151624" b="-8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5"/>
                          <a:stretch>
                            <a:fillRect l="-166417" r="-66417" b="-8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5"/>
                          <a:stretch>
                            <a:fillRect l="-1797468" r="-348101" b="-8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5"/>
                          <a:stretch>
                            <a:fillRect l="-1118657" r="-105224" b="-8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:endParaRPr lang="en-GB" dirty="0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373063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 rotWithShape="0">
                          <a:blip r:embed="rId5"/>
                          <a:stretch>
                            <a:fillRect t="-100000" r="-2398592" b="-7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 rotWithShape="0">
                          <a:blip r:embed="rId5"/>
                          <a:stretch>
                            <a:fillRect l="-30736" t="-100000" r="-637229" b="-7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 rotWithShape="0">
                          <a:blip r:embed="rId5"/>
                          <a:stretch>
                            <a:fillRect l="-51624" t="-100000" r="-151624" b="-7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 rotWithShape="0">
                          <a:blip r:embed="rId5"/>
                          <a:stretch>
                            <a:fillRect l="-166417" t="-100000" r="-66417" b="-7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 rotWithShape="0">
                          <a:blip r:embed="rId5"/>
                          <a:stretch>
                            <a:fillRect l="-1797468" t="-100000" r="-348101" b="-7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 rotWithShape="0">
                          <a:blip r:embed="rId5"/>
                          <a:stretch>
                            <a:fillRect l="-1118657" t="-100000" r="-105224" b="-7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 rotWithShape="0">
                          <a:blip r:embed="rId5"/>
                          <a:stretch>
                            <a:fillRect l="-1166429" t="-100000" r="-714" b="-704918"/>
                          </a:stretch>
                        </a:blipFill>
                      </a:tcPr>
                    </a:tc>
                  </a:tr>
                  <a:tr h="373063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 rotWithShape="0">
                          <a:blip r:embed="rId5"/>
                          <a:stretch>
                            <a:fillRect t="-196774" r="-2398592" b="-5935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 rotWithShape="0">
                          <a:blip r:embed="rId5"/>
                          <a:stretch>
                            <a:fillRect l="-30736" t="-196774" r="-637229" b="-5935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51624" t="-196774" r="-151624" b="-5935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166417" t="-196774" r="-66417" b="-5935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1797468" t="-196774" r="-348101" b="-5935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1118657" t="-196774" r="-105224" b="-5935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1166429" t="-196774" r="-714" b="-593548"/>
                          </a:stretch>
                        </a:blipFill>
                      </a:tcPr>
                    </a:tc>
                  </a:tr>
                  <a:tr h="373063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 rotWithShape="0">
                          <a:blip r:embed="rId5"/>
                          <a:stretch>
                            <a:fillRect t="-301639" r="-2398592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 rotWithShape="0">
                          <a:blip r:embed="rId5"/>
                          <a:stretch>
                            <a:fillRect l="-30736" t="-301639" r="-63722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51624" t="-301639" r="-151624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166417" t="-301639" r="-66417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1797468" t="-301639" r="-348101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1118657" t="-301639" r="-105224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1166429" t="-301639" r="-714" b="-503279"/>
                          </a:stretch>
                        </a:blipFill>
                      </a:tcPr>
                    </a:tc>
                  </a:tr>
                  <a:tr h="373063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 rotWithShape="0">
                          <a:blip r:embed="rId5"/>
                          <a:stretch>
                            <a:fillRect t="-395161" r="-2398592" b="-3951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 rotWithShape="0">
                          <a:blip r:embed="rId5"/>
                          <a:stretch>
                            <a:fillRect l="-30736" t="-395161" r="-637229" b="-3951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51624" t="-395161" r="-151624" b="-3951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166417" t="-395161" r="-66417" b="-3951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1797468" t="-395161" r="-348101" b="-3951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1118657" t="-395161" r="-105224" b="-3951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1166429" t="-395161" r="-714" b="-395161"/>
                          </a:stretch>
                        </a:blipFill>
                      </a:tcPr>
                    </a:tc>
                  </a:tr>
                  <a:tr h="373063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 rotWithShape="0">
                          <a:blip r:embed="rId5"/>
                          <a:stretch>
                            <a:fillRect t="-503279" r="-2398592" b="-3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 rotWithShape="0">
                          <a:blip r:embed="rId5"/>
                          <a:stretch>
                            <a:fillRect l="-30736" t="-503279" r="-637229" b="-3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51624" t="-503279" r="-151624" b="-3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166417" t="-503279" r="-66417" b="-3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1797468" t="-503279" r="-348101" b="-3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1118657" t="-503279" r="-105224" b="-3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1166429" t="-503279" r="-714" b="-301639"/>
                          </a:stretch>
                        </a:blipFill>
                      </a:tcPr>
                    </a:tc>
                  </a:tr>
                  <a:tr h="373063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 rotWithShape="0">
                          <a:blip r:embed="rId5"/>
                          <a:stretch>
                            <a:fillRect t="-593548" r="-2398592" b="-1967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 rotWithShape="0">
                          <a:blip r:embed="rId5"/>
                          <a:stretch>
                            <a:fillRect l="-30736" t="-593548" r="-637229" b="-1967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51624" t="-593548" r="-151624" b="-1967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166417" t="-593548" r="-66417" b="-1967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1797468" t="-593548" r="-348101" b="-1967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1118657" t="-593548" r="-105224" b="-1967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1166429" t="-593548" r="-714" b="-196774"/>
                          </a:stretch>
                        </a:blipFill>
                      </a:tcPr>
                    </a:tc>
                  </a:tr>
                  <a:tr h="373063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>
                          <a:noFill/>
                        </a:lnB>
                        <a:blipFill rotWithShape="0">
                          <a:blip r:embed="rId5"/>
                          <a:stretch>
                            <a:fillRect t="-704918" r="-2398592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>
                          <a:noFill/>
                        </a:lnB>
                        <a:blipFill rotWithShape="0">
                          <a:blip r:embed="rId5"/>
                          <a:stretch>
                            <a:fillRect l="-30736" t="-704918" r="-637229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51624" t="-704918" r="-151624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166417" t="-704918" r="-66417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1797468" t="-704918" r="-348101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1118657" t="-704918" r="-105224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1166429" t="-704918" r="-714" b="-100000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GB" dirty="0"/>
                        </a:p>
                      </a:txBody>
                      <a:tcPr>
                        <a:lnL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GB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GB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>
                          <a:noFill/>
                        </a:lnL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GB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GB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GB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GB" b="1" dirty="0"/>
                        </a:p>
                      </a:txBody>
                      <a:tcPr>
                        <a:noFill/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30" name="Fußzeilenplatzhalter 4">
            <a:extLst>
              <a:ext uri="{FF2B5EF4-FFF2-40B4-BE49-F238E27FC236}">
                <a16:creationId xmlns:a16="http://schemas.microsoft.com/office/drawing/2014/main" xmlns="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12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26</a:t>
            </a:r>
          </a:p>
        </p:txBody>
      </p:sp>
    </p:spTree>
    <p:extLst>
      <p:ext uri="{BB962C8B-B14F-4D97-AF65-F5344CB8AC3E}">
        <p14:creationId xmlns:p14="http://schemas.microsoft.com/office/powerpoint/2010/main" val="1313660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D939CE78-E6B6-44BA-9946-07DBB2D9C71A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0" y="257692"/>
            <a:ext cx="10512305" cy="928958"/>
          </a:xfrm>
        </p:spPr>
        <p:txBody>
          <a:bodyPr/>
          <a:lstStyle/>
          <a:p>
            <a:r>
              <a:rPr lang="de-DE" dirty="0" smtClean="0"/>
              <a:t>1.1 </a:t>
            </a:r>
            <a:r>
              <a:rPr lang="de-DE" dirty="0" err="1" smtClean="0"/>
              <a:t>Weisfeiler</a:t>
            </a:r>
            <a:r>
              <a:rPr lang="de-DE" dirty="0" smtClean="0"/>
              <a:t>-Lehman </a:t>
            </a:r>
            <a:r>
              <a:rPr lang="de-DE" dirty="0" err="1"/>
              <a:t>node</a:t>
            </a:r>
            <a:r>
              <a:rPr lang="de-DE" dirty="0"/>
              <a:t> </a:t>
            </a:r>
            <a:r>
              <a:rPr lang="de-DE" dirty="0" err="1"/>
              <a:t>embedding</a:t>
            </a:r>
            <a:r>
              <a:rPr lang="de-DE" dirty="0"/>
              <a:t> </a:t>
            </a:r>
            <a:r>
              <a:rPr lang="de-DE" dirty="0" err="1" smtClean="0"/>
              <a:t>scheme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err="1" smtClean="0"/>
              <a:t>Example</a:t>
            </a:r>
            <a:r>
              <a:rPr lang="de-DE" dirty="0" smtClean="0"/>
              <a:t> – </a:t>
            </a:r>
            <a:r>
              <a:rPr lang="de-DE" dirty="0" err="1" smtClean="0"/>
              <a:t>Node</a:t>
            </a:r>
            <a:r>
              <a:rPr lang="de-DE" dirty="0" smtClean="0"/>
              <a:t> </a:t>
            </a:r>
            <a:r>
              <a:rPr lang="de-DE" dirty="0" err="1" smtClean="0"/>
              <a:t>labels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hteck 23"/>
              <p:cNvSpPr/>
              <p:nvPr/>
            </p:nvSpPr>
            <p:spPr>
              <a:xfrm>
                <a:off x="5347" y="2360932"/>
                <a:ext cx="3311612" cy="374270"/>
              </a:xfrm>
              <a:prstGeom prst="rect">
                <a:avLst/>
              </a:prstGeom>
              <a:solidFill>
                <a:srgbClr val="CFD5EA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h𝑎𝑠h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h</m:t>
                          </m:r>
                        </m:sup>
                      </m:sSup>
                      <m:d>
                        <m:d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p>
                      </m:s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4" name="Rechteck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7" y="2360932"/>
                <a:ext cx="3311612" cy="374270"/>
              </a:xfrm>
              <a:prstGeom prst="rect">
                <a:avLst/>
              </a:prstGeom>
              <a:blipFill rotWithShape="0">
                <a:blip r:embed="rId3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5" name="Tabelle 24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21020" y="1248821"/>
              <a:ext cx="4437060" cy="1112111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050149"/>
                    <a:gridCol w="3386911"/>
                  </a:tblGrid>
                  <a:tr h="370840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 xmlns:m="http://schemas.openxmlformats.org/officeDocument/2006/math">
                              <m:r>
                                <a:rPr lang="de-DE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oMath>
                          </a14:m>
                          <a:r>
                            <a:rPr lang="en-GB" dirty="0" smtClean="0"/>
                            <a:t>:</a:t>
                          </a:r>
                          <a:endParaRPr lang="en-GB" dirty="0"/>
                        </a:p>
                      </a:txBody>
                      <a:tcPr marL="0" marR="14400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 smtClean="0"/>
                            <a:t>dimensionality of the node labels</a:t>
                          </a:r>
                        </a:p>
                      </a:txBody>
                      <a:tcPr marL="0" marR="144000" marT="0" marB="0">
                        <a:noFill/>
                      </a:tcPr>
                    </a:tc>
                  </a:tr>
                  <a:tr h="370431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=7</m:t>
                              </m:r>
                            </m:oMath>
                          </a14:m>
                          <a:r>
                            <a:rPr lang="en-GB" dirty="0" smtClean="0"/>
                            <a:t>: </a:t>
                          </a:r>
                          <a:endParaRPr lang="en-GB" dirty="0"/>
                        </a:p>
                      </a:txBody>
                      <a:tcPr marL="0" marR="14400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 smtClean="0"/>
                            <a:t>cardinality of the node set</a:t>
                          </a:r>
                        </a:p>
                      </a:txBody>
                      <a:tcPr marL="0" marR="144000" marT="0" marB="0">
                        <a:noFill/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 xmlns:m="http://schemas.openxmlformats.org/officeDocument/2006/math">
                              <m:r>
                                <a:rPr lang="de-DE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de-DE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DE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de-DE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GB" dirty="0" smtClean="0"/>
                            <a:t>:</a:t>
                          </a:r>
                          <a:endParaRPr lang="en-GB" dirty="0"/>
                        </a:p>
                      </a:txBody>
                      <a:tcPr marL="0" marR="14400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 smtClean="0"/>
                            <a:t>neighbourhood </a:t>
                          </a:r>
                          <a:r>
                            <a:rPr lang="en-GB" dirty="0"/>
                            <a:t>of </a:t>
                          </a:r>
                          <a14:m>
                            <m:oMath xmlns:m="http://schemas.openxmlformats.org/officeDocument/2006/math"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oMath>
                          </a14:m>
                          <a:endParaRPr lang="en-GB" dirty="0"/>
                        </a:p>
                      </a:txBody>
                      <a:tcPr marL="0" marR="144000" marT="0" marB="0">
                        <a:noFill/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25" name="Tabelle 24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21020" y="1248821"/>
              <a:ext cx="4437060" cy="1112111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050149"/>
                    <a:gridCol w="3386911"/>
                  </a:tblGrid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0" marR="144000" marT="0" marB="0">
                        <a:blipFill rotWithShape="0">
                          <a:blip r:embed="rId4"/>
                          <a:stretch>
                            <a:fillRect t="-19672" r="-321387" b="-2131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 smtClean="0"/>
                            <a:t>dimensionality of the node labels</a:t>
                          </a:r>
                        </a:p>
                      </a:txBody>
                      <a:tcPr marL="0" marR="144000" marT="0" marB="0">
                        <a:noFill/>
                      </a:tcPr>
                    </a:tc>
                  </a:tr>
                  <a:tr h="370431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0" marR="144000" marT="0" marB="0">
                        <a:blipFill rotWithShape="0">
                          <a:blip r:embed="rId4"/>
                          <a:stretch>
                            <a:fillRect t="-117742" r="-321387" b="-1096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 smtClean="0"/>
                            <a:t>cardinality of the </a:t>
                          </a:r>
                          <a:r>
                            <a:rPr lang="en-GB" dirty="0" smtClean="0"/>
                            <a:t>node set</a:t>
                          </a:r>
                          <a:endParaRPr lang="en-GB" dirty="0" smtClean="0"/>
                        </a:p>
                      </a:txBody>
                      <a:tcPr marL="0" marR="144000" marT="0" marB="0">
                        <a:noFill/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0" marR="144000" marT="0" marB="0">
                        <a:blipFill rotWithShape="0">
                          <a:blip r:embed="rId4"/>
                          <a:stretch>
                            <a:fillRect t="-221311" r="-321387" b="-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0" marR="144000" marT="0" marB="0">
                        <a:blipFill rotWithShape="0">
                          <a:blip r:embed="rId4"/>
                          <a:stretch>
                            <a:fillRect l="-31115" t="-221311" b="-11475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9" name="Tabelle 28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879731" y="3023572"/>
              <a:ext cx="10802544" cy="3353121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430847"/>
                    <a:gridCol w="1408267"/>
                    <a:gridCol w="3565241"/>
                    <a:gridCol w="3250439"/>
                    <a:gridCol w="476250"/>
                    <a:gridCol w="819150"/>
                    <a:gridCol w="852350"/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GB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</m:sSup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GB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GB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GB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sup>
                                </m:sSup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oMath>
                            </m:oMathPara>
                          </a14:m>
                          <a:endParaRPr lang="en-GB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b="0" dirty="0" smtClean="0">
                              <a:solidFill>
                                <a:schemeClr val="tx1"/>
                              </a:solidFill>
                            </a:rPr>
                            <a:t>hash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GB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oMath>
                          </a14:m>
                          <a:endParaRPr lang="en-GB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b="0" dirty="0" smtClean="0">
                              <a:solidFill>
                                <a:schemeClr val="tx1"/>
                              </a:solidFill>
                            </a:rPr>
                            <a:t>hash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GB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oMath>
                          </a14:m>
                          <a:endParaRPr lang="en-GB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sub>
                                  <m:sup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sup>
                                </m:sSubSup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oMath>
                            </m:oMathPara>
                          </a14:m>
                          <a:endParaRPr lang="en-GB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b="0" dirty="0" smtClean="0">
                              <a:solidFill>
                                <a:schemeClr val="tx1"/>
                              </a:solidFill>
                            </a:rPr>
                            <a:t>hash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GB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oMath>
                          </a14:m>
                          <a:endParaRPr lang="en-GB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b="0" dirty="0" smtClean="0">
                              <a:solidFill>
                                <a:schemeClr val="tx1"/>
                              </a:solidFill>
                            </a:rPr>
                            <a:t>hash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GB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  <m: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oMath>
                          </a14:m>
                          <a:endParaRPr lang="en-GB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sub>
                                  <m:sup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sup>
                                </m:sSubSup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noFill/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oMath>
                            </m:oMathPara>
                          </a14:m>
                          <a:endParaRPr lang="en-GB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b="0" dirty="0" smtClean="0">
                              <a:solidFill>
                                <a:schemeClr val="tx1"/>
                              </a:solidFill>
                            </a:rPr>
                            <a:t>hash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GB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  <m: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oMath>
                          </a14:m>
                          <a:endParaRPr lang="en-GB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b="0" dirty="0" smtClean="0">
                              <a:solidFill>
                                <a:schemeClr val="tx1"/>
                              </a:solidFill>
                            </a:rPr>
                            <a:t>hash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GB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oMath>
                          </a14:m>
                          <a:endParaRPr lang="en-GB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sub>
                                  <m:sup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sup>
                                </m:sSubSup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noFill/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oMath>
                            </m:oMathPara>
                          </a14:m>
                          <a:endParaRPr lang="en-GB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b="0" dirty="0" smtClean="0">
                              <a:solidFill>
                                <a:schemeClr val="tx1"/>
                              </a:solidFill>
                            </a:rPr>
                            <a:t>hash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GB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oMath>
                          </a14:m>
                          <a:endParaRPr lang="en-GB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b="0" dirty="0" smtClean="0">
                              <a:solidFill>
                                <a:schemeClr val="tx1"/>
                              </a:solidFill>
                            </a:rPr>
                            <a:t>hash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GB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oMath>
                          </a14:m>
                          <a:endParaRPr lang="en-GB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sub>
                                  <m:sup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sup>
                                </m:sSubSup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noFill/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oMath>
                            </m:oMathPara>
                          </a14:m>
                          <a:endParaRPr lang="en-GB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b="0" dirty="0" smtClean="0">
                              <a:solidFill>
                                <a:schemeClr val="tx1"/>
                              </a:solidFill>
                            </a:rPr>
                            <a:t>hash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GB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  <m: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oMath>
                          </a14:m>
                          <a:endParaRPr lang="en-GB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b="0" dirty="0" smtClean="0">
                              <a:solidFill>
                                <a:schemeClr val="tx1"/>
                              </a:solidFill>
                            </a:rPr>
                            <a:t>hash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GB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oMath>
                          </a14:m>
                          <a:endParaRPr lang="en-GB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sub>
                                  <m:sup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sup>
                                </m:sSubSup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noFill/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oMath>
                            </m:oMathPara>
                          </a14:m>
                          <a:endParaRPr lang="en-GB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b="0" dirty="0" smtClean="0">
                              <a:solidFill>
                                <a:schemeClr val="tx1"/>
                              </a:solidFill>
                            </a:rPr>
                            <a:t>hash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GB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oMath>
                          </a14:m>
                          <a:endParaRPr lang="en-GB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b="0" dirty="0" smtClean="0">
                              <a:solidFill>
                                <a:schemeClr val="tx1"/>
                              </a:solidFill>
                            </a:rPr>
                            <a:t>hash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GB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oMath>
                          </a14:m>
                          <a:endParaRPr lang="en-GB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sub>
                                  <m:sup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sup>
                                </m:sSubSup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noFill/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oMath>
                            </m:oMathPara>
                          </a14:m>
                          <a:endParaRPr lang="en-GB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b="0" dirty="0" smtClean="0">
                              <a:solidFill>
                                <a:schemeClr val="tx1"/>
                              </a:solidFill>
                            </a:rPr>
                            <a:t>hash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GB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  <m: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oMath>
                          </a14:m>
                          <a:endParaRPr lang="en-GB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b="0" dirty="0" smtClean="0">
                              <a:solidFill>
                                <a:schemeClr val="tx1"/>
                              </a:solidFill>
                            </a:rPr>
                            <a:t>hash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GB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oMath>
                          </a14:m>
                          <a:endParaRPr lang="en-GB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sub>
                                  <m:sup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sup>
                                </m:sSubSup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noFill/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GB" dirty="0"/>
                        </a:p>
                      </a:txBody>
                      <a:tcPr>
                        <a:lnL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GB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GB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>
                          <a:noFill/>
                        </a:lnL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GB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GB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GB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GB" b="1" dirty="0"/>
                        </a:p>
                      </a:txBody>
                      <a:tcPr>
                        <a:noFill/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29" name="Tabelle 28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879731" y="3023572"/>
              <a:ext cx="10802544" cy="3353121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430847"/>
                    <a:gridCol w="1408267"/>
                    <a:gridCol w="3565241"/>
                    <a:gridCol w="3250439"/>
                    <a:gridCol w="476250"/>
                    <a:gridCol w="819150"/>
                    <a:gridCol w="852350"/>
                  </a:tblGrid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5"/>
                          <a:stretch>
                            <a:fillRect r="-2398592" b="-8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5"/>
                          <a:stretch>
                            <a:fillRect l="-30736" r="-637229" b="-8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5"/>
                          <a:stretch>
                            <a:fillRect l="-51624" r="-151624" b="-8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5"/>
                          <a:stretch>
                            <a:fillRect l="-166417" r="-66417" b="-8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5"/>
                          <a:stretch>
                            <a:fillRect l="-1797468" r="-348101" b="-8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5"/>
                          <a:stretch>
                            <a:fillRect l="-1118657" r="-105224" b="-8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:endParaRPr lang="en-GB" dirty="0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373063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 rotWithShape="0">
                          <a:blip r:embed="rId5"/>
                          <a:stretch>
                            <a:fillRect t="-100000" r="-2398592" b="-7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 rotWithShape="0">
                          <a:blip r:embed="rId5"/>
                          <a:stretch>
                            <a:fillRect l="-30736" t="-100000" r="-637229" b="-7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 rotWithShape="0">
                          <a:blip r:embed="rId5"/>
                          <a:stretch>
                            <a:fillRect l="-51624" t="-100000" r="-151624" b="-7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 rotWithShape="0">
                          <a:blip r:embed="rId5"/>
                          <a:stretch>
                            <a:fillRect l="-166417" t="-100000" r="-66417" b="-7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 rotWithShape="0">
                          <a:blip r:embed="rId5"/>
                          <a:stretch>
                            <a:fillRect l="-1797468" t="-100000" r="-348101" b="-7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 rotWithShape="0">
                          <a:blip r:embed="rId5"/>
                          <a:stretch>
                            <a:fillRect l="-1118657" t="-100000" r="-105224" b="-7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 rotWithShape="0">
                          <a:blip r:embed="rId5"/>
                          <a:stretch>
                            <a:fillRect l="-1166429" t="-100000" r="-714" b="-704918"/>
                          </a:stretch>
                        </a:blipFill>
                      </a:tcPr>
                    </a:tc>
                  </a:tr>
                  <a:tr h="373063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 rotWithShape="0">
                          <a:blip r:embed="rId5"/>
                          <a:stretch>
                            <a:fillRect t="-196774" r="-2398592" b="-5935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 rotWithShape="0">
                          <a:blip r:embed="rId5"/>
                          <a:stretch>
                            <a:fillRect l="-30736" t="-196774" r="-637229" b="-5935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51624" t="-196774" r="-151624" b="-5935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166417" t="-196774" r="-66417" b="-5935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1797468" t="-196774" r="-348101" b="-5935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1118657" t="-196774" r="-105224" b="-5935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1166429" t="-196774" r="-714" b="-593548"/>
                          </a:stretch>
                        </a:blipFill>
                      </a:tcPr>
                    </a:tc>
                  </a:tr>
                  <a:tr h="373063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 rotWithShape="0">
                          <a:blip r:embed="rId5"/>
                          <a:stretch>
                            <a:fillRect t="-301639" r="-2398592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 rotWithShape="0">
                          <a:blip r:embed="rId5"/>
                          <a:stretch>
                            <a:fillRect l="-30736" t="-301639" r="-63722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51624" t="-301639" r="-151624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166417" t="-301639" r="-66417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1797468" t="-301639" r="-348101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1118657" t="-301639" r="-105224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1166429" t="-301639" r="-714" b="-503279"/>
                          </a:stretch>
                        </a:blipFill>
                      </a:tcPr>
                    </a:tc>
                  </a:tr>
                  <a:tr h="373063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 rotWithShape="0">
                          <a:blip r:embed="rId5"/>
                          <a:stretch>
                            <a:fillRect t="-395161" r="-2398592" b="-3951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 rotWithShape="0">
                          <a:blip r:embed="rId5"/>
                          <a:stretch>
                            <a:fillRect l="-30736" t="-395161" r="-637229" b="-3951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51624" t="-395161" r="-151624" b="-3951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166417" t="-395161" r="-66417" b="-3951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1797468" t="-395161" r="-348101" b="-3951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1118657" t="-395161" r="-105224" b="-3951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1166429" t="-395161" r="-714" b="-395161"/>
                          </a:stretch>
                        </a:blipFill>
                      </a:tcPr>
                    </a:tc>
                  </a:tr>
                  <a:tr h="373063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 rotWithShape="0">
                          <a:blip r:embed="rId5"/>
                          <a:stretch>
                            <a:fillRect t="-503279" r="-2398592" b="-3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 rotWithShape="0">
                          <a:blip r:embed="rId5"/>
                          <a:stretch>
                            <a:fillRect l="-30736" t="-503279" r="-637229" b="-3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51624" t="-503279" r="-151624" b="-3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166417" t="-503279" r="-66417" b="-3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1797468" t="-503279" r="-348101" b="-3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1118657" t="-503279" r="-105224" b="-3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1166429" t="-503279" r="-714" b="-301639"/>
                          </a:stretch>
                        </a:blipFill>
                      </a:tcPr>
                    </a:tc>
                  </a:tr>
                  <a:tr h="373063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 rotWithShape="0">
                          <a:blip r:embed="rId5"/>
                          <a:stretch>
                            <a:fillRect t="-593548" r="-2398592" b="-1967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 rotWithShape="0">
                          <a:blip r:embed="rId5"/>
                          <a:stretch>
                            <a:fillRect l="-30736" t="-593548" r="-637229" b="-1967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51624" t="-593548" r="-151624" b="-1967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166417" t="-593548" r="-66417" b="-1967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1797468" t="-593548" r="-348101" b="-1967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1118657" t="-593548" r="-105224" b="-1967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1166429" t="-593548" r="-714" b="-196774"/>
                          </a:stretch>
                        </a:blipFill>
                      </a:tcPr>
                    </a:tc>
                  </a:tr>
                  <a:tr h="373063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>
                          <a:noFill/>
                        </a:lnB>
                        <a:blipFill rotWithShape="0">
                          <a:blip r:embed="rId5"/>
                          <a:stretch>
                            <a:fillRect t="-704918" r="-2398592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>
                          <a:noFill/>
                        </a:lnB>
                        <a:blipFill rotWithShape="0">
                          <a:blip r:embed="rId5"/>
                          <a:stretch>
                            <a:fillRect l="-30736" t="-704918" r="-637229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51624" t="-704918" r="-151624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166417" t="-704918" r="-66417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1797468" t="-704918" r="-348101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1118657" t="-704918" r="-105224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1166429" t="-704918" r="-714" b="-100000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GB" dirty="0"/>
                        </a:p>
                      </a:txBody>
                      <a:tcPr>
                        <a:lnL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GB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GB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>
                          <a:noFill/>
                        </a:lnL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GB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GB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GB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GB" b="1" dirty="0"/>
                        </a:p>
                      </a:txBody>
                      <a:tcPr>
                        <a:noFill/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hteck 7"/>
              <p:cNvSpPr/>
              <p:nvPr/>
            </p:nvSpPr>
            <p:spPr>
              <a:xfrm>
                <a:off x="10297866" y="2296224"/>
                <a:ext cx="858377" cy="3742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𝒇</m:t>
                          </m:r>
                        </m:e>
                        <m:sup>
                          <m:r>
                            <a:rPr lang="de-DE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𝑯</m:t>
                          </m:r>
                        </m:sup>
                      </m:s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8" name="Rechteck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97866" y="2296224"/>
                <a:ext cx="858377" cy="374270"/>
              </a:xfrm>
              <a:prstGeom prst="rect">
                <a:avLst/>
              </a:prstGeom>
              <a:blipFill rotWithShape="0">
                <a:blip r:embed="rId6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Gewinkelte Verbindung 8"/>
          <p:cNvCxnSpPr>
            <a:stCxn id="8" idx="3"/>
          </p:cNvCxnSpPr>
          <p:nvPr/>
        </p:nvCxnSpPr>
        <p:spPr>
          <a:xfrm>
            <a:off x="11156243" y="2483359"/>
            <a:ext cx="139336" cy="869441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hteck 16"/>
              <p:cNvSpPr/>
              <p:nvPr/>
            </p:nvSpPr>
            <p:spPr>
              <a:xfrm>
                <a:off x="6083666" y="2657141"/>
                <a:ext cx="3693575" cy="3797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de-DE" b="1" i="1" smtClean="0">
                            <a:solidFill>
                              <a:srgbClr val="0150A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1" i="1" smtClean="0">
                            <a:solidFill>
                              <a:srgbClr val="0150A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de-DE" b="1" i="1" smtClean="0">
                            <a:solidFill>
                              <a:srgbClr val="0150A0"/>
                            </a:solidFill>
                            <a:latin typeface="Cambria Math" panose="02040503050406030204" pitchFamily="18" charset="0"/>
                          </a:rPr>
                          <m:t>𝒏𝒅</m:t>
                        </m:r>
                      </m:sup>
                    </m:sSup>
                  </m:oMath>
                </a14:m>
                <a:r>
                  <a:rPr lang="de-DE" b="1" dirty="0" smtClean="0">
                    <a:solidFill>
                      <a:srgbClr val="0150A0"/>
                    </a:solidFill>
                  </a:rPr>
                  <a:t>-</a:t>
                </a:r>
                <a:r>
                  <a:rPr lang="de-DE" b="1" dirty="0" err="1" smtClean="0">
                    <a:solidFill>
                      <a:srgbClr val="0150A0"/>
                    </a:solidFill>
                  </a:rPr>
                  <a:t>Neighbourhood</a:t>
                </a:r>
                <a:r>
                  <a:rPr lang="de-DE" b="1" dirty="0" smtClean="0">
                    <a:solidFill>
                      <a:srgbClr val="0150A0"/>
                    </a:solidFill>
                  </a:rPr>
                  <a:t> </a:t>
                </a:r>
                <a:r>
                  <a:rPr lang="de-DE" b="1" dirty="0" err="1" smtClean="0">
                    <a:solidFill>
                      <a:srgbClr val="0150A0"/>
                    </a:solidFill>
                  </a:rPr>
                  <a:t>embedding</a:t>
                </a:r>
                <a:r>
                  <a:rPr lang="de-DE" b="1" dirty="0" smtClean="0">
                    <a:solidFill>
                      <a:srgbClr val="0150A0"/>
                    </a:solidFill>
                  </a:rPr>
                  <a:t> </a:t>
                </a:r>
                <a:r>
                  <a:rPr lang="de-DE" b="1" dirty="0" err="1" smtClean="0">
                    <a:solidFill>
                      <a:srgbClr val="0150A0"/>
                    </a:solidFill>
                  </a:rPr>
                  <a:t>of</a:t>
                </a:r>
                <a:r>
                  <a:rPr lang="de-DE" b="1" dirty="0" smtClean="0">
                    <a:solidFill>
                      <a:srgbClr val="0150A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de-DE" b="1" i="1" smtClean="0">
                        <a:solidFill>
                          <a:srgbClr val="0150A0"/>
                        </a:solidFill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endParaRPr lang="en-GB" b="1" dirty="0">
                  <a:solidFill>
                    <a:srgbClr val="0150A0"/>
                  </a:solidFill>
                </a:endParaRPr>
              </a:p>
            </p:txBody>
          </p:sp>
        </mc:Choice>
        <mc:Fallback xmlns="">
          <p:sp>
            <p:nvSpPr>
              <p:cNvPr id="17" name="Rechteck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3666" y="2657141"/>
                <a:ext cx="3693575" cy="379784"/>
              </a:xfrm>
              <a:prstGeom prst="rect">
                <a:avLst/>
              </a:prstGeom>
              <a:blipFill rotWithShape="0">
                <a:blip r:embed="rId7"/>
                <a:stretch>
                  <a:fillRect t="-6452" b="-2580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feld 17"/>
          <p:cNvSpPr txBox="1"/>
          <p:nvPr/>
        </p:nvSpPr>
        <p:spPr>
          <a:xfrm>
            <a:off x="9777242" y="2006377"/>
            <a:ext cx="1899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smtClean="0">
                <a:solidFill>
                  <a:srgbClr val="0150A0"/>
                </a:solidFill>
              </a:rPr>
              <a:t>Graph embedding</a:t>
            </a:r>
            <a:endParaRPr lang="en-GB" b="1" dirty="0">
              <a:solidFill>
                <a:srgbClr val="0150A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feld 18"/>
              <p:cNvSpPr txBox="1"/>
              <p:nvPr/>
            </p:nvSpPr>
            <p:spPr>
              <a:xfrm>
                <a:off x="8587685" y="6176116"/>
                <a:ext cx="23791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b="1" dirty="0" smtClean="0">
                    <a:solidFill>
                      <a:srgbClr val="0150A0"/>
                    </a:solidFill>
                  </a:rPr>
                  <a:t>Node embedding </a:t>
                </a:r>
                <a:r>
                  <a:rPr lang="de-DE" b="1" dirty="0">
                    <a:solidFill>
                      <a:srgbClr val="0150A0"/>
                    </a:solidFill>
                  </a:rPr>
                  <a:t>of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1" i="1" smtClean="0">
                            <a:solidFill>
                              <a:srgbClr val="015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1" i="1" smtClean="0">
                            <a:solidFill>
                              <a:srgbClr val="015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de-DE" b="1" i="1">
                            <a:solidFill>
                              <a:srgbClr val="015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de-DE" b="1" i="1" smtClean="0">
                            <a:solidFill>
                              <a:srgbClr val="015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𝟕</m:t>
                        </m:r>
                      </m:sub>
                    </m:sSub>
                  </m:oMath>
                </a14:m>
                <a:endParaRPr lang="en-GB" b="1" dirty="0">
                  <a:solidFill>
                    <a:srgbClr val="0150A0"/>
                  </a:solidFill>
                </a:endParaRPr>
              </a:p>
            </p:txBody>
          </p:sp>
        </mc:Choice>
        <mc:Fallback xmlns="">
          <p:sp>
            <p:nvSpPr>
              <p:cNvPr id="19" name="Textfeld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7685" y="6176116"/>
                <a:ext cx="2379113" cy="369332"/>
              </a:xfrm>
              <a:prstGeom prst="rect">
                <a:avLst/>
              </a:prstGeom>
              <a:blipFill rotWithShape="0">
                <a:blip r:embed="rId8"/>
                <a:stretch>
                  <a:fillRect l="-2308" t="-8197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hteckiger Pfeil 12"/>
          <p:cNvSpPr/>
          <p:nvPr/>
        </p:nvSpPr>
        <p:spPr>
          <a:xfrm rot="5400000" flipH="1">
            <a:off x="10907971" y="6072434"/>
            <a:ext cx="491543" cy="454484"/>
          </a:xfrm>
          <a:prstGeom prst="bentArrow">
            <a:avLst/>
          </a:prstGeom>
          <a:solidFill>
            <a:srgbClr val="015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1" name="Rechteckiger Pfeil 20"/>
          <p:cNvSpPr/>
          <p:nvPr/>
        </p:nvSpPr>
        <p:spPr>
          <a:xfrm rot="12842721" flipH="1">
            <a:off x="5896334" y="3165245"/>
            <a:ext cx="491543" cy="454484"/>
          </a:xfrm>
          <a:prstGeom prst="bentArrow">
            <a:avLst/>
          </a:prstGeom>
          <a:solidFill>
            <a:srgbClr val="015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2" name="Fußzeilenplatzhalter 4">
            <a:extLst>
              <a:ext uri="{FF2B5EF4-FFF2-40B4-BE49-F238E27FC236}">
                <a16:creationId xmlns:a16="http://schemas.microsoft.com/office/drawing/2014/main" xmlns="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12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26</a:t>
            </a:r>
          </a:p>
        </p:txBody>
      </p:sp>
    </p:spTree>
    <p:extLst>
      <p:ext uri="{BB962C8B-B14F-4D97-AF65-F5344CB8AC3E}">
        <p14:creationId xmlns:p14="http://schemas.microsoft.com/office/powerpoint/2010/main" val="3543199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xmlns="" id="{9DEBA436-23C2-4070-B671-ADB9D990FD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de-DE" sz="2400" dirty="0" smtClean="0"/>
              <a:t>Transform </a:t>
            </a:r>
            <a:r>
              <a:rPr lang="de-DE" sz="2400" dirty="0" err="1" smtClean="0"/>
              <a:t>each</a:t>
            </a:r>
            <a:r>
              <a:rPr lang="de-DE" sz="2400" dirty="0" smtClean="0"/>
              <a:t> </a:t>
            </a:r>
            <a:r>
              <a:rPr lang="de-DE" sz="2400" dirty="0" err="1" smtClean="0"/>
              <a:t>graph</a:t>
            </a:r>
            <a:r>
              <a:rPr lang="de-DE" sz="2400" dirty="0" smtClean="0"/>
              <a:t> </a:t>
            </a:r>
            <a:r>
              <a:rPr lang="de-DE" sz="2400" dirty="0" err="1" smtClean="0"/>
              <a:t>into</a:t>
            </a:r>
            <a:r>
              <a:rPr lang="de-DE" sz="2400" dirty="0" smtClean="0"/>
              <a:t> a </a:t>
            </a:r>
            <a:r>
              <a:rPr lang="de-DE" sz="2400" dirty="0" err="1" smtClean="0"/>
              <a:t>set</a:t>
            </a:r>
            <a:r>
              <a:rPr lang="de-DE" sz="2400" dirty="0" smtClean="0"/>
              <a:t> </a:t>
            </a:r>
            <a:r>
              <a:rPr lang="de-DE" sz="2400" dirty="0" err="1" smtClean="0"/>
              <a:t>of</a:t>
            </a:r>
            <a:r>
              <a:rPr lang="de-DE" sz="2400" dirty="0" smtClean="0"/>
              <a:t> </a:t>
            </a:r>
            <a:r>
              <a:rPr lang="de-DE" sz="2400" dirty="0" err="1" smtClean="0"/>
              <a:t>node</a:t>
            </a:r>
            <a:r>
              <a:rPr lang="de-DE" sz="2400" dirty="0" smtClean="0"/>
              <a:t> </a:t>
            </a:r>
            <a:r>
              <a:rPr lang="de-DE" sz="2400" dirty="0" err="1" smtClean="0"/>
              <a:t>embeddings</a:t>
            </a:r>
            <a:r>
              <a:rPr lang="de-DE" sz="2400" b="1" dirty="0" smtClean="0"/>
              <a:t/>
            </a:r>
            <a:br>
              <a:rPr lang="de-DE" sz="2400" b="1" dirty="0" smtClean="0"/>
            </a:br>
            <a:r>
              <a:rPr lang="de-DE" sz="2400" b="1" dirty="0" err="1" smtClean="0">
                <a:solidFill>
                  <a:srgbClr val="0150A0"/>
                </a:solidFill>
              </a:rPr>
              <a:t>Weisfeiler</a:t>
            </a:r>
            <a:r>
              <a:rPr lang="de-DE" sz="2400" b="1" dirty="0" smtClean="0">
                <a:solidFill>
                  <a:srgbClr val="0150A0"/>
                </a:solidFill>
              </a:rPr>
              <a:t>-Lehman </a:t>
            </a:r>
            <a:r>
              <a:rPr lang="de-DE" sz="2400" b="1" dirty="0" err="1" smtClean="0">
                <a:solidFill>
                  <a:srgbClr val="0150A0"/>
                </a:solidFill>
              </a:rPr>
              <a:t>node</a:t>
            </a:r>
            <a:r>
              <a:rPr lang="de-DE" sz="2400" b="1" dirty="0" smtClean="0">
                <a:solidFill>
                  <a:srgbClr val="0150A0"/>
                </a:solidFill>
              </a:rPr>
              <a:t> </a:t>
            </a:r>
            <a:r>
              <a:rPr lang="de-DE" sz="2400" b="1" dirty="0" err="1" smtClean="0">
                <a:solidFill>
                  <a:srgbClr val="0150A0"/>
                </a:solidFill>
              </a:rPr>
              <a:t>embedding</a:t>
            </a:r>
            <a:r>
              <a:rPr lang="de-DE" sz="2400" b="1" dirty="0" smtClean="0">
                <a:solidFill>
                  <a:srgbClr val="0150A0"/>
                </a:solidFill>
              </a:rPr>
              <a:t> </a:t>
            </a:r>
            <a:r>
              <a:rPr lang="de-DE" sz="2400" b="1" dirty="0" err="1" smtClean="0">
                <a:solidFill>
                  <a:srgbClr val="0150A0"/>
                </a:solidFill>
              </a:rPr>
              <a:t>scheme</a:t>
            </a:r>
            <a:endParaRPr lang="de-DE" sz="2400" b="1" dirty="0" smtClean="0">
              <a:solidFill>
                <a:srgbClr val="0150A0"/>
              </a:solidFill>
            </a:endParaRPr>
          </a:p>
          <a:p>
            <a:pPr marL="857250" lvl="1" indent="-514350">
              <a:buFont typeface="+mj-lt"/>
              <a:buAutoNum type="arabicPeriod"/>
            </a:pPr>
            <a:r>
              <a:rPr lang="de-DE" sz="1800" dirty="0" err="1" smtClean="0"/>
              <a:t>Idea</a:t>
            </a:r>
            <a:r>
              <a:rPr lang="de-DE" sz="1800" dirty="0" smtClean="0"/>
              <a:t> / </a:t>
            </a:r>
            <a:r>
              <a:rPr lang="de-DE" sz="1800" dirty="0" err="1" smtClean="0"/>
              <a:t>example</a:t>
            </a:r>
            <a:endParaRPr lang="de-DE" sz="1800" dirty="0" smtClean="0"/>
          </a:p>
          <a:p>
            <a:pPr marL="857250" lvl="1" indent="-514350">
              <a:buFont typeface="+mj-lt"/>
              <a:buAutoNum type="arabicPeriod"/>
            </a:pPr>
            <a:r>
              <a:rPr lang="de-DE" sz="1800" dirty="0" err="1" smtClean="0"/>
              <a:t>Theory</a:t>
            </a:r>
            <a:endParaRPr lang="de-DE" sz="1800" dirty="0" smtClean="0"/>
          </a:p>
          <a:p>
            <a:pPr marL="857250" lvl="1" indent="-514350">
              <a:buFont typeface="+mj-lt"/>
              <a:buAutoNum type="arabicPeriod"/>
            </a:pPr>
            <a:r>
              <a:rPr lang="de-DE" sz="1800" dirty="0" err="1" smtClean="0"/>
              <a:t>Example</a:t>
            </a:r>
            <a:endParaRPr lang="de-DE" sz="1800" dirty="0" smtClean="0"/>
          </a:p>
          <a:p>
            <a:pPr marL="514350" indent="-514350">
              <a:buFont typeface="+mj-lt"/>
              <a:buAutoNum type="arabicPeriod"/>
            </a:pPr>
            <a:endParaRPr lang="de-DE" sz="1800" dirty="0" smtClean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2B3039ED-CBD4-4DB0-AD4F-1CBB73A0DB3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de-DE" dirty="0" err="1" smtClean="0"/>
              <a:t>Method</a:t>
            </a:r>
            <a:r>
              <a:rPr lang="de-DE" dirty="0" smtClean="0"/>
              <a:t> </a:t>
            </a:r>
            <a:r>
              <a:rPr lang="de-DE" dirty="0" err="1" smtClean="0"/>
              <a:t>Overview</a:t>
            </a:r>
            <a:endParaRPr lang="de-DE" dirty="0"/>
          </a:p>
        </p:txBody>
      </p:sp>
      <p:sp>
        <p:nvSpPr>
          <p:cNvPr id="9" name="Fußzeilenplatzhalter 4">
            <a:extLst>
              <a:ext uri="{FF2B5EF4-FFF2-40B4-BE49-F238E27FC236}">
                <a16:creationId xmlns:a16="http://schemas.microsoft.com/office/drawing/2014/main" xmlns="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13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26</a:t>
            </a:r>
          </a:p>
        </p:txBody>
      </p:sp>
    </p:spTree>
    <p:extLst>
      <p:ext uri="{BB962C8B-B14F-4D97-AF65-F5344CB8AC3E}">
        <p14:creationId xmlns:p14="http://schemas.microsoft.com/office/powerpoint/2010/main" val="3078255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xmlns="" id="{9DEBA436-23C2-4070-B671-ADB9D990FD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de-DE" sz="2400" dirty="0" smtClean="0"/>
              <a:t>Transform </a:t>
            </a:r>
            <a:r>
              <a:rPr lang="de-DE" sz="2400" dirty="0" err="1" smtClean="0"/>
              <a:t>each</a:t>
            </a:r>
            <a:r>
              <a:rPr lang="de-DE" sz="2400" dirty="0" smtClean="0"/>
              <a:t> </a:t>
            </a:r>
            <a:r>
              <a:rPr lang="de-DE" sz="2400" dirty="0" err="1" smtClean="0"/>
              <a:t>graph</a:t>
            </a:r>
            <a:r>
              <a:rPr lang="de-DE" sz="2400" dirty="0" smtClean="0"/>
              <a:t> </a:t>
            </a:r>
            <a:r>
              <a:rPr lang="de-DE" sz="2400" dirty="0" err="1" smtClean="0"/>
              <a:t>into</a:t>
            </a:r>
            <a:r>
              <a:rPr lang="de-DE" sz="2400" dirty="0" smtClean="0"/>
              <a:t> a </a:t>
            </a:r>
            <a:r>
              <a:rPr lang="de-DE" sz="2400" dirty="0" err="1" smtClean="0"/>
              <a:t>set</a:t>
            </a:r>
            <a:r>
              <a:rPr lang="de-DE" sz="2400" dirty="0" smtClean="0"/>
              <a:t> </a:t>
            </a:r>
            <a:r>
              <a:rPr lang="de-DE" sz="2400" dirty="0" err="1" smtClean="0"/>
              <a:t>of</a:t>
            </a:r>
            <a:r>
              <a:rPr lang="de-DE" sz="2400" dirty="0" smtClean="0"/>
              <a:t> </a:t>
            </a:r>
            <a:r>
              <a:rPr lang="de-DE" sz="2400" dirty="0" err="1" smtClean="0"/>
              <a:t>node</a:t>
            </a:r>
            <a:r>
              <a:rPr lang="de-DE" sz="2400" dirty="0" smtClean="0"/>
              <a:t> </a:t>
            </a:r>
            <a:r>
              <a:rPr lang="de-DE" sz="2400" dirty="0" err="1" smtClean="0"/>
              <a:t>embeddings</a:t>
            </a:r>
            <a:r>
              <a:rPr lang="de-DE" sz="2400" b="1" dirty="0" smtClean="0"/>
              <a:t/>
            </a:r>
            <a:br>
              <a:rPr lang="de-DE" sz="2400" b="1" dirty="0" smtClean="0"/>
            </a:br>
            <a:r>
              <a:rPr lang="de-DE" sz="2400" b="1" dirty="0" err="1" smtClean="0">
                <a:solidFill>
                  <a:srgbClr val="0150A0"/>
                </a:solidFill>
              </a:rPr>
              <a:t>Weisfeiler</a:t>
            </a:r>
            <a:r>
              <a:rPr lang="de-DE" sz="2400" b="1" dirty="0" smtClean="0">
                <a:solidFill>
                  <a:srgbClr val="0150A0"/>
                </a:solidFill>
              </a:rPr>
              <a:t>-Lehman </a:t>
            </a:r>
            <a:r>
              <a:rPr lang="de-DE" sz="2400" b="1" dirty="0" err="1" smtClean="0">
                <a:solidFill>
                  <a:srgbClr val="0150A0"/>
                </a:solidFill>
              </a:rPr>
              <a:t>node</a:t>
            </a:r>
            <a:r>
              <a:rPr lang="de-DE" sz="2400" b="1" dirty="0" smtClean="0">
                <a:solidFill>
                  <a:srgbClr val="0150A0"/>
                </a:solidFill>
              </a:rPr>
              <a:t> </a:t>
            </a:r>
            <a:r>
              <a:rPr lang="de-DE" sz="2400" b="1" dirty="0" err="1" smtClean="0">
                <a:solidFill>
                  <a:srgbClr val="0150A0"/>
                </a:solidFill>
              </a:rPr>
              <a:t>embedding</a:t>
            </a:r>
            <a:r>
              <a:rPr lang="de-DE" sz="2400" b="1" dirty="0" smtClean="0">
                <a:solidFill>
                  <a:srgbClr val="0150A0"/>
                </a:solidFill>
              </a:rPr>
              <a:t> </a:t>
            </a:r>
            <a:r>
              <a:rPr lang="de-DE" sz="2400" b="1" dirty="0" err="1" smtClean="0">
                <a:solidFill>
                  <a:srgbClr val="0150A0"/>
                </a:solidFill>
              </a:rPr>
              <a:t>scheme</a:t>
            </a:r>
            <a:endParaRPr lang="de-DE" sz="2400" b="1" dirty="0" smtClean="0">
              <a:solidFill>
                <a:srgbClr val="0150A0"/>
              </a:solidFill>
            </a:endParaRPr>
          </a:p>
          <a:p>
            <a:pPr marL="857250" lvl="1" indent="-514350">
              <a:buFont typeface="+mj-lt"/>
              <a:buAutoNum type="arabicPeriod"/>
            </a:pPr>
            <a:r>
              <a:rPr lang="de-DE" sz="1800" dirty="0" err="1" smtClean="0"/>
              <a:t>Idea</a:t>
            </a:r>
            <a:r>
              <a:rPr lang="de-DE" sz="1800" dirty="0" smtClean="0"/>
              <a:t> / </a:t>
            </a:r>
            <a:r>
              <a:rPr lang="de-DE" sz="1800" dirty="0" err="1" smtClean="0"/>
              <a:t>example</a:t>
            </a:r>
            <a:endParaRPr lang="de-DE" sz="1800" dirty="0" smtClean="0"/>
          </a:p>
          <a:p>
            <a:pPr marL="857250" lvl="1" indent="-514350">
              <a:buFont typeface="+mj-lt"/>
              <a:buAutoNum type="arabicPeriod"/>
            </a:pPr>
            <a:r>
              <a:rPr lang="de-DE" sz="1800" dirty="0" err="1" smtClean="0"/>
              <a:t>Theory</a:t>
            </a:r>
            <a:endParaRPr lang="de-DE" sz="1800" dirty="0" smtClean="0"/>
          </a:p>
          <a:p>
            <a:pPr marL="857250" lvl="1" indent="-514350">
              <a:buFont typeface="+mj-lt"/>
              <a:buAutoNum type="arabicPeriod"/>
            </a:pPr>
            <a:r>
              <a:rPr lang="de-DE" sz="1800" dirty="0" err="1" smtClean="0"/>
              <a:t>Example</a:t>
            </a:r>
            <a:endParaRPr lang="de-DE" sz="1800" dirty="0" smtClean="0"/>
          </a:p>
          <a:p>
            <a:pPr marL="514350" indent="-514350">
              <a:buFont typeface="+mj-lt"/>
              <a:buAutoNum type="arabicPeriod"/>
            </a:pPr>
            <a:r>
              <a:rPr lang="de-DE" sz="2400" dirty="0" err="1" smtClean="0"/>
              <a:t>Measure</a:t>
            </a:r>
            <a:r>
              <a:rPr lang="de-DE" sz="2400" dirty="0" smtClean="0"/>
              <a:t> </a:t>
            </a:r>
            <a:r>
              <a:rPr lang="de-DE" sz="2400" dirty="0" err="1" smtClean="0"/>
              <a:t>the</a:t>
            </a:r>
            <a:r>
              <a:rPr lang="de-DE" sz="2400" dirty="0" smtClean="0"/>
              <a:t> </a:t>
            </a:r>
            <a:r>
              <a:rPr lang="de-DE" sz="2400" b="1" dirty="0" smtClean="0">
                <a:solidFill>
                  <a:srgbClr val="0150A0"/>
                </a:solidFill>
              </a:rPr>
              <a:t>Wasserstein </a:t>
            </a:r>
            <a:r>
              <a:rPr lang="de-DE" sz="2400" b="1" dirty="0" err="1" smtClean="0">
                <a:solidFill>
                  <a:srgbClr val="0150A0"/>
                </a:solidFill>
              </a:rPr>
              <a:t>distance</a:t>
            </a:r>
            <a:r>
              <a:rPr lang="de-DE" sz="2400" dirty="0" smtClean="0"/>
              <a:t> </a:t>
            </a:r>
            <a:r>
              <a:rPr lang="de-DE" sz="2400" dirty="0" err="1" smtClean="0"/>
              <a:t>between</a:t>
            </a:r>
            <a:r>
              <a:rPr lang="de-DE" sz="2400" dirty="0" smtClean="0"/>
              <a:t> </a:t>
            </a:r>
            <a:r>
              <a:rPr lang="de-DE" sz="2400" dirty="0" err="1" smtClean="0"/>
              <a:t>each</a:t>
            </a:r>
            <a:r>
              <a:rPr lang="de-DE" sz="2400" dirty="0" smtClean="0"/>
              <a:t> pair </a:t>
            </a:r>
            <a:r>
              <a:rPr lang="de-DE" sz="2400" dirty="0" err="1" smtClean="0"/>
              <a:t>of</a:t>
            </a:r>
            <a:r>
              <a:rPr lang="de-DE" sz="2400" dirty="0" smtClean="0"/>
              <a:t> </a:t>
            </a:r>
            <a:r>
              <a:rPr lang="de-DE" sz="2400" dirty="0" err="1" smtClean="0"/>
              <a:t>graphs</a:t>
            </a:r>
            <a:endParaRPr lang="de-DE" sz="2400" dirty="0" smtClean="0"/>
          </a:p>
          <a:p>
            <a:pPr marL="857250" lvl="1" indent="-514350">
              <a:buFont typeface="+mj-lt"/>
              <a:buAutoNum type="arabicPeriod"/>
            </a:pPr>
            <a:r>
              <a:rPr lang="de-DE" sz="2000" dirty="0" smtClean="0"/>
              <a:t>Transportation plan</a:t>
            </a:r>
          </a:p>
          <a:p>
            <a:pPr marL="857250" lvl="1" indent="-514350">
              <a:buFont typeface="+mj-lt"/>
              <a:buAutoNum type="arabicPeriod"/>
            </a:pPr>
            <a:r>
              <a:rPr lang="de-DE" sz="2000" dirty="0" err="1" smtClean="0"/>
              <a:t>Distance</a:t>
            </a:r>
            <a:r>
              <a:rPr lang="de-DE" sz="2000" dirty="0" smtClean="0"/>
              <a:t> </a:t>
            </a:r>
            <a:r>
              <a:rPr lang="de-DE" sz="2000" dirty="0" err="1" smtClean="0"/>
              <a:t>measure</a:t>
            </a:r>
            <a:endParaRPr lang="de-DE" sz="2000" dirty="0" smtClean="0"/>
          </a:p>
          <a:p>
            <a:pPr marL="857250" lvl="1" indent="-514350">
              <a:buFont typeface="+mj-lt"/>
              <a:buAutoNum type="arabicPeriod"/>
            </a:pPr>
            <a:r>
              <a:rPr lang="de-DE" sz="2000" dirty="0" smtClean="0"/>
              <a:t>Wasserstein </a:t>
            </a:r>
            <a:r>
              <a:rPr lang="de-DE" sz="2000" dirty="0" err="1" smtClean="0"/>
              <a:t>distance</a:t>
            </a:r>
            <a:r>
              <a:rPr lang="de-DE" sz="2000" dirty="0" smtClean="0"/>
              <a:t>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2B3039ED-CBD4-4DB0-AD4F-1CBB73A0DB3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de-DE" dirty="0" err="1" smtClean="0"/>
              <a:t>Method</a:t>
            </a:r>
            <a:r>
              <a:rPr lang="de-DE" dirty="0" smtClean="0"/>
              <a:t> </a:t>
            </a:r>
            <a:r>
              <a:rPr lang="de-DE" dirty="0" err="1" smtClean="0"/>
              <a:t>Overview</a:t>
            </a:r>
            <a:endParaRPr lang="de-DE" dirty="0"/>
          </a:p>
        </p:txBody>
      </p:sp>
      <p:sp>
        <p:nvSpPr>
          <p:cNvPr id="10" name="Fußzeilenplatzhalter 4">
            <a:extLst>
              <a:ext uri="{FF2B5EF4-FFF2-40B4-BE49-F238E27FC236}">
                <a16:creationId xmlns:a16="http://schemas.microsoft.com/office/drawing/2014/main" xmlns="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13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26</a:t>
            </a:r>
          </a:p>
        </p:txBody>
      </p:sp>
    </p:spTree>
    <p:extLst>
      <p:ext uri="{BB962C8B-B14F-4D97-AF65-F5344CB8AC3E}">
        <p14:creationId xmlns:p14="http://schemas.microsoft.com/office/powerpoint/2010/main" val="3980011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D939CE78-E6B6-44BA-9946-07DBB2D9C71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de-DE" dirty="0"/>
              <a:t>2.2 </a:t>
            </a:r>
            <a:r>
              <a:rPr lang="de-DE" dirty="0" smtClean="0"/>
              <a:t>Graph Wasserstein </a:t>
            </a:r>
            <a:r>
              <a:rPr lang="de-DE" dirty="0" err="1" smtClean="0"/>
              <a:t>distance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Motivation</a:t>
            </a:r>
            <a:endParaRPr lang="de-DE" dirty="0"/>
          </a:p>
        </p:txBody>
      </p:sp>
      <p:sp>
        <p:nvSpPr>
          <p:cNvPr id="9" name="Freihandform 8"/>
          <p:cNvSpPr/>
          <p:nvPr/>
        </p:nvSpPr>
        <p:spPr>
          <a:xfrm>
            <a:off x="7087086" y="2419693"/>
            <a:ext cx="3957361" cy="3955957"/>
          </a:xfrm>
          <a:custGeom>
            <a:avLst/>
            <a:gdLst>
              <a:gd name="connsiteX0" fmla="*/ 1065064 w 3957361"/>
              <a:gd name="connsiteY0" fmla="*/ 423 h 3955957"/>
              <a:gd name="connsiteX1" fmla="*/ 1747018 w 3957361"/>
              <a:gd name="connsiteY1" fmla="*/ 249087 h 3955957"/>
              <a:gd name="connsiteX2" fmla="*/ 3292790 w 3957361"/>
              <a:gd name="connsiteY2" fmla="*/ 1049187 h 3955957"/>
              <a:gd name="connsiteX3" fmla="*/ 3640588 w 3957361"/>
              <a:gd name="connsiteY3" fmla="*/ 1668312 h 3955957"/>
              <a:gd name="connsiteX4" fmla="*/ 3925892 w 3957361"/>
              <a:gd name="connsiteY4" fmla="*/ 1755377 h 3955957"/>
              <a:gd name="connsiteX5" fmla="*/ 3957361 w 3957361"/>
              <a:gd name="connsiteY5" fmla="*/ 1773887 h 3955957"/>
              <a:gd name="connsiteX6" fmla="*/ 3957361 w 3957361"/>
              <a:gd name="connsiteY6" fmla="*/ 3955957 h 3955957"/>
              <a:gd name="connsiteX7" fmla="*/ 0 w 3957361"/>
              <a:gd name="connsiteY7" fmla="*/ 3955957 h 3955957"/>
              <a:gd name="connsiteX8" fmla="*/ 0 w 3957361"/>
              <a:gd name="connsiteY8" fmla="*/ 469430 h 3955957"/>
              <a:gd name="connsiteX9" fmla="*/ 67402 w 3957361"/>
              <a:gd name="connsiteY9" fmla="*/ 451255 h 3955957"/>
              <a:gd name="connsiteX10" fmla="*/ 916166 w 3957361"/>
              <a:gd name="connsiteY10" fmla="*/ 10962 h 3955957"/>
              <a:gd name="connsiteX11" fmla="*/ 1065064 w 3957361"/>
              <a:gd name="connsiteY11" fmla="*/ 423 h 3955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957361" h="3955957">
                <a:moveTo>
                  <a:pt x="1065064" y="423"/>
                </a:moveTo>
                <a:cubicBezTo>
                  <a:pt x="1369431" y="-7542"/>
                  <a:pt x="1400427" y="97680"/>
                  <a:pt x="1747018" y="249087"/>
                </a:cubicBezTo>
                <a:cubicBezTo>
                  <a:pt x="2143122" y="422124"/>
                  <a:pt x="2977194" y="812650"/>
                  <a:pt x="3292790" y="1049187"/>
                </a:cubicBezTo>
                <a:cubicBezTo>
                  <a:pt x="3608384" y="1285724"/>
                  <a:pt x="3524655" y="1544487"/>
                  <a:pt x="3640588" y="1668312"/>
                </a:cubicBezTo>
                <a:cubicBezTo>
                  <a:pt x="3742029" y="1704031"/>
                  <a:pt x="3850717" y="1723676"/>
                  <a:pt x="3925892" y="1755377"/>
                </a:cubicBezTo>
                <a:lnTo>
                  <a:pt x="3957361" y="1773887"/>
                </a:lnTo>
                <a:lnTo>
                  <a:pt x="3957361" y="3955957"/>
                </a:lnTo>
                <a:lnTo>
                  <a:pt x="0" y="3955957"/>
                </a:lnTo>
                <a:lnTo>
                  <a:pt x="0" y="469430"/>
                </a:lnTo>
                <a:lnTo>
                  <a:pt x="67402" y="451255"/>
                </a:lnTo>
                <a:cubicBezTo>
                  <a:pt x="523685" y="310943"/>
                  <a:pt x="493494" y="55611"/>
                  <a:pt x="916166" y="10962"/>
                </a:cubicBezTo>
                <a:cubicBezTo>
                  <a:pt x="972522" y="5009"/>
                  <a:pt x="1021582" y="1561"/>
                  <a:pt x="1065064" y="423"/>
                </a:cubicBezTo>
                <a:close/>
              </a:path>
            </a:pathLst>
          </a:custGeom>
          <a:solidFill>
            <a:srgbClr val="BA9576"/>
          </a:solidFill>
          <a:ln w="38100">
            <a:solidFill>
              <a:srgbClr val="BA95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0" name="Gruppieren 9"/>
          <p:cNvGrpSpPr/>
          <p:nvPr/>
        </p:nvGrpSpPr>
        <p:grpSpPr>
          <a:xfrm>
            <a:off x="1109133" y="1393713"/>
            <a:ext cx="3957361" cy="4981937"/>
            <a:chOff x="521305" y="1132456"/>
            <a:chExt cx="3957361" cy="4981937"/>
          </a:xfrm>
        </p:grpSpPr>
        <p:grpSp>
          <p:nvGrpSpPr>
            <p:cNvPr id="11" name="Gruppieren 10"/>
            <p:cNvGrpSpPr/>
            <p:nvPr/>
          </p:nvGrpSpPr>
          <p:grpSpPr>
            <a:xfrm>
              <a:off x="916851" y="1132456"/>
              <a:ext cx="2867151" cy="2326992"/>
              <a:chOff x="916851" y="1132456"/>
              <a:chExt cx="2867151" cy="2326992"/>
            </a:xfrm>
          </p:grpSpPr>
          <p:pic>
            <p:nvPicPr>
              <p:cNvPr id="13" name="Grafik 12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1385404">
                <a:off x="960624" y="1251077"/>
                <a:ext cx="647436" cy="647436"/>
              </a:xfrm>
              <a:prstGeom prst="rect">
                <a:avLst/>
              </a:prstGeom>
            </p:spPr>
          </p:pic>
          <p:pic>
            <p:nvPicPr>
              <p:cNvPr id="14" name="Grafik 13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1051502">
                <a:off x="916851" y="1132456"/>
                <a:ext cx="647436" cy="647436"/>
              </a:xfrm>
              <a:prstGeom prst="rect">
                <a:avLst/>
              </a:prstGeom>
            </p:spPr>
          </p:pic>
          <p:pic>
            <p:nvPicPr>
              <p:cNvPr id="15" name="Grafik 14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1201554">
                <a:off x="1160651" y="1366760"/>
                <a:ext cx="647436" cy="647436"/>
              </a:xfrm>
              <a:prstGeom prst="rect">
                <a:avLst/>
              </a:prstGeom>
            </p:spPr>
          </p:pic>
          <p:pic>
            <p:nvPicPr>
              <p:cNvPr id="17" name="Grafik 16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19994" y="1335069"/>
                <a:ext cx="647436" cy="647436"/>
              </a:xfrm>
              <a:prstGeom prst="rect">
                <a:avLst/>
              </a:prstGeom>
            </p:spPr>
          </p:pic>
          <p:pic>
            <p:nvPicPr>
              <p:cNvPr id="18" name="Grafik 17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460268">
                <a:off x="1212044" y="1366760"/>
                <a:ext cx="647436" cy="647436"/>
              </a:xfrm>
              <a:prstGeom prst="rect">
                <a:avLst/>
              </a:prstGeom>
            </p:spPr>
          </p:pic>
          <p:pic>
            <p:nvPicPr>
              <p:cNvPr id="19" name="Grafik 18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1201554">
                <a:off x="1544813" y="1366760"/>
                <a:ext cx="647436" cy="647436"/>
              </a:xfrm>
              <a:prstGeom prst="rect">
                <a:avLst/>
              </a:prstGeom>
            </p:spPr>
          </p:pic>
          <p:pic>
            <p:nvPicPr>
              <p:cNvPr id="20" name="Grafik 19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13088" y="1404445"/>
                <a:ext cx="647436" cy="647436"/>
              </a:xfrm>
              <a:prstGeom prst="rect">
                <a:avLst/>
              </a:prstGeom>
            </p:spPr>
          </p:pic>
          <p:pic>
            <p:nvPicPr>
              <p:cNvPr id="21" name="Grafik 20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460268">
                <a:off x="1713088" y="1436136"/>
                <a:ext cx="647436" cy="647436"/>
              </a:xfrm>
              <a:prstGeom prst="rect">
                <a:avLst/>
              </a:prstGeom>
            </p:spPr>
          </p:pic>
          <p:pic>
            <p:nvPicPr>
              <p:cNvPr id="22" name="Grafik 21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358750">
                <a:off x="1742611" y="1588009"/>
                <a:ext cx="647436" cy="647436"/>
              </a:xfrm>
              <a:prstGeom prst="rect">
                <a:avLst/>
              </a:prstGeom>
            </p:spPr>
          </p:pic>
          <p:pic>
            <p:nvPicPr>
              <p:cNvPr id="23" name="Grafik 22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76886" y="1978980"/>
                <a:ext cx="647436" cy="647436"/>
              </a:xfrm>
              <a:prstGeom prst="rect">
                <a:avLst/>
              </a:prstGeom>
            </p:spPr>
          </p:pic>
          <p:pic>
            <p:nvPicPr>
              <p:cNvPr id="24" name="Grafik 23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460268">
                <a:off x="1892581" y="1876550"/>
                <a:ext cx="647436" cy="647436"/>
              </a:xfrm>
              <a:prstGeom prst="rect">
                <a:avLst/>
              </a:prstGeom>
            </p:spPr>
          </p:pic>
          <p:pic>
            <p:nvPicPr>
              <p:cNvPr id="25" name="Grafik 24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68365">
                <a:off x="2015782" y="2081091"/>
                <a:ext cx="647436" cy="647436"/>
              </a:xfrm>
              <a:prstGeom prst="rect">
                <a:avLst/>
              </a:prstGeom>
            </p:spPr>
          </p:pic>
          <p:pic>
            <p:nvPicPr>
              <p:cNvPr id="26" name="Grafik 25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68365">
                <a:off x="2168182" y="2233491"/>
                <a:ext cx="647436" cy="647436"/>
              </a:xfrm>
              <a:prstGeom prst="rect">
                <a:avLst/>
              </a:prstGeom>
            </p:spPr>
          </p:pic>
          <p:pic>
            <p:nvPicPr>
              <p:cNvPr id="27" name="Grafik 26"/>
              <p:cNvPicPr>
                <a:picLocks noChangeAspect="1"/>
              </p:cNvPicPr>
              <p:nvPr/>
            </p:nvPicPr>
            <p:blipFill>
              <a:blip r:embed="rId4" cstate="print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68365" flipH="1">
                <a:off x="2214837" y="2314710"/>
                <a:ext cx="695903" cy="647436"/>
              </a:xfrm>
              <a:prstGeom prst="rect">
                <a:avLst/>
              </a:prstGeom>
            </p:spPr>
          </p:pic>
          <p:pic>
            <p:nvPicPr>
              <p:cNvPr id="28" name="Grafik 27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68365">
                <a:off x="2472982" y="2538291"/>
                <a:ext cx="647436" cy="647436"/>
              </a:xfrm>
              <a:prstGeom prst="rect">
                <a:avLst/>
              </a:prstGeom>
            </p:spPr>
          </p:pic>
          <p:pic>
            <p:nvPicPr>
              <p:cNvPr id="29" name="Grafik 28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68365">
                <a:off x="2625382" y="2690691"/>
                <a:ext cx="647436" cy="647436"/>
              </a:xfrm>
              <a:prstGeom prst="rect">
                <a:avLst/>
              </a:prstGeom>
            </p:spPr>
          </p:pic>
          <p:pic>
            <p:nvPicPr>
              <p:cNvPr id="30" name="Grafik 29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74546" y="2793094"/>
                <a:ext cx="647436" cy="647436"/>
              </a:xfrm>
              <a:prstGeom prst="rect">
                <a:avLst/>
              </a:prstGeom>
            </p:spPr>
          </p:pic>
          <p:pic>
            <p:nvPicPr>
              <p:cNvPr id="31" name="Grafik 30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36566" y="2812012"/>
                <a:ext cx="647436" cy="647436"/>
              </a:xfrm>
              <a:prstGeom prst="rect">
                <a:avLst/>
              </a:prstGeom>
            </p:spPr>
          </p:pic>
          <p:pic>
            <p:nvPicPr>
              <p:cNvPr id="32" name="Grafik 31"/>
              <p:cNvPicPr>
                <a:picLocks noChangeAspect="1"/>
              </p:cNvPicPr>
              <p:nvPr/>
            </p:nvPicPr>
            <p:blipFill>
              <a:blip r:embed="rId5" cstate="print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2644658" y="2675449"/>
                <a:ext cx="762537" cy="647436"/>
              </a:xfrm>
              <a:prstGeom prst="rect">
                <a:avLst/>
              </a:prstGeom>
            </p:spPr>
          </p:pic>
        </p:grpSp>
        <p:sp>
          <p:nvSpPr>
            <p:cNvPr id="12" name="Freihandform 11"/>
            <p:cNvSpPr/>
            <p:nvPr/>
          </p:nvSpPr>
          <p:spPr>
            <a:xfrm>
              <a:off x="521305" y="1687607"/>
              <a:ext cx="3957361" cy="4426786"/>
            </a:xfrm>
            <a:custGeom>
              <a:avLst/>
              <a:gdLst>
                <a:gd name="connsiteX0" fmla="*/ 755324 w 3957361"/>
                <a:gd name="connsiteY0" fmla="*/ 337 h 4426786"/>
                <a:gd name="connsiteX1" fmla="*/ 1251304 w 3957361"/>
                <a:gd name="connsiteY1" fmla="*/ 137769 h 4426786"/>
                <a:gd name="connsiteX2" fmla="*/ 1860904 w 3957361"/>
                <a:gd name="connsiteY2" fmla="*/ 994112 h 4426786"/>
                <a:gd name="connsiteX3" fmla="*/ 2441476 w 3957361"/>
                <a:gd name="connsiteY3" fmla="*/ 1400512 h 4426786"/>
                <a:gd name="connsiteX4" fmla="*/ 2818847 w 3957361"/>
                <a:gd name="connsiteY4" fmla="*/ 1516626 h 4426786"/>
                <a:gd name="connsiteX5" fmla="*/ 3109133 w 3957361"/>
                <a:gd name="connsiteY5" fmla="*/ 1487598 h 4426786"/>
                <a:gd name="connsiteX6" fmla="*/ 3196219 w 3957361"/>
                <a:gd name="connsiteY6" fmla="*/ 979598 h 4426786"/>
                <a:gd name="connsiteX7" fmla="*/ 3370390 w 3957361"/>
                <a:gd name="connsiteY7" fmla="*/ 921540 h 4426786"/>
                <a:gd name="connsiteX8" fmla="*/ 3929984 w 3957361"/>
                <a:gd name="connsiteY8" fmla="*/ 916282 h 4426786"/>
                <a:gd name="connsiteX9" fmla="*/ 3957361 w 3957361"/>
                <a:gd name="connsiteY9" fmla="*/ 919161 h 4426786"/>
                <a:gd name="connsiteX10" fmla="*/ 3957361 w 3957361"/>
                <a:gd name="connsiteY10" fmla="*/ 4426786 h 4426786"/>
                <a:gd name="connsiteX11" fmla="*/ 0 w 3957361"/>
                <a:gd name="connsiteY11" fmla="*/ 4426786 h 4426786"/>
                <a:gd name="connsiteX12" fmla="*/ 0 w 3957361"/>
                <a:gd name="connsiteY12" fmla="*/ 1648524 h 4426786"/>
                <a:gd name="connsiteX13" fmla="*/ 60680 w 3957361"/>
                <a:gd name="connsiteY13" fmla="*/ 1622536 h 4426786"/>
                <a:gd name="connsiteX14" fmla="*/ 380447 w 3957361"/>
                <a:gd name="connsiteY14" fmla="*/ 1589198 h 4426786"/>
                <a:gd name="connsiteX15" fmla="*/ 583647 w 3957361"/>
                <a:gd name="connsiteY15" fmla="*/ 195826 h 4426786"/>
                <a:gd name="connsiteX16" fmla="*/ 641704 w 3957361"/>
                <a:gd name="connsiteY16" fmla="*/ 7140 h 4426786"/>
                <a:gd name="connsiteX17" fmla="*/ 755324 w 3957361"/>
                <a:gd name="connsiteY17" fmla="*/ 337 h 4426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957361" h="4426786">
                  <a:moveTo>
                    <a:pt x="755324" y="337"/>
                  </a:moveTo>
                  <a:cubicBezTo>
                    <a:pt x="894797" y="-2838"/>
                    <a:pt x="1098904" y="14398"/>
                    <a:pt x="1251304" y="137769"/>
                  </a:cubicBezTo>
                  <a:cubicBezTo>
                    <a:pt x="1454504" y="302264"/>
                    <a:pt x="1662542" y="783655"/>
                    <a:pt x="1860904" y="994112"/>
                  </a:cubicBezTo>
                  <a:cubicBezTo>
                    <a:pt x="2059266" y="1204569"/>
                    <a:pt x="2281819" y="1313426"/>
                    <a:pt x="2441476" y="1400512"/>
                  </a:cubicBezTo>
                  <a:cubicBezTo>
                    <a:pt x="2601133" y="1487598"/>
                    <a:pt x="2707571" y="1502112"/>
                    <a:pt x="2818847" y="1516626"/>
                  </a:cubicBezTo>
                  <a:cubicBezTo>
                    <a:pt x="2930123" y="1531140"/>
                    <a:pt x="3046238" y="1577103"/>
                    <a:pt x="3109133" y="1487598"/>
                  </a:cubicBezTo>
                  <a:cubicBezTo>
                    <a:pt x="3172028" y="1398093"/>
                    <a:pt x="3152676" y="1073941"/>
                    <a:pt x="3196219" y="979598"/>
                  </a:cubicBezTo>
                  <a:cubicBezTo>
                    <a:pt x="3239762" y="885255"/>
                    <a:pt x="3239762" y="931216"/>
                    <a:pt x="3370390" y="921540"/>
                  </a:cubicBezTo>
                  <a:cubicBezTo>
                    <a:pt x="3484690" y="913074"/>
                    <a:pt x="3787903" y="906459"/>
                    <a:pt x="3929984" y="916282"/>
                  </a:cubicBezTo>
                  <a:lnTo>
                    <a:pt x="3957361" y="919161"/>
                  </a:lnTo>
                  <a:lnTo>
                    <a:pt x="3957361" y="4426786"/>
                  </a:lnTo>
                  <a:lnTo>
                    <a:pt x="0" y="4426786"/>
                  </a:lnTo>
                  <a:lnTo>
                    <a:pt x="0" y="1648524"/>
                  </a:lnTo>
                  <a:lnTo>
                    <a:pt x="60680" y="1622536"/>
                  </a:lnTo>
                  <a:cubicBezTo>
                    <a:pt x="205369" y="1577405"/>
                    <a:pt x="340533" y="1625484"/>
                    <a:pt x="380447" y="1589198"/>
                  </a:cubicBezTo>
                  <a:cubicBezTo>
                    <a:pt x="583998" y="1404151"/>
                    <a:pt x="540104" y="459502"/>
                    <a:pt x="583647" y="195826"/>
                  </a:cubicBezTo>
                  <a:cubicBezTo>
                    <a:pt x="627190" y="-67850"/>
                    <a:pt x="530428" y="16816"/>
                    <a:pt x="641704" y="7140"/>
                  </a:cubicBezTo>
                  <a:cubicBezTo>
                    <a:pt x="669523" y="4721"/>
                    <a:pt x="708833" y="1395"/>
                    <a:pt x="755324" y="337"/>
                  </a:cubicBezTo>
                  <a:close/>
                </a:path>
              </a:pathLst>
            </a:custGeom>
            <a:solidFill>
              <a:srgbClr val="BA9576"/>
            </a:solidFill>
            <a:ln>
              <a:solidFill>
                <a:srgbClr val="BA957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hteck 32"/>
              <p:cNvSpPr/>
              <p:nvPr/>
            </p:nvSpPr>
            <p:spPr>
              <a:xfrm>
                <a:off x="5785241" y="4647294"/>
                <a:ext cx="621517" cy="763927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groupChr>
                        <m:groupChrPr>
                          <m:chr m:val="→"/>
                          <m:vertJc m:val="bot"/>
                          <m:ctrlPr>
                            <a:rPr lang="de-DE" sz="32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de-DE" sz="32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𝑷</m:t>
                          </m:r>
                        </m:e>
                      </m:groupChr>
                    </m:oMath>
                  </m:oMathPara>
                </a14:m>
                <a:endParaRPr lang="en-GB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3" name="Rechteck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5241" y="4647294"/>
                <a:ext cx="621517" cy="763927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hteck 33"/>
              <p:cNvSpPr/>
              <p:nvPr/>
            </p:nvSpPr>
            <p:spPr>
              <a:xfrm>
                <a:off x="8786779" y="4736871"/>
                <a:ext cx="557973" cy="584775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32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GB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4" name="Rechteck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6779" y="4736871"/>
                <a:ext cx="557973" cy="584775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hteck 34"/>
              <p:cNvSpPr/>
              <p:nvPr/>
            </p:nvSpPr>
            <p:spPr>
              <a:xfrm>
                <a:off x="2810377" y="4736872"/>
                <a:ext cx="541366" cy="584775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32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GB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5" name="Rechteck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0377" y="4736872"/>
                <a:ext cx="541366" cy="584775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feld 1"/>
          <p:cNvSpPr txBox="1"/>
          <p:nvPr/>
        </p:nvSpPr>
        <p:spPr>
          <a:xfrm>
            <a:off x="5294242" y="4162257"/>
            <a:ext cx="16035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Transport plan:</a:t>
            </a:r>
            <a:endParaRPr lang="en-GB" dirty="0"/>
          </a:p>
        </p:txBody>
      </p:sp>
      <p:sp>
        <p:nvSpPr>
          <p:cNvPr id="36" name="Inhaltsplatzhalter 2">
            <a:extLst>
              <a:ext uri="{FF2B5EF4-FFF2-40B4-BE49-F238E27FC236}">
                <a16:creationId xmlns:a16="http://schemas.microsoft.com/office/drawing/2014/main" xmlns="" id="{D939CE78-E6B6-44BA-9946-07DBB2D9C71A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9837" y="1305705"/>
            <a:ext cx="5586942" cy="483744"/>
          </a:xfrm>
        </p:spPr>
        <p:txBody>
          <a:bodyPr/>
          <a:lstStyle/>
          <a:p>
            <a:r>
              <a:rPr lang="de-DE" b="0" dirty="0" err="1" smtClean="0"/>
              <a:t>a.k.a</a:t>
            </a:r>
            <a:r>
              <a:rPr lang="de-DE" b="0" dirty="0" smtClean="0"/>
              <a:t> </a:t>
            </a:r>
            <a:r>
              <a:rPr lang="de-DE" i="1" dirty="0" smtClean="0"/>
              <a:t>Earth </a:t>
            </a:r>
            <a:r>
              <a:rPr lang="de-DE" i="1" dirty="0" err="1" smtClean="0"/>
              <a:t>Mover</a:t>
            </a:r>
            <a:r>
              <a:rPr lang="de-DE" b="0" dirty="0" smtClean="0"/>
              <a:t> </a:t>
            </a:r>
            <a:r>
              <a:rPr lang="de-DE" b="0" dirty="0" err="1" smtClean="0"/>
              <a:t>distance</a:t>
            </a:r>
            <a:endParaRPr lang="de-DE" b="0" dirty="0"/>
          </a:p>
        </p:txBody>
      </p:sp>
      <p:sp>
        <p:nvSpPr>
          <p:cNvPr id="37" name="Fußzeilenplatzhalter 4">
            <a:extLst>
              <a:ext uri="{FF2B5EF4-FFF2-40B4-BE49-F238E27FC236}">
                <a16:creationId xmlns:a16="http://schemas.microsoft.com/office/drawing/2014/main" xmlns="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14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26</a:t>
            </a:r>
          </a:p>
        </p:txBody>
      </p:sp>
    </p:spTree>
    <p:extLst>
      <p:ext uri="{BB962C8B-B14F-4D97-AF65-F5344CB8AC3E}">
        <p14:creationId xmlns:p14="http://schemas.microsoft.com/office/powerpoint/2010/main" val="1512633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ihandform 8"/>
          <p:cNvSpPr/>
          <p:nvPr/>
        </p:nvSpPr>
        <p:spPr>
          <a:xfrm>
            <a:off x="7087086" y="2419693"/>
            <a:ext cx="3957361" cy="3955957"/>
          </a:xfrm>
          <a:custGeom>
            <a:avLst/>
            <a:gdLst>
              <a:gd name="connsiteX0" fmla="*/ 1065064 w 3957361"/>
              <a:gd name="connsiteY0" fmla="*/ 423 h 3955957"/>
              <a:gd name="connsiteX1" fmla="*/ 1747018 w 3957361"/>
              <a:gd name="connsiteY1" fmla="*/ 249087 h 3955957"/>
              <a:gd name="connsiteX2" fmla="*/ 3292790 w 3957361"/>
              <a:gd name="connsiteY2" fmla="*/ 1049187 h 3955957"/>
              <a:gd name="connsiteX3" fmla="*/ 3640588 w 3957361"/>
              <a:gd name="connsiteY3" fmla="*/ 1668312 h 3955957"/>
              <a:gd name="connsiteX4" fmla="*/ 3925892 w 3957361"/>
              <a:gd name="connsiteY4" fmla="*/ 1755377 h 3955957"/>
              <a:gd name="connsiteX5" fmla="*/ 3957361 w 3957361"/>
              <a:gd name="connsiteY5" fmla="*/ 1773887 h 3955957"/>
              <a:gd name="connsiteX6" fmla="*/ 3957361 w 3957361"/>
              <a:gd name="connsiteY6" fmla="*/ 3955957 h 3955957"/>
              <a:gd name="connsiteX7" fmla="*/ 0 w 3957361"/>
              <a:gd name="connsiteY7" fmla="*/ 3955957 h 3955957"/>
              <a:gd name="connsiteX8" fmla="*/ 0 w 3957361"/>
              <a:gd name="connsiteY8" fmla="*/ 469430 h 3955957"/>
              <a:gd name="connsiteX9" fmla="*/ 67402 w 3957361"/>
              <a:gd name="connsiteY9" fmla="*/ 451255 h 3955957"/>
              <a:gd name="connsiteX10" fmla="*/ 916166 w 3957361"/>
              <a:gd name="connsiteY10" fmla="*/ 10962 h 3955957"/>
              <a:gd name="connsiteX11" fmla="*/ 1065064 w 3957361"/>
              <a:gd name="connsiteY11" fmla="*/ 423 h 3955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957361" h="3955957">
                <a:moveTo>
                  <a:pt x="1065064" y="423"/>
                </a:moveTo>
                <a:cubicBezTo>
                  <a:pt x="1369431" y="-7542"/>
                  <a:pt x="1400427" y="97680"/>
                  <a:pt x="1747018" y="249087"/>
                </a:cubicBezTo>
                <a:cubicBezTo>
                  <a:pt x="2143122" y="422124"/>
                  <a:pt x="2977194" y="812650"/>
                  <a:pt x="3292790" y="1049187"/>
                </a:cubicBezTo>
                <a:cubicBezTo>
                  <a:pt x="3608384" y="1285724"/>
                  <a:pt x="3524655" y="1544487"/>
                  <a:pt x="3640588" y="1668312"/>
                </a:cubicBezTo>
                <a:cubicBezTo>
                  <a:pt x="3742029" y="1704031"/>
                  <a:pt x="3850717" y="1723676"/>
                  <a:pt x="3925892" y="1755377"/>
                </a:cubicBezTo>
                <a:lnTo>
                  <a:pt x="3957361" y="1773887"/>
                </a:lnTo>
                <a:lnTo>
                  <a:pt x="3957361" y="3955957"/>
                </a:lnTo>
                <a:lnTo>
                  <a:pt x="0" y="3955957"/>
                </a:lnTo>
                <a:lnTo>
                  <a:pt x="0" y="469430"/>
                </a:lnTo>
                <a:lnTo>
                  <a:pt x="67402" y="451255"/>
                </a:lnTo>
                <a:cubicBezTo>
                  <a:pt x="523685" y="310943"/>
                  <a:pt x="493494" y="55611"/>
                  <a:pt x="916166" y="10962"/>
                </a:cubicBezTo>
                <a:cubicBezTo>
                  <a:pt x="972522" y="5009"/>
                  <a:pt x="1021582" y="1561"/>
                  <a:pt x="1065064" y="423"/>
                </a:cubicBezTo>
                <a:close/>
              </a:path>
            </a:pathLst>
          </a:custGeom>
          <a:solidFill>
            <a:srgbClr val="BA9576"/>
          </a:solidFill>
          <a:ln w="38100">
            <a:solidFill>
              <a:srgbClr val="BA95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0" name="Gruppieren 9"/>
          <p:cNvGrpSpPr/>
          <p:nvPr/>
        </p:nvGrpSpPr>
        <p:grpSpPr>
          <a:xfrm>
            <a:off x="1109133" y="1393713"/>
            <a:ext cx="3957361" cy="4981937"/>
            <a:chOff x="521305" y="1132456"/>
            <a:chExt cx="3957361" cy="4981937"/>
          </a:xfrm>
        </p:grpSpPr>
        <p:grpSp>
          <p:nvGrpSpPr>
            <p:cNvPr id="11" name="Gruppieren 10"/>
            <p:cNvGrpSpPr/>
            <p:nvPr/>
          </p:nvGrpSpPr>
          <p:grpSpPr>
            <a:xfrm>
              <a:off x="916851" y="1132456"/>
              <a:ext cx="2867151" cy="2326992"/>
              <a:chOff x="916851" y="1132456"/>
              <a:chExt cx="2867151" cy="2326992"/>
            </a:xfrm>
          </p:grpSpPr>
          <p:pic>
            <p:nvPicPr>
              <p:cNvPr id="13" name="Grafik 12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1385404">
                <a:off x="960624" y="1251077"/>
                <a:ext cx="647436" cy="647436"/>
              </a:xfrm>
              <a:prstGeom prst="rect">
                <a:avLst/>
              </a:prstGeom>
            </p:spPr>
          </p:pic>
          <p:pic>
            <p:nvPicPr>
              <p:cNvPr id="14" name="Grafik 13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1051502">
                <a:off x="916851" y="1132456"/>
                <a:ext cx="647436" cy="647436"/>
              </a:xfrm>
              <a:prstGeom prst="rect">
                <a:avLst/>
              </a:prstGeom>
            </p:spPr>
          </p:pic>
          <p:pic>
            <p:nvPicPr>
              <p:cNvPr id="15" name="Grafik 14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1201554">
                <a:off x="1160651" y="1366760"/>
                <a:ext cx="647436" cy="647436"/>
              </a:xfrm>
              <a:prstGeom prst="rect">
                <a:avLst/>
              </a:prstGeom>
            </p:spPr>
          </p:pic>
          <p:pic>
            <p:nvPicPr>
              <p:cNvPr id="17" name="Grafik 16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19994" y="1335069"/>
                <a:ext cx="647436" cy="647436"/>
              </a:xfrm>
              <a:prstGeom prst="rect">
                <a:avLst/>
              </a:prstGeom>
            </p:spPr>
          </p:pic>
          <p:pic>
            <p:nvPicPr>
              <p:cNvPr id="18" name="Grafik 17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460268">
                <a:off x="1212044" y="1366760"/>
                <a:ext cx="647436" cy="647436"/>
              </a:xfrm>
              <a:prstGeom prst="rect">
                <a:avLst/>
              </a:prstGeom>
            </p:spPr>
          </p:pic>
          <p:pic>
            <p:nvPicPr>
              <p:cNvPr id="19" name="Grafik 18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1201554">
                <a:off x="1544813" y="1366760"/>
                <a:ext cx="647436" cy="647436"/>
              </a:xfrm>
              <a:prstGeom prst="rect">
                <a:avLst/>
              </a:prstGeom>
            </p:spPr>
          </p:pic>
          <p:pic>
            <p:nvPicPr>
              <p:cNvPr id="20" name="Grafik 19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13088" y="1404445"/>
                <a:ext cx="647436" cy="647436"/>
              </a:xfrm>
              <a:prstGeom prst="rect">
                <a:avLst/>
              </a:prstGeom>
            </p:spPr>
          </p:pic>
          <p:pic>
            <p:nvPicPr>
              <p:cNvPr id="21" name="Grafik 20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460268">
                <a:off x="1713088" y="1436136"/>
                <a:ext cx="647436" cy="647436"/>
              </a:xfrm>
              <a:prstGeom prst="rect">
                <a:avLst/>
              </a:prstGeom>
            </p:spPr>
          </p:pic>
          <p:pic>
            <p:nvPicPr>
              <p:cNvPr id="22" name="Grafik 21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358750">
                <a:off x="1742611" y="1588009"/>
                <a:ext cx="647436" cy="647436"/>
              </a:xfrm>
              <a:prstGeom prst="rect">
                <a:avLst/>
              </a:prstGeom>
            </p:spPr>
          </p:pic>
          <p:pic>
            <p:nvPicPr>
              <p:cNvPr id="23" name="Grafik 22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76886" y="1978980"/>
                <a:ext cx="647436" cy="647436"/>
              </a:xfrm>
              <a:prstGeom prst="rect">
                <a:avLst/>
              </a:prstGeom>
            </p:spPr>
          </p:pic>
          <p:pic>
            <p:nvPicPr>
              <p:cNvPr id="24" name="Grafik 23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460268">
                <a:off x="1892581" y="1876550"/>
                <a:ext cx="647436" cy="647436"/>
              </a:xfrm>
              <a:prstGeom prst="rect">
                <a:avLst/>
              </a:prstGeom>
            </p:spPr>
          </p:pic>
          <p:pic>
            <p:nvPicPr>
              <p:cNvPr id="25" name="Grafik 24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68365">
                <a:off x="2015782" y="2081091"/>
                <a:ext cx="647436" cy="647436"/>
              </a:xfrm>
              <a:prstGeom prst="rect">
                <a:avLst/>
              </a:prstGeom>
            </p:spPr>
          </p:pic>
          <p:pic>
            <p:nvPicPr>
              <p:cNvPr id="26" name="Grafik 25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68365">
                <a:off x="2168182" y="2233491"/>
                <a:ext cx="647436" cy="647436"/>
              </a:xfrm>
              <a:prstGeom prst="rect">
                <a:avLst/>
              </a:prstGeom>
            </p:spPr>
          </p:pic>
          <p:pic>
            <p:nvPicPr>
              <p:cNvPr id="27" name="Grafik 26"/>
              <p:cNvPicPr>
                <a:picLocks noChangeAspect="1"/>
              </p:cNvPicPr>
              <p:nvPr/>
            </p:nvPicPr>
            <p:blipFill>
              <a:blip r:embed="rId4" cstate="print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68365" flipH="1">
                <a:off x="2214837" y="2314710"/>
                <a:ext cx="695903" cy="647436"/>
              </a:xfrm>
              <a:prstGeom prst="rect">
                <a:avLst/>
              </a:prstGeom>
            </p:spPr>
          </p:pic>
          <p:pic>
            <p:nvPicPr>
              <p:cNvPr id="28" name="Grafik 27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68365">
                <a:off x="2472982" y="2538291"/>
                <a:ext cx="647436" cy="647436"/>
              </a:xfrm>
              <a:prstGeom prst="rect">
                <a:avLst/>
              </a:prstGeom>
            </p:spPr>
          </p:pic>
          <p:pic>
            <p:nvPicPr>
              <p:cNvPr id="29" name="Grafik 28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68365">
                <a:off x="2625382" y="2690691"/>
                <a:ext cx="647436" cy="647436"/>
              </a:xfrm>
              <a:prstGeom prst="rect">
                <a:avLst/>
              </a:prstGeom>
            </p:spPr>
          </p:pic>
          <p:pic>
            <p:nvPicPr>
              <p:cNvPr id="30" name="Grafik 29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74546" y="2793094"/>
                <a:ext cx="647436" cy="647436"/>
              </a:xfrm>
              <a:prstGeom prst="rect">
                <a:avLst/>
              </a:prstGeom>
            </p:spPr>
          </p:pic>
          <p:pic>
            <p:nvPicPr>
              <p:cNvPr id="31" name="Grafik 30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36566" y="2812012"/>
                <a:ext cx="647436" cy="647436"/>
              </a:xfrm>
              <a:prstGeom prst="rect">
                <a:avLst/>
              </a:prstGeom>
            </p:spPr>
          </p:pic>
          <p:pic>
            <p:nvPicPr>
              <p:cNvPr id="32" name="Grafik 31"/>
              <p:cNvPicPr>
                <a:picLocks noChangeAspect="1"/>
              </p:cNvPicPr>
              <p:nvPr/>
            </p:nvPicPr>
            <p:blipFill>
              <a:blip r:embed="rId5" cstate="print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2644658" y="2675449"/>
                <a:ext cx="762537" cy="647436"/>
              </a:xfrm>
              <a:prstGeom prst="rect">
                <a:avLst/>
              </a:prstGeom>
            </p:spPr>
          </p:pic>
        </p:grpSp>
        <p:sp>
          <p:nvSpPr>
            <p:cNvPr id="12" name="Freihandform 11"/>
            <p:cNvSpPr/>
            <p:nvPr/>
          </p:nvSpPr>
          <p:spPr>
            <a:xfrm>
              <a:off x="521305" y="1687607"/>
              <a:ext cx="3957361" cy="4426786"/>
            </a:xfrm>
            <a:custGeom>
              <a:avLst/>
              <a:gdLst>
                <a:gd name="connsiteX0" fmla="*/ 755324 w 3957361"/>
                <a:gd name="connsiteY0" fmla="*/ 337 h 4426786"/>
                <a:gd name="connsiteX1" fmla="*/ 1251304 w 3957361"/>
                <a:gd name="connsiteY1" fmla="*/ 137769 h 4426786"/>
                <a:gd name="connsiteX2" fmla="*/ 1860904 w 3957361"/>
                <a:gd name="connsiteY2" fmla="*/ 994112 h 4426786"/>
                <a:gd name="connsiteX3" fmla="*/ 2441476 w 3957361"/>
                <a:gd name="connsiteY3" fmla="*/ 1400512 h 4426786"/>
                <a:gd name="connsiteX4" fmla="*/ 2818847 w 3957361"/>
                <a:gd name="connsiteY4" fmla="*/ 1516626 h 4426786"/>
                <a:gd name="connsiteX5" fmla="*/ 3109133 w 3957361"/>
                <a:gd name="connsiteY5" fmla="*/ 1487598 h 4426786"/>
                <a:gd name="connsiteX6" fmla="*/ 3196219 w 3957361"/>
                <a:gd name="connsiteY6" fmla="*/ 979598 h 4426786"/>
                <a:gd name="connsiteX7" fmla="*/ 3370390 w 3957361"/>
                <a:gd name="connsiteY7" fmla="*/ 921540 h 4426786"/>
                <a:gd name="connsiteX8" fmla="*/ 3929984 w 3957361"/>
                <a:gd name="connsiteY8" fmla="*/ 916282 h 4426786"/>
                <a:gd name="connsiteX9" fmla="*/ 3957361 w 3957361"/>
                <a:gd name="connsiteY9" fmla="*/ 919161 h 4426786"/>
                <a:gd name="connsiteX10" fmla="*/ 3957361 w 3957361"/>
                <a:gd name="connsiteY10" fmla="*/ 4426786 h 4426786"/>
                <a:gd name="connsiteX11" fmla="*/ 0 w 3957361"/>
                <a:gd name="connsiteY11" fmla="*/ 4426786 h 4426786"/>
                <a:gd name="connsiteX12" fmla="*/ 0 w 3957361"/>
                <a:gd name="connsiteY12" fmla="*/ 1648524 h 4426786"/>
                <a:gd name="connsiteX13" fmla="*/ 60680 w 3957361"/>
                <a:gd name="connsiteY13" fmla="*/ 1622536 h 4426786"/>
                <a:gd name="connsiteX14" fmla="*/ 380447 w 3957361"/>
                <a:gd name="connsiteY14" fmla="*/ 1589198 h 4426786"/>
                <a:gd name="connsiteX15" fmla="*/ 583647 w 3957361"/>
                <a:gd name="connsiteY15" fmla="*/ 195826 h 4426786"/>
                <a:gd name="connsiteX16" fmla="*/ 641704 w 3957361"/>
                <a:gd name="connsiteY16" fmla="*/ 7140 h 4426786"/>
                <a:gd name="connsiteX17" fmla="*/ 755324 w 3957361"/>
                <a:gd name="connsiteY17" fmla="*/ 337 h 4426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957361" h="4426786">
                  <a:moveTo>
                    <a:pt x="755324" y="337"/>
                  </a:moveTo>
                  <a:cubicBezTo>
                    <a:pt x="894797" y="-2838"/>
                    <a:pt x="1098904" y="14398"/>
                    <a:pt x="1251304" y="137769"/>
                  </a:cubicBezTo>
                  <a:cubicBezTo>
                    <a:pt x="1454504" y="302264"/>
                    <a:pt x="1662542" y="783655"/>
                    <a:pt x="1860904" y="994112"/>
                  </a:cubicBezTo>
                  <a:cubicBezTo>
                    <a:pt x="2059266" y="1204569"/>
                    <a:pt x="2281819" y="1313426"/>
                    <a:pt x="2441476" y="1400512"/>
                  </a:cubicBezTo>
                  <a:cubicBezTo>
                    <a:pt x="2601133" y="1487598"/>
                    <a:pt x="2707571" y="1502112"/>
                    <a:pt x="2818847" y="1516626"/>
                  </a:cubicBezTo>
                  <a:cubicBezTo>
                    <a:pt x="2930123" y="1531140"/>
                    <a:pt x="3046238" y="1577103"/>
                    <a:pt x="3109133" y="1487598"/>
                  </a:cubicBezTo>
                  <a:cubicBezTo>
                    <a:pt x="3172028" y="1398093"/>
                    <a:pt x="3152676" y="1073941"/>
                    <a:pt x="3196219" y="979598"/>
                  </a:cubicBezTo>
                  <a:cubicBezTo>
                    <a:pt x="3239762" y="885255"/>
                    <a:pt x="3239762" y="931216"/>
                    <a:pt x="3370390" y="921540"/>
                  </a:cubicBezTo>
                  <a:cubicBezTo>
                    <a:pt x="3484690" y="913074"/>
                    <a:pt x="3787903" y="906459"/>
                    <a:pt x="3929984" y="916282"/>
                  </a:cubicBezTo>
                  <a:lnTo>
                    <a:pt x="3957361" y="919161"/>
                  </a:lnTo>
                  <a:lnTo>
                    <a:pt x="3957361" y="4426786"/>
                  </a:lnTo>
                  <a:lnTo>
                    <a:pt x="0" y="4426786"/>
                  </a:lnTo>
                  <a:lnTo>
                    <a:pt x="0" y="1648524"/>
                  </a:lnTo>
                  <a:lnTo>
                    <a:pt x="60680" y="1622536"/>
                  </a:lnTo>
                  <a:cubicBezTo>
                    <a:pt x="205369" y="1577405"/>
                    <a:pt x="340533" y="1625484"/>
                    <a:pt x="380447" y="1589198"/>
                  </a:cubicBezTo>
                  <a:cubicBezTo>
                    <a:pt x="583998" y="1404151"/>
                    <a:pt x="540104" y="459502"/>
                    <a:pt x="583647" y="195826"/>
                  </a:cubicBezTo>
                  <a:cubicBezTo>
                    <a:pt x="627190" y="-67850"/>
                    <a:pt x="530428" y="16816"/>
                    <a:pt x="641704" y="7140"/>
                  </a:cubicBezTo>
                  <a:cubicBezTo>
                    <a:pt x="669523" y="4721"/>
                    <a:pt x="708833" y="1395"/>
                    <a:pt x="755324" y="337"/>
                  </a:cubicBezTo>
                  <a:close/>
                </a:path>
              </a:pathLst>
            </a:custGeom>
            <a:solidFill>
              <a:srgbClr val="BA9576"/>
            </a:solidFill>
            <a:ln>
              <a:solidFill>
                <a:srgbClr val="BA957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aphicFrame>
        <p:nvGraphicFramePr>
          <p:cNvPr id="36" name="Diagramm 35"/>
          <p:cNvGraphicFramePr/>
          <p:nvPr>
            <p:extLst>
              <p:ext uri="{D42A27DB-BD31-4B8C-83A1-F6EECF244321}">
                <p14:modId xmlns:p14="http://schemas.microsoft.com/office/powerpoint/2010/main" val="1092571857"/>
              </p:ext>
            </p:extLst>
          </p:nvPr>
        </p:nvGraphicFramePr>
        <p:xfrm>
          <a:off x="6934686" y="1093632"/>
          <a:ext cx="4252834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37" name="Diagramm 36"/>
          <p:cNvGraphicFramePr/>
          <p:nvPr>
            <p:extLst>
              <p:ext uri="{D42A27DB-BD31-4B8C-83A1-F6EECF244321}">
                <p14:modId xmlns:p14="http://schemas.microsoft.com/office/powerpoint/2010/main" val="3958458472"/>
              </p:ext>
            </p:extLst>
          </p:nvPr>
        </p:nvGraphicFramePr>
        <p:xfrm>
          <a:off x="961396" y="1093633"/>
          <a:ext cx="4252834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D939CE78-E6B6-44BA-9946-07DBB2D9C71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de-DE" dirty="0"/>
              <a:t>2.2 </a:t>
            </a:r>
            <a:r>
              <a:rPr lang="de-DE" dirty="0" smtClean="0"/>
              <a:t>Graph Wasserstein </a:t>
            </a:r>
            <a:r>
              <a:rPr lang="de-DE" dirty="0" err="1" smtClean="0"/>
              <a:t>distance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Motivation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hteck 32"/>
              <p:cNvSpPr/>
              <p:nvPr/>
            </p:nvSpPr>
            <p:spPr>
              <a:xfrm>
                <a:off x="5785241" y="4647294"/>
                <a:ext cx="621517" cy="763927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groupChr>
                        <m:groupChrPr>
                          <m:chr m:val="→"/>
                          <m:vertJc m:val="bot"/>
                          <m:ctrlPr>
                            <a:rPr lang="de-DE" sz="32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de-DE" sz="32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𝑷</m:t>
                          </m:r>
                        </m:e>
                      </m:groupChr>
                    </m:oMath>
                  </m:oMathPara>
                </a14:m>
                <a:endParaRPr lang="en-GB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3" name="Rechteck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5241" y="4647294"/>
                <a:ext cx="621517" cy="763927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feld 1"/>
          <p:cNvSpPr txBox="1"/>
          <p:nvPr/>
        </p:nvSpPr>
        <p:spPr>
          <a:xfrm>
            <a:off x="5294242" y="4162257"/>
            <a:ext cx="16035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Transport plan:</a:t>
            </a:r>
            <a:endParaRPr lang="en-GB" dirty="0"/>
          </a:p>
        </p:txBody>
      </p:sp>
      <p:sp>
        <p:nvSpPr>
          <p:cNvPr id="38" name="Fußzeilenplatzhalter 4">
            <a:extLst>
              <a:ext uri="{FF2B5EF4-FFF2-40B4-BE49-F238E27FC236}">
                <a16:creationId xmlns:a16="http://schemas.microsoft.com/office/drawing/2014/main" xmlns="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14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26</a:t>
            </a:r>
          </a:p>
        </p:txBody>
      </p:sp>
    </p:spTree>
    <p:extLst>
      <p:ext uri="{BB962C8B-B14F-4D97-AF65-F5344CB8AC3E}">
        <p14:creationId xmlns:p14="http://schemas.microsoft.com/office/powerpoint/2010/main" val="613876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ihandform 8"/>
          <p:cNvSpPr/>
          <p:nvPr/>
        </p:nvSpPr>
        <p:spPr>
          <a:xfrm>
            <a:off x="7087086" y="2419693"/>
            <a:ext cx="3957361" cy="3955957"/>
          </a:xfrm>
          <a:custGeom>
            <a:avLst/>
            <a:gdLst>
              <a:gd name="connsiteX0" fmla="*/ 1065064 w 3957361"/>
              <a:gd name="connsiteY0" fmla="*/ 423 h 3955957"/>
              <a:gd name="connsiteX1" fmla="*/ 1747018 w 3957361"/>
              <a:gd name="connsiteY1" fmla="*/ 249087 h 3955957"/>
              <a:gd name="connsiteX2" fmla="*/ 3292790 w 3957361"/>
              <a:gd name="connsiteY2" fmla="*/ 1049187 h 3955957"/>
              <a:gd name="connsiteX3" fmla="*/ 3640588 w 3957361"/>
              <a:gd name="connsiteY3" fmla="*/ 1668312 h 3955957"/>
              <a:gd name="connsiteX4" fmla="*/ 3925892 w 3957361"/>
              <a:gd name="connsiteY4" fmla="*/ 1755377 h 3955957"/>
              <a:gd name="connsiteX5" fmla="*/ 3957361 w 3957361"/>
              <a:gd name="connsiteY5" fmla="*/ 1773887 h 3955957"/>
              <a:gd name="connsiteX6" fmla="*/ 3957361 w 3957361"/>
              <a:gd name="connsiteY6" fmla="*/ 3955957 h 3955957"/>
              <a:gd name="connsiteX7" fmla="*/ 0 w 3957361"/>
              <a:gd name="connsiteY7" fmla="*/ 3955957 h 3955957"/>
              <a:gd name="connsiteX8" fmla="*/ 0 w 3957361"/>
              <a:gd name="connsiteY8" fmla="*/ 469430 h 3955957"/>
              <a:gd name="connsiteX9" fmla="*/ 67402 w 3957361"/>
              <a:gd name="connsiteY9" fmla="*/ 451255 h 3955957"/>
              <a:gd name="connsiteX10" fmla="*/ 916166 w 3957361"/>
              <a:gd name="connsiteY10" fmla="*/ 10962 h 3955957"/>
              <a:gd name="connsiteX11" fmla="*/ 1065064 w 3957361"/>
              <a:gd name="connsiteY11" fmla="*/ 423 h 3955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957361" h="3955957">
                <a:moveTo>
                  <a:pt x="1065064" y="423"/>
                </a:moveTo>
                <a:cubicBezTo>
                  <a:pt x="1369431" y="-7542"/>
                  <a:pt x="1400427" y="97680"/>
                  <a:pt x="1747018" y="249087"/>
                </a:cubicBezTo>
                <a:cubicBezTo>
                  <a:pt x="2143122" y="422124"/>
                  <a:pt x="2977194" y="812650"/>
                  <a:pt x="3292790" y="1049187"/>
                </a:cubicBezTo>
                <a:cubicBezTo>
                  <a:pt x="3608384" y="1285724"/>
                  <a:pt x="3524655" y="1544487"/>
                  <a:pt x="3640588" y="1668312"/>
                </a:cubicBezTo>
                <a:cubicBezTo>
                  <a:pt x="3742029" y="1704031"/>
                  <a:pt x="3850717" y="1723676"/>
                  <a:pt x="3925892" y="1755377"/>
                </a:cubicBezTo>
                <a:lnTo>
                  <a:pt x="3957361" y="1773887"/>
                </a:lnTo>
                <a:lnTo>
                  <a:pt x="3957361" y="3955957"/>
                </a:lnTo>
                <a:lnTo>
                  <a:pt x="0" y="3955957"/>
                </a:lnTo>
                <a:lnTo>
                  <a:pt x="0" y="469430"/>
                </a:lnTo>
                <a:lnTo>
                  <a:pt x="67402" y="451255"/>
                </a:lnTo>
                <a:cubicBezTo>
                  <a:pt x="523685" y="310943"/>
                  <a:pt x="493494" y="55611"/>
                  <a:pt x="916166" y="10962"/>
                </a:cubicBezTo>
                <a:cubicBezTo>
                  <a:pt x="972522" y="5009"/>
                  <a:pt x="1021582" y="1561"/>
                  <a:pt x="1065064" y="423"/>
                </a:cubicBezTo>
                <a:close/>
              </a:path>
            </a:pathLst>
          </a:custGeom>
          <a:noFill/>
          <a:ln w="38100">
            <a:solidFill>
              <a:srgbClr val="BA95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11" name="Diagramm 10"/>
          <p:cNvGraphicFramePr/>
          <p:nvPr>
            <p:extLst>
              <p:ext uri="{D42A27DB-BD31-4B8C-83A1-F6EECF244321}">
                <p14:modId xmlns:p14="http://schemas.microsoft.com/office/powerpoint/2010/main" val="3665886265"/>
              </p:ext>
            </p:extLst>
          </p:nvPr>
        </p:nvGraphicFramePr>
        <p:xfrm>
          <a:off x="6934686" y="1093631"/>
          <a:ext cx="4252834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2" name="Freihandform 11"/>
          <p:cNvSpPr/>
          <p:nvPr/>
        </p:nvSpPr>
        <p:spPr>
          <a:xfrm>
            <a:off x="1109133" y="1948864"/>
            <a:ext cx="3957361" cy="4426786"/>
          </a:xfrm>
          <a:custGeom>
            <a:avLst/>
            <a:gdLst>
              <a:gd name="connsiteX0" fmla="*/ 755324 w 3957361"/>
              <a:gd name="connsiteY0" fmla="*/ 337 h 4426786"/>
              <a:gd name="connsiteX1" fmla="*/ 1251304 w 3957361"/>
              <a:gd name="connsiteY1" fmla="*/ 137769 h 4426786"/>
              <a:gd name="connsiteX2" fmla="*/ 1860904 w 3957361"/>
              <a:gd name="connsiteY2" fmla="*/ 994112 h 4426786"/>
              <a:gd name="connsiteX3" fmla="*/ 2441476 w 3957361"/>
              <a:gd name="connsiteY3" fmla="*/ 1400512 h 4426786"/>
              <a:gd name="connsiteX4" fmla="*/ 2818847 w 3957361"/>
              <a:gd name="connsiteY4" fmla="*/ 1516626 h 4426786"/>
              <a:gd name="connsiteX5" fmla="*/ 3109133 w 3957361"/>
              <a:gd name="connsiteY5" fmla="*/ 1487598 h 4426786"/>
              <a:gd name="connsiteX6" fmla="*/ 3196219 w 3957361"/>
              <a:gd name="connsiteY6" fmla="*/ 979598 h 4426786"/>
              <a:gd name="connsiteX7" fmla="*/ 3370390 w 3957361"/>
              <a:gd name="connsiteY7" fmla="*/ 921540 h 4426786"/>
              <a:gd name="connsiteX8" fmla="*/ 3929984 w 3957361"/>
              <a:gd name="connsiteY8" fmla="*/ 916282 h 4426786"/>
              <a:gd name="connsiteX9" fmla="*/ 3957361 w 3957361"/>
              <a:gd name="connsiteY9" fmla="*/ 919161 h 4426786"/>
              <a:gd name="connsiteX10" fmla="*/ 3957361 w 3957361"/>
              <a:gd name="connsiteY10" fmla="*/ 4426786 h 4426786"/>
              <a:gd name="connsiteX11" fmla="*/ 0 w 3957361"/>
              <a:gd name="connsiteY11" fmla="*/ 4426786 h 4426786"/>
              <a:gd name="connsiteX12" fmla="*/ 0 w 3957361"/>
              <a:gd name="connsiteY12" fmla="*/ 1648524 h 4426786"/>
              <a:gd name="connsiteX13" fmla="*/ 60680 w 3957361"/>
              <a:gd name="connsiteY13" fmla="*/ 1622536 h 4426786"/>
              <a:gd name="connsiteX14" fmla="*/ 380447 w 3957361"/>
              <a:gd name="connsiteY14" fmla="*/ 1589198 h 4426786"/>
              <a:gd name="connsiteX15" fmla="*/ 583647 w 3957361"/>
              <a:gd name="connsiteY15" fmla="*/ 195826 h 4426786"/>
              <a:gd name="connsiteX16" fmla="*/ 641704 w 3957361"/>
              <a:gd name="connsiteY16" fmla="*/ 7140 h 4426786"/>
              <a:gd name="connsiteX17" fmla="*/ 755324 w 3957361"/>
              <a:gd name="connsiteY17" fmla="*/ 337 h 4426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957361" h="4426786">
                <a:moveTo>
                  <a:pt x="755324" y="337"/>
                </a:moveTo>
                <a:cubicBezTo>
                  <a:pt x="894797" y="-2838"/>
                  <a:pt x="1098904" y="14398"/>
                  <a:pt x="1251304" y="137769"/>
                </a:cubicBezTo>
                <a:cubicBezTo>
                  <a:pt x="1454504" y="302264"/>
                  <a:pt x="1662542" y="783655"/>
                  <a:pt x="1860904" y="994112"/>
                </a:cubicBezTo>
                <a:cubicBezTo>
                  <a:pt x="2059266" y="1204569"/>
                  <a:pt x="2281819" y="1313426"/>
                  <a:pt x="2441476" y="1400512"/>
                </a:cubicBezTo>
                <a:cubicBezTo>
                  <a:pt x="2601133" y="1487598"/>
                  <a:pt x="2707571" y="1502112"/>
                  <a:pt x="2818847" y="1516626"/>
                </a:cubicBezTo>
                <a:cubicBezTo>
                  <a:pt x="2930123" y="1531140"/>
                  <a:pt x="3046238" y="1577103"/>
                  <a:pt x="3109133" y="1487598"/>
                </a:cubicBezTo>
                <a:cubicBezTo>
                  <a:pt x="3172028" y="1398093"/>
                  <a:pt x="3152676" y="1073941"/>
                  <a:pt x="3196219" y="979598"/>
                </a:cubicBezTo>
                <a:cubicBezTo>
                  <a:pt x="3239762" y="885255"/>
                  <a:pt x="3239762" y="931216"/>
                  <a:pt x="3370390" y="921540"/>
                </a:cubicBezTo>
                <a:cubicBezTo>
                  <a:pt x="3484690" y="913074"/>
                  <a:pt x="3787903" y="906459"/>
                  <a:pt x="3929984" y="916282"/>
                </a:cubicBezTo>
                <a:lnTo>
                  <a:pt x="3957361" y="919161"/>
                </a:lnTo>
                <a:lnTo>
                  <a:pt x="3957361" y="4426786"/>
                </a:lnTo>
                <a:lnTo>
                  <a:pt x="0" y="4426786"/>
                </a:lnTo>
                <a:lnTo>
                  <a:pt x="0" y="1648524"/>
                </a:lnTo>
                <a:lnTo>
                  <a:pt x="60680" y="1622536"/>
                </a:lnTo>
                <a:cubicBezTo>
                  <a:pt x="205369" y="1577405"/>
                  <a:pt x="340533" y="1625484"/>
                  <a:pt x="380447" y="1589198"/>
                </a:cubicBezTo>
                <a:cubicBezTo>
                  <a:pt x="583998" y="1404151"/>
                  <a:pt x="540104" y="459502"/>
                  <a:pt x="583647" y="195826"/>
                </a:cubicBezTo>
                <a:cubicBezTo>
                  <a:pt x="627190" y="-67850"/>
                  <a:pt x="530428" y="16816"/>
                  <a:pt x="641704" y="7140"/>
                </a:cubicBezTo>
                <a:cubicBezTo>
                  <a:pt x="669523" y="4721"/>
                  <a:pt x="708833" y="1395"/>
                  <a:pt x="755324" y="337"/>
                </a:cubicBezTo>
                <a:close/>
              </a:path>
            </a:pathLst>
          </a:custGeom>
          <a:noFill/>
          <a:ln w="38100">
            <a:solidFill>
              <a:srgbClr val="BA95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33" name="Diagramm 32"/>
          <p:cNvGraphicFramePr/>
          <p:nvPr/>
        </p:nvGraphicFramePr>
        <p:xfrm>
          <a:off x="961396" y="1093633"/>
          <a:ext cx="4252834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D939CE78-E6B6-44BA-9946-07DBB2D9C71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de-DE" dirty="0"/>
              <a:t>2.2 </a:t>
            </a:r>
            <a:r>
              <a:rPr lang="de-DE" dirty="0" smtClean="0"/>
              <a:t>Graph Wasserstein </a:t>
            </a:r>
            <a:r>
              <a:rPr lang="de-DE" dirty="0" err="1" smtClean="0"/>
              <a:t>distance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Motivation</a:t>
            </a:r>
            <a:endParaRPr lang="de-DE" dirty="0"/>
          </a:p>
        </p:txBody>
      </p:sp>
      <p:grpSp>
        <p:nvGrpSpPr>
          <p:cNvPr id="70" name="Gruppieren 69"/>
          <p:cNvGrpSpPr/>
          <p:nvPr/>
        </p:nvGrpSpPr>
        <p:grpSpPr>
          <a:xfrm>
            <a:off x="1953945" y="6285906"/>
            <a:ext cx="6937295" cy="369332"/>
            <a:chOff x="1955517" y="1610152"/>
            <a:chExt cx="6937295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Rechteck 67"/>
                <p:cNvSpPr/>
                <p:nvPr/>
              </p:nvSpPr>
              <p:spPr>
                <a:xfrm>
                  <a:off x="1955517" y="1610152"/>
                  <a:ext cx="322524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𝒊</m:t>
                        </m:r>
                      </m:oMath>
                    </m:oMathPara>
                  </a14:m>
                  <a:endParaRPr lang="en-GB" b="1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68" name="Rechteck 6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55517" y="1610152"/>
                  <a:ext cx="322524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Rechteck 68"/>
                <p:cNvSpPr/>
                <p:nvPr/>
              </p:nvSpPr>
              <p:spPr>
                <a:xfrm>
                  <a:off x="8567916" y="1610152"/>
                  <a:ext cx="32489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𝒋</m:t>
                        </m:r>
                      </m:oMath>
                    </m:oMathPara>
                  </a14:m>
                  <a:endParaRPr lang="en-GB" b="1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69" name="Rechteck 6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67916" y="1610152"/>
                  <a:ext cx="324896" cy="369332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b="-11475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3" name="Fußzeilenplatzhalter 4">
            <a:extLst>
              <a:ext uri="{FF2B5EF4-FFF2-40B4-BE49-F238E27FC236}">
                <a16:creationId xmlns:a16="http://schemas.microsoft.com/office/drawing/2014/main" xmlns="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14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26</a:t>
            </a:r>
          </a:p>
        </p:txBody>
      </p:sp>
    </p:spTree>
    <p:extLst>
      <p:ext uri="{BB962C8B-B14F-4D97-AF65-F5344CB8AC3E}">
        <p14:creationId xmlns:p14="http://schemas.microsoft.com/office/powerpoint/2010/main" val="4163943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ihandform 8"/>
          <p:cNvSpPr/>
          <p:nvPr/>
        </p:nvSpPr>
        <p:spPr>
          <a:xfrm>
            <a:off x="7087086" y="2419693"/>
            <a:ext cx="3957361" cy="3955957"/>
          </a:xfrm>
          <a:custGeom>
            <a:avLst/>
            <a:gdLst>
              <a:gd name="connsiteX0" fmla="*/ 1065064 w 3957361"/>
              <a:gd name="connsiteY0" fmla="*/ 423 h 3955957"/>
              <a:gd name="connsiteX1" fmla="*/ 1747018 w 3957361"/>
              <a:gd name="connsiteY1" fmla="*/ 249087 h 3955957"/>
              <a:gd name="connsiteX2" fmla="*/ 3292790 w 3957361"/>
              <a:gd name="connsiteY2" fmla="*/ 1049187 h 3955957"/>
              <a:gd name="connsiteX3" fmla="*/ 3640588 w 3957361"/>
              <a:gd name="connsiteY3" fmla="*/ 1668312 h 3955957"/>
              <a:gd name="connsiteX4" fmla="*/ 3925892 w 3957361"/>
              <a:gd name="connsiteY4" fmla="*/ 1755377 h 3955957"/>
              <a:gd name="connsiteX5" fmla="*/ 3957361 w 3957361"/>
              <a:gd name="connsiteY5" fmla="*/ 1773887 h 3955957"/>
              <a:gd name="connsiteX6" fmla="*/ 3957361 w 3957361"/>
              <a:gd name="connsiteY6" fmla="*/ 3955957 h 3955957"/>
              <a:gd name="connsiteX7" fmla="*/ 0 w 3957361"/>
              <a:gd name="connsiteY7" fmla="*/ 3955957 h 3955957"/>
              <a:gd name="connsiteX8" fmla="*/ 0 w 3957361"/>
              <a:gd name="connsiteY8" fmla="*/ 469430 h 3955957"/>
              <a:gd name="connsiteX9" fmla="*/ 67402 w 3957361"/>
              <a:gd name="connsiteY9" fmla="*/ 451255 h 3955957"/>
              <a:gd name="connsiteX10" fmla="*/ 916166 w 3957361"/>
              <a:gd name="connsiteY10" fmla="*/ 10962 h 3955957"/>
              <a:gd name="connsiteX11" fmla="*/ 1065064 w 3957361"/>
              <a:gd name="connsiteY11" fmla="*/ 423 h 3955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957361" h="3955957">
                <a:moveTo>
                  <a:pt x="1065064" y="423"/>
                </a:moveTo>
                <a:cubicBezTo>
                  <a:pt x="1369431" y="-7542"/>
                  <a:pt x="1400427" y="97680"/>
                  <a:pt x="1747018" y="249087"/>
                </a:cubicBezTo>
                <a:cubicBezTo>
                  <a:pt x="2143122" y="422124"/>
                  <a:pt x="2977194" y="812650"/>
                  <a:pt x="3292790" y="1049187"/>
                </a:cubicBezTo>
                <a:cubicBezTo>
                  <a:pt x="3608384" y="1285724"/>
                  <a:pt x="3524655" y="1544487"/>
                  <a:pt x="3640588" y="1668312"/>
                </a:cubicBezTo>
                <a:cubicBezTo>
                  <a:pt x="3742029" y="1704031"/>
                  <a:pt x="3850717" y="1723676"/>
                  <a:pt x="3925892" y="1755377"/>
                </a:cubicBezTo>
                <a:lnTo>
                  <a:pt x="3957361" y="1773887"/>
                </a:lnTo>
                <a:lnTo>
                  <a:pt x="3957361" y="3955957"/>
                </a:lnTo>
                <a:lnTo>
                  <a:pt x="0" y="3955957"/>
                </a:lnTo>
                <a:lnTo>
                  <a:pt x="0" y="469430"/>
                </a:lnTo>
                <a:lnTo>
                  <a:pt x="67402" y="451255"/>
                </a:lnTo>
                <a:cubicBezTo>
                  <a:pt x="523685" y="310943"/>
                  <a:pt x="493494" y="55611"/>
                  <a:pt x="916166" y="10962"/>
                </a:cubicBezTo>
                <a:cubicBezTo>
                  <a:pt x="972522" y="5009"/>
                  <a:pt x="1021582" y="1561"/>
                  <a:pt x="1065064" y="423"/>
                </a:cubicBezTo>
                <a:close/>
              </a:path>
            </a:pathLst>
          </a:custGeom>
          <a:noFill/>
          <a:ln w="38100">
            <a:solidFill>
              <a:srgbClr val="BA95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11" name="Diagramm 10"/>
          <p:cNvGraphicFramePr/>
          <p:nvPr>
            <p:extLst/>
          </p:nvPr>
        </p:nvGraphicFramePr>
        <p:xfrm>
          <a:off x="6934686" y="1093631"/>
          <a:ext cx="4252834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2" name="Freihandform 11"/>
          <p:cNvSpPr/>
          <p:nvPr/>
        </p:nvSpPr>
        <p:spPr>
          <a:xfrm>
            <a:off x="1109133" y="1948864"/>
            <a:ext cx="3957361" cy="4426786"/>
          </a:xfrm>
          <a:custGeom>
            <a:avLst/>
            <a:gdLst>
              <a:gd name="connsiteX0" fmla="*/ 755324 w 3957361"/>
              <a:gd name="connsiteY0" fmla="*/ 337 h 4426786"/>
              <a:gd name="connsiteX1" fmla="*/ 1251304 w 3957361"/>
              <a:gd name="connsiteY1" fmla="*/ 137769 h 4426786"/>
              <a:gd name="connsiteX2" fmla="*/ 1860904 w 3957361"/>
              <a:gd name="connsiteY2" fmla="*/ 994112 h 4426786"/>
              <a:gd name="connsiteX3" fmla="*/ 2441476 w 3957361"/>
              <a:gd name="connsiteY3" fmla="*/ 1400512 h 4426786"/>
              <a:gd name="connsiteX4" fmla="*/ 2818847 w 3957361"/>
              <a:gd name="connsiteY4" fmla="*/ 1516626 h 4426786"/>
              <a:gd name="connsiteX5" fmla="*/ 3109133 w 3957361"/>
              <a:gd name="connsiteY5" fmla="*/ 1487598 h 4426786"/>
              <a:gd name="connsiteX6" fmla="*/ 3196219 w 3957361"/>
              <a:gd name="connsiteY6" fmla="*/ 979598 h 4426786"/>
              <a:gd name="connsiteX7" fmla="*/ 3370390 w 3957361"/>
              <a:gd name="connsiteY7" fmla="*/ 921540 h 4426786"/>
              <a:gd name="connsiteX8" fmla="*/ 3929984 w 3957361"/>
              <a:gd name="connsiteY8" fmla="*/ 916282 h 4426786"/>
              <a:gd name="connsiteX9" fmla="*/ 3957361 w 3957361"/>
              <a:gd name="connsiteY9" fmla="*/ 919161 h 4426786"/>
              <a:gd name="connsiteX10" fmla="*/ 3957361 w 3957361"/>
              <a:gd name="connsiteY10" fmla="*/ 4426786 h 4426786"/>
              <a:gd name="connsiteX11" fmla="*/ 0 w 3957361"/>
              <a:gd name="connsiteY11" fmla="*/ 4426786 h 4426786"/>
              <a:gd name="connsiteX12" fmla="*/ 0 w 3957361"/>
              <a:gd name="connsiteY12" fmla="*/ 1648524 h 4426786"/>
              <a:gd name="connsiteX13" fmla="*/ 60680 w 3957361"/>
              <a:gd name="connsiteY13" fmla="*/ 1622536 h 4426786"/>
              <a:gd name="connsiteX14" fmla="*/ 380447 w 3957361"/>
              <a:gd name="connsiteY14" fmla="*/ 1589198 h 4426786"/>
              <a:gd name="connsiteX15" fmla="*/ 583647 w 3957361"/>
              <a:gd name="connsiteY15" fmla="*/ 195826 h 4426786"/>
              <a:gd name="connsiteX16" fmla="*/ 641704 w 3957361"/>
              <a:gd name="connsiteY16" fmla="*/ 7140 h 4426786"/>
              <a:gd name="connsiteX17" fmla="*/ 755324 w 3957361"/>
              <a:gd name="connsiteY17" fmla="*/ 337 h 4426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957361" h="4426786">
                <a:moveTo>
                  <a:pt x="755324" y="337"/>
                </a:moveTo>
                <a:cubicBezTo>
                  <a:pt x="894797" y="-2838"/>
                  <a:pt x="1098904" y="14398"/>
                  <a:pt x="1251304" y="137769"/>
                </a:cubicBezTo>
                <a:cubicBezTo>
                  <a:pt x="1454504" y="302264"/>
                  <a:pt x="1662542" y="783655"/>
                  <a:pt x="1860904" y="994112"/>
                </a:cubicBezTo>
                <a:cubicBezTo>
                  <a:pt x="2059266" y="1204569"/>
                  <a:pt x="2281819" y="1313426"/>
                  <a:pt x="2441476" y="1400512"/>
                </a:cubicBezTo>
                <a:cubicBezTo>
                  <a:pt x="2601133" y="1487598"/>
                  <a:pt x="2707571" y="1502112"/>
                  <a:pt x="2818847" y="1516626"/>
                </a:cubicBezTo>
                <a:cubicBezTo>
                  <a:pt x="2930123" y="1531140"/>
                  <a:pt x="3046238" y="1577103"/>
                  <a:pt x="3109133" y="1487598"/>
                </a:cubicBezTo>
                <a:cubicBezTo>
                  <a:pt x="3172028" y="1398093"/>
                  <a:pt x="3152676" y="1073941"/>
                  <a:pt x="3196219" y="979598"/>
                </a:cubicBezTo>
                <a:cubicBezTo>
                  <a:pt x="3239762" y="885255"/>
                  <a:pt x="3239762" y="931216"/>
                  <a:pt x="3370390" y="921540"/>
                </a:cubicBezTo>
                <a:cubicBezTo>
                  <a:pt x="3484690" y="913074"/>
                  <a:pt x="3787903" y="906459"/>
                  <a:pt x="3929984" y="916282"/>
                </a:cubicBezTo>
                <a:lnTo>
                  <a:pt x="3957361" y="919161"/>
                </a:lnTo>
                <a:lnTo>
                  <a:pt x="3957361" y="4426786"/>
                </a:lnTo>
                <a:lnTo>
                  <a:pt x="0" y="4426786"/>
                </a:lnTo>
                <a:lnTo>
                  <a:pt x="0" y="1648524"/>
                </a:lnTo>
                <a:lnTo>
                  <a:pt x="60680" y="1622536"/>
                </a:lnTo>
                <a:cubicBezTo>
                  <a:pt x="205369" y="1577405"/>
                  <a:pt x="340533" y="1625484"/>
                  <a:pt x="380447" y="1589198"/>
                </a:cubicBezTo>
                <a:cubicBezTo>
                  <a:pt x="583998" y="1404151"/>
                  <a:pt x="540104" y="459502"/>
                  <a:pt x="583647" y="195826"/>
                </a:cubicBezTo>
                <a:cubicBezTo>
                  <a:pt x="627190" y="-67850"/>
                  <a:pt x="530428" y="16816"/>
                  <a:pt x="641704" y="7140"/>
                </a:cubicBezTo>
                <a:cubicBezTo>
                  <a:pt x="669523" y="4721"/>
                  <a:pt x="708833" y="1395"/>
                  <a:pt x="755324" y="337"/>
                </a:cubicBezTo>
                <a:close/>
              </a:path>
            </a:pathLst>
          </a:custGeom>
          <a:noFill/>
          <a:ln w="38100">
            <a:solidFill>
              <a:srgbClr val="BA95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33" name="Diagramm 32"/>
          <p:cNvGraphicFramePr/>
          <p:nvPr/>
        </p:nvGraphicFramePr>
        <p:xfrm>
          <a:off x="961396" y="1093633"/>
          <a:ext cx="4252834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D939CE78-E6B6-44BA-9946-07DBB2D9C71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de-DE" dirty="0"/>
              <a:t>2.2 </a:t>
            </a:r>
            <a:r>
              <a:rPr lang="de-DE" dirty="0" smtClean="0"/>
              <a:t>Graph Wasserstein </a:t>
            </a:r>
            <a:r>
              <a:rPr lang="de-DE" dirty="0" err="1" smtClean="0"/>
              <a:t>distance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Motivation</a:t>
            </a:r>
            <a:endParaRPr lang="de-DE" dirty="0"/>
          </a:p>
        </p:txBody>
      </p:sp>
      <p:grpSp>
        <p:nvGrpSpPr>
          <p:cNvPr id="70" name="Gruppieren 69"/>
          <p:cNvGrpSpPr/>
          <p:nvPr/>
        </p:nvGrpSpPr>
        <p:grpSpPr>
          <a:xfrm>
            <a:off x="1953945" y="6285906"/>
            <a:ext cx="5641895" cy="369332"/>
            <a:chOff x="1955517" y="1610152"/>
            <a:chExt cx="5641895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Rechteck 67"/>
                <p:cNvSpPr/>
                <p:nvPr/>
              </p:nvSpPr>
              <p:spPr>
                <a:xfrm>
                  <a:off x="1955517" y="1610152"/>
                  <a:ext cx="322524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𝒊</m:t>
                        </m:r>
                      </m:oMath>
                    </m:oMathPara>
                  </a14:m>
                  <a:endParaRPr lang="en-GB" b="1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68" name="Rechteck 6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55517" y="1610152"/>
                  <a:ext cx="322524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Rechteck 68"/>
                <p:cNvSpPr/>
                <p:nvPr/>
              </p:nvSpPr>
              <p:spPr>
                <a:xfrm>
                  <a:off x="7272516" y="1610152"/>
                  <a:ext cx="32489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𝒋</m:t>
                        </m:r>
                      </m:oMath>
                    </m:oMathPara>
                  </a14:m>
                  <a:endParaRPr lang="en-GB" b="1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69" name="Rechteck 6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72516" y="1610152"/>
                  <a:ext cx="324896" cy="369332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b="-11475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3" name="Gekrümmte Verbindung 12"/>
          <p:cNvCxnSpPr>
            <a:endCxn id="5" idx="0"/>
          </p:cNvCxnSpPr>
          <p:nvPr/>
        </p:nvCxnSpPr>
        <p:spPr>
          <a:xfrm>
            <a:off x="2114824" y="2195059"/>
            <a:ext cx="5277768" cy="1310144"/>
          </a:xfrm>
          <a:prstGeom prst="curvedConnector2">
            <a:avLst/>
          </a:prstGeom>
          <a:ln w="38100">
            <a:solidFill>
              <a:srgbClr val="FF0000"/>
            </a:solidFill>
            <a:prstDash val="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hteck 13"/>
              <p:cNvSpPr/>
              <p:nvPr/>
            </p:nvSpPr>
            <p:spPr>
              <a:xfrm>
                <a:off x="4118226" y="1699662"/>
                <a:ext cx="1169872" cy="6686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de-DE" i="1" dirty="0" smtClean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Transport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de-DE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de-DE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GB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4" name="Rechteck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8226" y="1699662"/>
                <a:ext cx="1169872" cy="668645"/>
              </a:xfrm>
              <a:prstGeom prst="rect">
                <a:avLst/>
              </a:prstGeom>
              <a:blipFill rotWithShape="0">
                <a:blip r:embed="rId7"/>
                <a:stretch>
                  <a:fillRect l="-4712" t="-6364" r="-5236" b="-363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hteck 4"/>
          <p:cNvSpPr/>
          <p:nvPr/>
        </p:nvSpPr>
        <p:spPr>
          <a:xfrm>
            <a:off x="7058028" y="3505203"/>
            <a:ext cx="669128" cy="4119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hteck 16"/>
              <p:cNvSpPr/>
              <p:nvPr/>
            </p:nvSpPr>
            <p:spPr>
              <a:xfrm>
                <a:off x="5440498" y="1948864"/>
                <a:ext cx="646780" cy="6686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de-DE" i="1" dirty="0" smtClean="0">
                    <a:solidFill>
                      <a:srgbClr val="0150A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Cost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solidFill>
                                <a:srgbClr val="015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solidFill>
                                <a:srgbClr val="015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de-DE" b="0" i="1" smtClean="0">
                              <a:solidFill>
                                <a:srgbClr val="015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b="0" i="1" smtClean="0">
                              <a:solidFill>
                                <a:srgbClr val="015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de-DE" b="0" i="1" smtClean="0">
                              <a:solidFill>
                                <a:srgbClr val="015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GB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7" name="Rechteck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0498" y="1948864"/>
                <a:ext cx="646780" cy="668645"/>
              </a:xfrm>
              <a:prstGeom prst="rect">
                <a:avLst/>
              </a:prstGeom>
              <a:blipFill rotWithShape="0">
                <a:blip r:embed="rId8"/>
                <a:stretch>
                  <a:fillRect l="-7477" t="-6422" r="-1869" b="-458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Fußzeilenplatzhalter 4">
            <a:extLst>
              <a:ext uri="{FF2B5EF4-FFF2-40B4-BE49-F238E27FC236}">
                <a16:creationId xmlns:a16="http://schemas.microsoft.com/office/drawing/2014/main" xmlns="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15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26</a:t>
            </a:r>
          </a:p>
        </p:txBody>
      </p:sp>
    </p:spTree>
    <p:extLst>
      <p:ext uri="{BB962C8B-B14F-4D97-AF65-F5344CB8AC3E}">
        <p14:creationId xmlns:p14="http://schemas.microsoft.com/office/powerpoint/2010/main" val="893575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ruppieren 55"/>
          <p:cNvGrpSpPr>
            <a:grpSpLocks noChangeAspect="1"/>
          </p:cNvGrpSpPr>
          <p:nvPr/>
        </p:nvGrpSpPr>
        <p:grpSpPr>
          <a:xfrm>
            <a:off x="307425" y="1439394"/>
            <a:ext cx="3335440" cy="1774946"/>
            <a:chOff x="2836566" y="301882"/>
            <a:chExt cx="5573748" cy="2966055"/>
          </a:xfrm>
        </p:grpSpPr>
        <p:grpSp>
          <p:nvGrpSpPr>
            <p:cNvPr id="57" name="Gruppieren 56"/>
            <p:cNvGrpSpPr/>
            <p:nvPr/>
          </p:nvGrpSpPr>
          <p:grpSpPr>
            <a:xfrm>
              <a:off x="2836566" y="301882"/>
              <a:ext cx="5573748" cy="2966055"/>
              <a:chOff x="2207916" y="1616332"/>
              <a:chExt cx="5573748" cy="296605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0" name="Ellipse 59"/>
                  <p:cNvSpPr>
                    <a:spLocks/>
                  </p:cNvSpPr>
                  <p:nvPr/>
                </p:nvSpPr>
                <p:spPr>
                  <a:xfrm>
                    <a:off x="2207916" y="1630993"/>
                    <a:ext cx="1044000" cy="720000"/>
                  </a:xfrm>
                  <a:prstGeom prst="ellipse">
                    <a:avLst/>
                  </a:prstGeom>
                  <a:solidFill>
                    <a:schemeClr val="accent6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280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oMath>
                      </m:oMathPara>
                    </a14:m>
                    <a:endParaRPr lang="de-DE" sz="2800" dirty="0" smtClean="0"/>
                  </a:p>
                </p:txBody>
              </p:sp>
            </mc:Choice>
            <mc:Fallback xmlns="">
              <p:sp>
                <p:nvSpPr>
                  <p:cNvPr id="60" name="Ellipse 59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07916" y="1630993"/>
                    <a:ext cx="1044000" cy="720000"/>
                  </a:xfrm>
                  <a:prstGeom prst="ellipse">
                    <a:avLst/>
                  </a:prstGeom>
                  <a:blipFill rotWithShape="0">
                    <a:blip r:embed="rId3"/>
                    <a:stretch>
                      <a:fillRect/>
                    </a:stretch>
                  </a:blipFill>
                  <a:ln w="12700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61" name="Gerader Verbinder 60"/>
              <p:cNvCxnSpPr>
                <a:cxnSpLocks/>
                <a:stCxn id="60" idx="6"/>
                <a:endCxn id="62" idx="2"/>
              </p:cNvCxnSpPr>
              <p:nvPr/>
            </p:nvCxnSpPr>
            <p:spPr>
              <a:xfrm>
                <a:off x="3251916" y="1990993"/>
                <a:ext cx="1220874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2" name="Ellipse 61"/>
                  <p:cNvSpPr>
                    <a:spLocks/>
                  </p:cNvSpPr>
                  <p:nvPr/>
                </p:nvSpPr>
                <p:spPr>
                  <a:xfrm>
                    <a:off x="4472790" y="1630993"/>
                    <a:ext cx="1044000" cy="720000"/>
                  </a:xfrm>
                  <a:prstGeom prst="ellipse">
                    <a:avLst/>
                  </a:prstGeom>
                  <a:solidFill>
                    <a:schemeClr val="accent5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oMath>
                      </m:oMathPara>
                    </a14:m>
                    <a:endParaRPr lang="de-DE" sz="2800" dirty="0" smtClean="0"/>
                  </a:p>
                </p:txBody>
              </p:sp>
            </mc:Choice>
            <mc:Fallback xmlns="">
              <p:sp>
                <p:nvSpPr>
                  <p:cNvPr id="62" name="Ellipse 6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72790" y="1630993"/>
                    <a:ext cx="1044000" cy="720000"/>
                  </a:xfrm>
                  <a:prstGeom prst="ellipse">
                    <a:avLst/>
                  </a:prstGeom>
                  <a:blipFill rotWithShape="0">
                    <a:blip r:embed="rId4"/>
                    <a:stretch>
                      <a:fillRect/>
                    </a:stretch>
                  </a:blipFill>
                  <a:ln w="12700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3" name="Ellipse 62"/>
                  <p:cNvSpPr>
                    <a:spLocks/>
                  </p:cNvSpPr>
                  <p:nvPr/>
                </p:nvSpPr>
                <p:spPr>
                  <a:xfrm>
                    <a:off x="6737664" y="1616332"/>
                    <a:ext cx="1044000" cy="720000"/>
                  </a:xfrm>
                  <a:prstGeom prst="ellipse">
                    <a:avLst/>
                  </a:prstGeom>
                  <a:solidFill>
                    <a:schemeClr val="accent6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oMath>
                      </m:oMathPara>
                    </a14:m>
                    <a:endParaRPr lang="de-DE" sz="2800" dirty="0" smtClean="0"/>
                  </a:p>
                </p:txBody>
              </p:sp>
            </mc:Choice>
            <mc:Fallback xmlns="">
              <p:sp>
                <p:nvSpPr>
                  <p:cNvPr id="63" name="Ellipse 62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37664" y="1616332"/>
                    <a:ext cx="1044000" cy="720000"/>
                  </a:xfrm>
                  <a:prstGeom prst="ellipse">
                    <a:avLst/>
                  </a:prstGeom>
                  <a:blipFill rotWithShape="0">
                    <a:blip r:embed="rId5"/>
                    <a:stretch>
                      <a:fillRect/>
                    </a:stretch>
                  </a:blipFill>
                  <a:ln w="12700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4" name="Ellipse 63"/>
                  <p:cNvSpPr>
                    <a:spLocks/>
                  </p:cNvSpPr>
                  <p:nvPr/>
                </p:nvSpPr>
                <p:spPr>
                  <a:xfrm>
                    <a:off x="6737664" y="2746690"/>
                    <a:ext cx="1044000" cy="720000"/>
                  </a:xfrm>
                  <a:prstGeom prst="ellipse">
                    <a:avLst/>
                  </a:prstGeom>
                  <a:solidFill>
                    <a:schemeClr val="accent2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oMath>
                      </m:oMathPara>
                    </a14:m>
                    <a:endParaRPr lang="de-DE" sz="2800" dirty="0" smtClean="0"/>
                  </a:p>
                </p:txBody>
              </p:sp>
            </mc:Choice>
            <mc:Fallback xmlns="">
              <p:sp>
                <p:nvSpPr>
                  <p:cNvPr id="64" name="Ellipse 63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37664" y="2746690"/>
                    <a:ext cx="1044000" cy="720000"/>
                  </a:xfrm>
                  <a:prstGeom prst="ellipse">
                    <a:avLst/>
                  </a:prstGeom>
                  <a:blipFill rotWithShape="0">
                    <a:blip r:embed="rId6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5" name="Ellipse 64"/>
                  <p:cNvSpPr>
                    <a:spLocks/>
                  </p:cNvSpPr>
                  <p:nvPr/>
                </p:nvSpPr>
                <p:spPr>
                  <a:xfrm>
                    <a:off x="2207916" y="2746690"/>
                    <a:ext cx="1044000" cy="720000"/>
                  </a:xfrm>
                  <a:prstGeom prst="ellipse">
                    <a:avLst/>
                  </a:prstGeom>
                  <a:solidFill>
                    <a:schemeClr val="accent2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280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oMath>
                      </m:oMathPara>
                    </a14:m>
                    <a:endParaRPr lang="de-DE" sz="2800" dirty="0" smtClean="0"/>
                  </a:p>
                </p:txBody>
              </p:sp>
            </mc:Choice>
            <mc:Fallback xmlns="">
              <p:sp>
                <p:nvSpPr>
                  <p:cNvPr id="65" name="Ellipse 64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07916" y="2746690"/>
                    <a:ext cx="1044000" cy="720000"/>
                  </a:xfrm>
                  <a:prstGeom prst="ellipse">
                    <a:avLst/>
                  </a:prstGeom>
                  <a:blipFill rotWithShape="0">
                    <a:blip r:embed="rId7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6" name="Ellipse 65"/>
                  <p:cNvSpPr>
                    <a:spLocks/>
                  </p:cNvSpPr>
                  <p:nvPr/>
                </p:nvSpPr>
                <p:spPr>
                  <a:xfrm>
                    <a:off x="2207916" y="3862387"/>
                    <a:ext cx="1044000" cy="720000"/>
                  </a:xfrm>
                  <a:prstGeom prst="ellipse">
                    <a:avLst/>
                  </a:prstGeom>
                  <a:solidFill>
                    <a:srgbClr val="FF000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280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oMath>
                      </m:oMathPara>
                    </a14:m>
                    <a:endParaRPr lang="de-DE" sz="2800" dirty="0" smtClean="0"/>
                  </a:p>
                </p:txBody>
              </p:sp>
            </mc:Choice>
            <mc:Fallback xmlns="">
              <p:sp>
                <p:nvSpPr>
                  <p:cNvPr id="66" name="Ellipse 65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07916" y="3862387"/>
                    <a:ext cx="1044000" cy="720000"/>
                  </a:xfrm>
                  <a:prstGeom prst="ellipse">
                    <a:avLst/>
                  </a:prstGeom>
                  <a:blipFill rotWithShape="0">
                    <a:blip r:embed="rId8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7" name="Ellipse 66"/>
                  <p:cNvSpPr>
                    <a:spLocks/>
                  </p:cNvSpPr>
                  <p:nvPr/>
                </p:nvSpPr>
                <p:spPr>
                  <a:xfrm>
                    <a:off x="4472790" y="3862387"/>
                    <a:ext cx="1044000" cy="720000"/>
                  </a:xfrm>
                  <a:prstGeom prst="ellipse">
                    <a:avLst/>
                  </a:prstGeom>
                  <a:solidFill>
                    <a:srgbClr val="FFFF0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de-DE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</m:oMath>
                      </m:oMathPara>
                    </a14:m>
                    <a:endParaRPr lang="de-DE" sz="2800" dirty="0" smtClean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7" name="Ellipse 66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72790" y="3862387"/>
                    <a:ext cx="1044000" cy="720000"/>
                  </a:xfrm>
                  <a:prstGeom prst="ellipse">
                    <a:avLst/>
                  </a:prstGeom>
                  <a:blipFill rotWithShape="0">
                    <a:blip r:embed="rId9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68" name="Gerader Verbinder 67"/>
              <p:cNvCxnSpPr>
                <a:cxnSpLocks/>
                <a:stCxn id="60" idx="4"/>
                <a:endCxn id="65" idx="0"/>
              </p:cNvCxnSpPr>
              <p:nvPr/>
            </p:nvCxnSpPr>
            <p:spPr>
              <a:xfrm>
                <a:off x="2729916" y="2350993"/>
                <a:ext cx="0" cy="39569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Gerader Verbinder 68"/>
              <p:cNvCxnSpPr>
                <a:cxnSpLocks/>
                <a:stCxn id="65" idx="4"/>
                <a:endCxn id="66" idx="0"/>
              </p:cNvCxnSpPr>
              <p:nvPr/>
            </p:nvCxnSpPr>
            <p:spPr>
              <a:xfrm>
                <a:off x="2729916" y="3466690"/>
                <a:ext cx="0" cy="39569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Gerader Verbinder 69"/>
              <p:cNvCxnSpPr>
                <a:cxnSpLocks/>
                <a:stCxn id="66" idx="6"/>
                <a:endCxn id="67" idx="2"/>
              </p:cNvCxnSpPr>
              <p:nvPr/>
            </p:nvCxnSpPr>
            <p:spPr>
              <a:xfrm>
                <a:off x="3251916" y="4222387"/>
                <a:ext cx="1220874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Gerader Verbinder 70"/>
              <p:cNvCxnSpPr>
                <a:cxnSpLocks/>
                <a:stCxn id="63" idx="2"/>
                <a:endCxn id="62" idx="6"/>
              </p:cNvCxnSpPr>
              <p:nvPr/>
            </p:nvCxnSpPr>
            <p:spPr>
              <a:xfrm flipH="1">
                <a:off x="5516790" y="1976332"/>
                <a:ext cx="1220874" cy="14661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Gerader Verbinder 71"/>
              <p:cNvCxnSpPr>
                <a:cxnSpLocks/>
                <a:stCxn id="64" idx="0"/>
                <a:endCxn id="63" idx="4"/>
              </p:cNvCxnSpPr>
              <p:nvPr/>
            </p:nvCxnSpPr>
            <p:spPr>
              <a:xfrm flipV="1">
                <a:off x="7259664" y="2336332"/>
                <a:ext cx="0" cy="41035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8" name="Gerader Verbinder 57"/>
            <p:cNvCxnSpPr>
              <a:cxnSpLocks/>
              <a:stCxn id="65" idx="7"/>
              <a:endCxn id="62" idx="3"/>
            </p:cNvCxnSpPr>
            <p:nvPr/>
          </p:nvCxnSpPr>
          <p:spPr>
            <a:xfrm flipV="1">
              <a:off x="3727676" y="931101"/>
              <a:ext cx="1526654" cy="60658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Gerader Verbinder 58"/>
            <p:cNvCxnSpPr>
              <a:cxnSpLocks/>
              <a:stCxn id="64" idx="1"/>
              <a:endCxn id="62" idx="5"/>
            </p:cNvCxnSpPr>
            <p:nvPr/>
          </p:nvCxnSpPr>
          <p:spPr>
            <a:xfrm flipH="1" flipV="1">
              <a:off x="5992550" y="931101"/>
              <a:ext cx="1526654" cy="60658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uppieren 21"/>
          <p:cNvGrpSpPr>
            <a:grpSpLocks noChangeAspect="1"/>
          </p:cNvGrpSpPr>
          <p:nvPr/>
        </p:nvGrpSpPr>
        <p:grpSpPr>
          <a:xfrm>
            <a:off x="4680693" y="2553370"/>
            <a:ext cx="3335440" cy="1774946"/>
            <a:chOff x="2836566" y="301882"/>
            <a:chExt cx="5573748" cy="2966055"/>
          </a:xfrm>
        </p:grpSpPr>
        <p:grpSp>
          <p:nvGrpSpPr>
            <p:cNvPr id="23" name="Gruppieren 22"/>
            <p:cNvGrpSpPr/>
            <p:nvPr/>
          </p:nvGrpSpPr>
          <p:grpSpPr>
            <a:xfrm>
              <a:off x="2836566" y="301882"/>
              <a:ext cx="5573748" cy="2966055"/>
              <a:chOff x="2207916" y="1616332"/>
              <a:chExt cx="5573748" cy="2966055"/>
            </a:xfrm>
          </p:grpSpPr>
          <p:sp>
            <p:nvSpPr>
              <p:cNvPr id="26" name="Ellipse 25"/>
              <p:cNvSpPr>
                <a:spLocks/>
              </p:cNvSpPr>
              <p:nvPr/>
            </p:nvSpPr>
            <p:spPr>
              <a:xfrm>
                <a:off x="2207916" y="1630993"/>
                <a:ext cx="1044000" cy="72000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sz="2800" b="1" dirty="0" smtClean="0">
                    <a:solidFill>
                      <a:schemeClr val="tx1"/>
                    </a:solidFill>
                  </a:rPr>
                  <a:t>x</a:t>
                </a:r>
              </a:p>
            </p:txBody>
          </p:sp>
          <p:cxnSp>
            <p:nvCxnSpPr>
              <p:cNvPr id="27" name="Gerader Verbinder 26"/>
              <p:cNvCxnSpPr>
                <a:cxnSpLocks/>
                <a:stCxn id="26" idx="6"/>
                <a:endCxn id="34" idx="2"/>
              </p:cNvCxnSpPr>
              <p:nvPr/>
            </p:nvCxnSpPr>
            <p:spPr>
              <a:xfrm>
                <a:off x="3251916" y="1990993"/>
                <a:ext cx="1220874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" name="Ellipse 33"/>
              <p:cNvSpPr>
                <a:spLocks/>
              </p:cNvSpPr>
              <p:nvPr/>
            </p:nvSpPr>
            <p:spPr>
              <a:xfrm>
                <a:off x="4472790" y="1630993"/>
                <a:ext cx="1044000" cy="72000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sz="2800" b="1" dirty="0">
                    <a:solidFill>
                      <a:schemeClr val="tx1"/>
                    </a:solidFill>
                  </a:rPr>
                  <a:t>q</a:t>
                </a:r>
                <a:endParaRPr lang="de-DE" sz="2800" b="1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35" name="Ellipse 34"/>
              <p:cNvSpPr>
                <a:spLocks/>
              </p:cNvSpPr>
              <p:nvPr/>
            </p:nvSpPr>
            <p:spPr>
              <a:xfrm>
                <a:off x="6737664" y="1616332"/>
                <a:ext cx="1044000" cy="72000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sz="2800" b="1" dirty="0" smtClean="0">
                    <a:solidFill>
                      <a:schemeClr val="tx1"/>
                    </a:solidFill>
                  </a:rPr>
                  <a:t>x</a:t>
                </a:r>
              </a:p>
            </p:txBody>
          </p:sp>
          <p:sp>
            <p:nvSpPr>
              <p:cNvPr id="36" name="Ellipse 35"/>
              <p:cNvSpPr>
                <a:spLocks/>
              </p:cNvSpPr>
              <p:nvPr/>
            </p:nvSpPr>
            <p:spPr>
              <a:xfrm>
                <a:off x="6737664" y="2746690"/>
                <a:ext cx="1044000" cy="720000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sz="2800" b="1" dirty="0" smtClean="0">
                    <a:solidFill>
                      <a:schemeClr val="tx1"/>
                    </a:solidFill>
                  </a:rPr>
                  <a:t>r</a:t>
                </a:r>
              </a:p>
            </p:txBody>
          </p:sp>
          <p:sp>
            <p:nvSpPr>
              <p:cNvPr id="48" name="Ellipse 47"/>
              <p:cNvSpPr>
                <a:spLocks/>
              </p:cNvSpPr>
              <p:nvPr/>
            </p:nvSpPr>
            <p:spPr>
              <a:xfrm>
                <a:off x="2207916" y="2746690"/>
                <a:ext cx="1044000" cy="720000"/>
              </a:xfrm>
              <a:prstGeom prst="ellipse">
                <a:avLst/>
              </a:prstGeom>
              <a:solidFill>
                <a:srgbClr val="7030A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sz="2800" b="1" dirty="0">
                    <a:solidFill>
                      <a:schemeClr val="tx1"/>
                    </a:solidFill>
                  </a:rPr>
                  <a:t>p</a:t>
                </a:r>
                <a:endParaRPr lang="de-DE" sz="2800" b="1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49" name="Ellipse 48"/>
              <p:cNvSpPr>
                <a:spLocks/>
              </p:cNvSpPr>
              <p:nvPr/>
            </p:nvSpPr>
            <p:spPr>
              <a:xfrm>
                <a:off x="2207916" y="3862387"/>
                <a:ext cx="1044000" cy="720000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sz="2800" b="1" dirty="0">
                    <a:solidFill>
                      <a:schemeClr val="tx1"/>
                    </a:solidFill>
                  </a:rPr>
                  <a:t>h</a:t>
                </a:r>
                <a:endParaRPr lang="de-DE" sz="2800" b="1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50" name="Ellipse 49"/>
              <p:cNvSpPr>
                <a:spLocks/>
              </p:cNvSpPr>
              <p:nvPr/>
            </p:nvSpPr>
            <p:spPr>
              <a:xfrm>
                <a:off x="4472790" y="3862387"/>
                <a:ext cx="1044000" cy="720000"/>
              </a:xfrm>
              <a:prstGeom prst="ellipse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sz="2800" b="1" dirty="0" smtClean="0">
                    <a:solidFill>
                      <a:schemeClr val="tx1"/>
                    </a:solidFill>
                  </a:rPr>
                  <a:t>j</a:t>
                </a:r>
              </a:p>
            </p:txBody>
          </p:sp>
          <p:cxnSp>
            <p:nvCxnSpPr>
              <p:cNvPr id="51" name="Gerader Verbinder 50"/>
              <p:cNvCxnSpPr>
                <a:cxnSpLocks/>
                <a:stCxn id="26" idx="4"/>
                <a:endCxn id="48" idx="0"/>
              </p:cNvCxnSpPr>
              <p:nvPr/>
            </p:nvCxnSpPr>
            <p:spPr>
              <a:xfrm>
                <a:off x="2729916" y="2350993"/>
                <a:ext cx="0" cy="39569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Gerader Verbinder 51"/>
              <p:cNvCxnSpPr>
                <a:cxnSpLocks/>
                <a:stCxn id="48" idx="4"/>
                <a:endCxn id="49" idx="0"/>
              </p:cNvCxnSpPr>
              <p:nvPr/>
            </p:nvCxnSpPr>
            <p:spPr>
              <a:xfrm>
                <a:off x="2729916" y="3466690"/>
                <a:ext cx="0" cy="39569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Gerader Verbinder 52"/>
              <p:cNvCxnSpPr>
                <a:cxnSpLocks/>
                <a:stCxn id="49" idx="6"/>
                <a:endCxn id="50" idx="2"/>
              </p:cNvCxnSpPr>
              <p:nvPr/>
            </p:nvCxnSpPr>
            <p:spPr>
              <a:xfrm>
                <a:off x="3251916" y="4222387"/>
                <a:ext cx="1220874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Gerader Verbinder 53"/>
              <p:cNvCxnSpPr>
                <a:cxnSpLocks/>
                <a:stCxn id="35" idx="2"/>
                <a:endCxn id="34" idx="6"/>
              </p:cNvCxnSpPr>
              <p:nvPr/>
            </p:nvCxnSpPr>
            <p:spPr>
              <a:xfrm flipH="1">
                <a:off x="5516790" y="1976332"/>
                <a:ext cx="1220874" cy="14661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Gerader Verbinder 54"/>
              <p:cNvCxnSpPr>
                <a:cxnSpLocks/>
                <a:stCxn id="36" idx="0"/>
                <a:endCxn id="35" idx="4"/>
              </p:cNvCxnSpPr>
              <p:nvPr/>
            </p:nvCxnSpPr>
            <p:spPr>
              <a:xfrm flipV="1">
                <a:off x="7259664" y="2336332"/>
                <a:ext cx="0" cy="41035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4" name="Gerader Verbinder 23"/>
            <p:cNvCxnSpPr>
              <a:cxnSpLocks/>
              <a:stCxn id="48" idx="7"/>
              <a:endCxn id="34" idx="3"/>
            </p:cNvCxnSpPr>
            <p:nvPr/>
          </p:nvCxnSpPr>
          <p:spPr>
            <a:xfrm flipV="1">
              <a:off x="3727676" y="931101"/>
              <a:ext cx="1526654" cy="60658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r Verbinder 24"/>
            <p:cNvCxnSpPr>
              <a:cxnSpLocks/>
              <a:stCxn id="36" idx="1"/>
              <a:endCxn id="34" idx="5"/>
            </p:cNvCxnSpPr>
            <p:nvPr/>
          </p:nvCxnSpPr>
          <p:spPr>
            <a:xfrm flipH="1" flipV="1">
              <a:off x="5992550" y="931101"/>
              <a:ext cx="1526654" cy="60658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hteck 1"/>
              <p:cNvSpPr/>
              <p:nvPr/>
            </p:nvSpPr>
            <p:spPr>
              <a:xfrm>
                <a:off x="1541735" y="3229798"/>
                <a:ext cx="87517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𝑆𝑡𝑒𝑝</m:t>
                      </m:r>
                      <m:r>
                        <a:rPr lang="de-DE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0</m:t>
                      </m:r>
                    </m:oMath>
                  </m:oMathPara>
                </a14:m>
                <a:endParaRPr lang="en-GB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" name="Rechteck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1735" y="3229798"/>
                <a:ext cx="875176" cy="369332"/>
              </a:xfrm>
              <a:prstGeom prst="rect">
                <a:avLst/>
              </a:prstGeom>
              <a:blipFill rotWithShape="0">
                <a:blip r:embed="rId10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5" name="Gruppieren 104"/>
          <p:cNvGrpSpPr>
            <a:grpSpLocks noChangeAspect="1"/>
          </p:cNvGrpSpPr>
          <p:nvPr/>
        </p:nvGrpSpPr>
        <p:grpSpPr>
          <a:xfrm>
            <a:off x="8601888" y="4486528"/>
            <a:ext cx="3335440" cy="1774946"/>
            <a:chOff x="2836566" y="301882"/>
            <a:chExt cx="5573748" cy="2966055"/>
          </a:xfrm>
        </p:grpSpPr>
        <p:grpSp>
          <p:nvGrpSpPr>
            <p:cNvPr id="106" name="Gruppieren 105"/>
            <p:cNvGrpSpPr/>
            <p:nvPr/>
          </p:nvGrpSpPr>
          <p:grpSpPr>
            <a:xfrm>
              <a:off x="2836566" y="301882"/>
              <a:ext cx="5573748" cy="2966055"/>
              <a:chOff x="2207916" y="1616332"/>
              <a:chExt cx="5573748" cy="2966055"/>
            </a:xfrm>
          </p:grpSpPr>
          <p:sp>
            <p:nvSpPr>
              <p:cNvPr id="109" name="Ellipse 108"/>
              <p:cNvSpPr>
                <a:spLocks/>
              </p:cNvSpPr>
              <p:nvPr/>
            </p:nvSpPr>
            <p:spPr>
              <a:xfrm>
                <a:off x="2207916" y="1630993"/>
                <a:ext cx="1044000" cy="720000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sz="2800" b="1" dirty="0" smtClean="0">
                    <a:solidFill>
                      <a:schemeClr val="tx1"/>
                    </a:solidFill>
                  </a:rPr>
                  <a:t>k</a:t>
                </a:r>
              </a:p>
            </p:txBody>
          </p:sp>
          <p:cxnSp>
            <p:nvCxnSpPr>
              <p:cNvPr id="110" name="Gerader Verbinder 109"/>
              <p:cNvCxnSpPr>
                <a:cxnSpLocks/>
                <a:stCxn id="109" idx="6"/>
                <a:endCxn id="111" idx="2"/>
              </p:cNvCxnSpPr>
              <p:nvPr/>
            </p:nvCxnSpPr>
            <p:spPr>
              <a:xfrm>
                <a:off x="3251916" y="1990993"/>
                <a:ext cx="1220874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1" name="Ellipse 110"/>
              <p:cNvSpPr>
                <a:spLocks/>
              </p:cNvSpPr>
              <p:nvPr/>
            </p:nvSpPr>
            <p:spPr>
              <a:xfrm>
                <a:off x="4472790" y="1630993"/>
                <a:ext cx="1044000" cy="720000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sz="2800" b="1" dirty="0" smtClean="0">
                    <a:solidFill>
                      <a:schemeClr val="tx1"/>
                    </a:solidFill>
                  </a:rPr>
                  <a:t>o</a:t>
                </a:r>
              </a:p>
            </p:txBody>
          </p:sp>
          <p:sp>
            <p:nvSpPr>
              <p:cNvPr id="112" name="Ellipse 111"/>
              <p:cNvSpPr>
                <a:spLocks/>
              </p:cNvSpPr>
              <p:nvPr/>
            </p:nvSpPr>
            <p:spPr>
              <a:xfrm>
                <a:off x="6737664" y="1616332"/>
                <a:ext cx="1044000" cy="720000"/>
              </a:xfrm>
              <a:prstGeom prst="ellipse">
                <a:avLst/>
              </a:prstGeom>
              <a:solidFill>
                <a:srgbClr val="0070C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sz="2800" b="1" dirty="0" smtClean="0">
                    <a:solidFill>
                      <a:schemeClr val="tx1"/>
                    </a:solidFill>
                  </a:rPr>
                  <a:t>g</a:t>
                </a:r>
              </a:p>
            </p:txBody>
          </p:sp>
          <p:sp>
            <p:nvSpPr>
              <p:cNvPr id="113" name="Ellipse 112"/>
              <p:cNvSpPr>
                <a:spLocks/>
              </p:cNvSpPr>
              <p:nvPr/>
            </p:nvSpPr>
            <p:spPr>
              <a:xfrm>
                <a:off x="6737664" y="2746690"/>
                <a:ext cx="1044000" cy="720000"/>
              </a:xfrm>
              <a:prstGeom prst="ellipse">
                <a:avLst/>
              </a:prstGeom>
              <a:solidFill>
                <a:srgbClr val="D08BD5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sz="2800" b="1" dirty="0" smtClean="0">
                    <a:solidFill>
                      <a:schemeClr val="tx1"/>
                    </a:solidFill>
                  </a:rPr>
                  <a:t>s</a:t>
                </a:r>
              </a:p>
            </p:txBody>
          </p:sp>
          <p:sp>
            <p:nvSpPr>
              <p:cNvPr id="114" name="Ellipse 113"/>
              <p:cNvSpPr>
                <a:spLocks/>
              </p:cNvSpPr>
              <p:nvPr/>
            </p:nvSpPr>
            <p:spPr>
              <a:xfrm>
                <a:off x="2207916" y="2746690"/>
                <a:ext cx="1044000" cy="720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sz="2800" b="1" dirty="0" smtClean="0">
                    <a:solidFill>
                      <a:schemeClr val="bg1"/>
                    </a:solidFill>
                  </a:rPr>
                  <a:t>r</a:t>
                </a:r>
              </a:p>
            </p:txBody>
          </p:sp>
          <p:sp>
            <p:nvSpPr>
              <p:cNvPr id="115" name="Ellipse 114"/>
              <p:cNvSpPr>
                <a:spLocks/>
              </p:cNvSpPr>
              <p:nvPr/>
            </p:nvSpPr>
            <p:spPr>
              <a:xfrm>
                <a:off x="2207916" y="3862387"/>
                <a:ext cx="1044000" cy="720000"/>
              </a:xfrm>
              <a:prstGeom prst="ellipse">
                <a:avLst/>
              </a:prstGeom>
              <a:solidFill>
                <a:srgbClr val="F6F8FC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sz="2800" b="1" dirty="0" smtClean="0">
                    <a:solidFill>
                      <a:schemeClr val="tx1"/>
                    </a:solidFill>
                  </a:rPr>
                  <a:t>w</a:t>
                </a:r>
              </a:p>
            </p:txBody>
          </p:sp>
          <p:sp>
            <p:nvSpPr>
              <p:cNvPr id="116" name="Ellipse 115"/>
              <p:cNvSpPr>
                <a:spLocks/>
              </p:cNvSpPr>
              <p:nvPr/>
            </p:nvSpPr>
            <p:spPr>
              <a:xfrm>
                <a:off x="4472790" y="3862387"/>
                <a:ext cx="1044000" cy="720000"/>
              </a:xfrm>
              <a:prstGeom prst="ellipse">
                <a:avLst/>
              </a:prstGeom>
              <a:solidFill>
                <a:srgbClr val="00B0F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sz="2800" b="1" dirty="0" smtClean="0">
                    <a:solidFill>
                      <a:schemeClr val="tx1"/>
                    </a:solidFill>
                  </a:rPr>
                  <a:t>f</a:t>
                </a:r>
              </a:p>
            </p:txBody>
          </p:sp>
          <p:cxnSp>
            <p:nvCxnSpPr>
              <p:cNvPr id="117" name="Gerader Verbinder 116"/>
              <p:cNvCxnSpPr>
                <a:cxnSpLocks/>
                <a:stCxn id="109" idx="4"/>
                <a:endCxn id="114" idx="0"/>
              </p:cNvCxnSpPr>
              <p:nvPr/>
            </p:nvCxnSpPr>
            <p:spPr>
              <a:xfrm>
                <a:off x="2729916" y="2350993"/>
                <a:ext cx="0" cy="39569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Gerader Verbinder 117"/>
              <p:cNvCxnSpPr>
                <a:cxnSpLocks/>
                <a:stCxn id="114" idx="4"/>
                <a:endCxn id="115" idx="0"/>
              </p:cNvCxnSpPr>
              <p:nvPr/>
            </p:nvCxnSpPr>
            <p:spPr>
              <a:xfrm>
                <a:off x="2729916" y="3466690"/>
                <a:ext cx="0" cy="39569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Gerader Verbinder 118"/>
              <p:cNvCxnSpPr>
                <a:cxnSpLocks/>
                <a:stCxn id="115" idx="6"/>
                <a:endCxn id="116" idx="2"/>
              </p:cNvCxnSpPr>
              <p:nvPr/>
            </p:nvCxnSpPr>
            <p:spPr>
              <a:xfrm>
                <a:off x="3251916" y="4222387"/>
                <a:ext cx="1220874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Gerader Verbinder 119"/>
              <p:cNvCxnSpPr>
                <a:cxnSpLocks/>
                <a:stCxn id="112" idx="2"/>
                <a:endCxn id="111" idx="6"/>
              </p:cNvCxnSpPr>
              <p:nvPr/>
            </p:nvCxnSpPr>
            <p:spPr>
              <a:xfrm flipH="1">
                <a:off x="5516790" y="1976332"/>
                <a:ext cx="1220874" cy="14661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Gerader Verbinder 120"/>
              <p:cNvCxnSpPr>
                <a:cxnSpLocks/>
                <a:stCxn id="113" idx="0"/>
                <a:endCxn id="112" idx="4"/>
              </p:cNvCxnSpPr>
              <p:nvPr/>
            </p:nvCxnSpPr>
            <p:spPr>
              <a:xfrm flipV="1">
                <a:off x="7259664" y="2336332"/>
                <a:ext cx="0" cy="41035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07" name="Gerader Verbinder 106"/>
            <p:cNvCxnSpPr>
              <a:cxnSpLocks/>
              <a:stCxn id="114" idx="7"/>
              <a:endCxn id="111" idx="3"/>
            </p:cNvCxnSpPr>
            <p:nvPr/>
          </p:nvCxnSpPr>
          <p:spPr>
            <a:xfrm flipV="1">
              <a:off x="3727676" y="931101"/>
              <a:ext cx="1526654" cy="60658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Gerader Verbinder 107"/>
            <p:cNvCxnSpPr>
              <a:cxnSpLocks/>
              <a:stCxn id="113" idx="1"/>
              <a:endCxn id="111" idx="5"/>
            </p:cNvCxnSpPr>
            <p:nvPr/>
          </p:nvCxnSpPr>
          <p:spPr>
            <a:xfrm flipH="1" flipV="1">
              <a:off x="5992550" y="931101"/>
              <a:ext cx="1526654" cy="60658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Gebogener Pfeil 10"/>
          <p:cNvSpPr>
            <a:spLocks noChangeAspect="1"/>
          </p:cNvSpPr>
          <p:nvPr/>
        </p:nvSpPr>
        <p:spPr>
          <a:xfrm>
            <a:off x="2729285" y="1315852"/>
            <a:ext cx="3155969" cy="2344809"/>
          </a:xfrm>
          <a:prstGeom prst="circularArrow">
            <a:avLst>
              <a:gd name="adj1" fmla="val 9795"/>
              <a:gd name="adj2" fmla="val 663259"/>
              <a:gd name="adj3" fmla="val 20750876"/>
              <a:gd name="adj4" fmla="val 14803820"/>
              <a:gd name="adj5" fmla="val 19687"/>
            </a:avLst>
          </a:prstGeom>
          <a:solidFill>
            <a:srgbClr val="015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Rechteck 124"/>
              <p:cNvSpPr/>
              <p:nvPr/>
            </p:nvSpPr>
            <p:spPr>
              <a:xfrm>
                <a:off x="5906886" y="4445992"/>
                <a:ext cx="87517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𝑆𝑡𝑒𝑝</m:t>
                      </m:r>
                      <m:r>
                        <a:rPr lang="de-DE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1</m:t>
                      </m:r>
                    </m:oMath>
                  </m:oMathPara>
                </a14:m>
                <a:endParaRPr lang="en-GB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5" name="Rechteck 1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6886" y="4445992"/>
                <a:ext cx="875176" cy="369332"/>
              </a:xfrm>
              <a:prstGeom prst="rect">
                <a:avLst/>
              </a:prstGeom>
              <a:blipFill rotWithShape="0">
                <a:blip r:embed="rId11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Rechteck 125"/>
              <p:cNvSpPr/>
              <p:nvPr/>
            </p:nvSpPr>
            <p:spPr>
              <a:xfrm>
                <a:off x="9832020" y="6215189"/>
                <a:ext cx="87517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𝑆𝑡𝑒𝑝</m:t>
                      </m:r>
                      <m:r>
                        <a:rPr lang="de-DE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2</m:t>
                      </m:r>
                    </m:oMath>
                  </m:oMathPara>
                </a14:m>
                <a:endParaRPr lang="en-GB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6" name="Rechteck 1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2020" y="6215189"/>
                <a:ext cx="875176" cy="369332"/>
              </a:xfrm>
              <a:prstGeom prst="rect">
                <a:avLst/>
              </a:prstGeom>
              <a:blipFill rotWithShape="0">
                <a:blip r:embed="rId12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7" name="Gebogener Pfeil 126"/>
          <p:cNvSpPr>
            <a:spLocks noChangeAspect="1"/>
          </p:cNvSpPr>
          <p:nvPr/>
        </p:nvSpPr>
        <p:spPr>
          <a:xfrm>
            <a:off x="7121624" y="3475296"/>
            <a:ext cx="3155969" cy="2344809"/>
          </a:xfrm>
          <a:prstGeom prst="circularArrow">
            <a:avLst>
              <a:gd name="adj1" fmla="val 9795"/>
              <a:gd name="adj2" fmla="val 663259"/>
              <a:gd name="adj3" fmla="val 20750876"/>
              <a:gd name="adj4" fmla="val 14803820"/>
              <a:gd name="adj5" fmla="val 19687"/>
            </a:avLst>
          </a:prstGeom>
          <a:solidFill>
            <a:srgbClr val="015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Rechteck 127"/>
              <p:cNvSpPr/>
              <p:nvPr/>
            </p:nvSpPr>
            <p:spPr>
              <a:xfrm>
                <a:off x="11708834" y="5750153"/>
                <a:ext cx="41069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8" name="Rechteck 1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08834" y="5750153"/>
                <a:ext cx="410690" cy="369332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Inhaltsplatzhalter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de-DE" dirty="0"/>
              <a:t>2.2 Graph Wasserstein </a:t>
            </a:r>
            <a:r>
              <a:rPr lang="de-DE" dirty="0" err="1"/>
              <a:t>distance</a:t>
            </a:r>
            <a:r>
              <a:rPr lang="de-DE" dirty="0"/>
              <a:t/>
            </a:r>
            <a:br>
              <a:rPr lang="de-DE" dirty="0"/>
            </a:br>
            <a:r>
              <a:rPr lang="de-DE" dirty="0" err="1" smtClean="0"/>
              <a:t>Idea</a:t>
            </a:r>
            <a:endParaRPr lang="de-DE" dirty="0"/>
          </a:p>
          <a:p>
            <a:endParaRPr lang="en-GB" dirty="0"/>
          </a:p>
        </p:txBody>
      </p:sp>
      <p:sp>
        <p:nvSpPr>
          <p:cNvPr id="74" name="Fußzeilenplatzhalter 4">
            <a:extLst>
              <a:ext uri="{FF2B5EF4-FFF2-40B4-BE49-F238E27FC236}">
                <a16:creationId xmlns:a16="http://schemas.microsoft.com/office/drawing/2014/main" xmlns="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16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26</a:t>
            </a:r>
          </a:p>
        </p:txBody>
      </p:sp>
    </p:spTree>
    <p:extLst>
      <p:ext uri="{BB962C8B-B14F-4D97-AF65-F5344CB8AC3E}">
        <p14:creationId xmlns:p14="http://schemas.microsoft.com/office/powerpoint/2010/main" val="3663690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ruppieren 55"/>
          <p:cNvGrpSpPr>
            <a:grpSpLocks noChangeAspect="1"/>
          </p:cNvGrpSpPr>
          <p:nvPr/>
        </p:nvGrpSpPr>
        <p:grpSpPr>
          <a:xfrm>
            <a:off x="307425" y="1439394"/>
            <a:ext cx="2380437" cy="1266744"/>
            <a:chOff x="2836566" y="301882"/>
            <a:chExt cx="5573748" cy="2966055"/>
          </a:xfrm>
        </p:grpSpPr>
        <p:grpSp>
          <p:nvGrpSpPr>
            <p:cNvPr id="57" name="Gruppieren 56"/>
            <p:cNvGrpSpPr/>
            <p:nvPr/>
          </p:nvGrpSpPr>
          <p:grpSpPr>
            <a:xfrm>
              <a:off x="2836566" y="301882"/>
              <a:ext cx="5573748" cy="2966055"/>
              <a:chOff x="2207916" y="1616332"/>
              <a:chExt cx="5573748" cy="296605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0" name="Ellipse 59"/>
                  <p:cNvSpPr>
                    <a:spLocks/>
                  </p:cNvSpPr>
                  <p:nvPr/>
                </p:nvSpPr>
                <p:spPr>
                  <a:xfrm>
                    <a:off x="2207916" y="1630993"/>
                    <a:ext cx="1044000" cy="720000"/>
                  </a:xfrm>
                  <a:prstGeom prst="ellipse">
                    <a:avLst/>
                  </a:prstGeom>
                  <a:solidFill>
                    <a:schemeClr val="accent6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280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oMath>
                      </m:oMathPara>
                    </a14:m>
                    <a:endParaRPr lang="de-DE" sz="2800" dirty="0" smtClean="0"/>
                  </a:p>
                </p:txBody>
              </p:sp>
            </mc:Choice>
            <mc:Fallback xmlns="">
              <p:sp>
                <p:nvSpPr>
                  <p:cNvPr id="60" name="Ellipse 59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07916" y="1630993"/>
                    <a:ext cx="1044000" cy="720000"/>
                  </a:xfrm>
                  <a:prstGeom prst="ellipse">
                    <a:avLst/>
                  </a:prstGeom>
                  <a:blipFill rotWithShape="0">
                    <a:blip r:embed="rId3"/>
                    <a:stretch>
                      <a:fillRect/>
                    </a:stretch>
                  </a:blipFill>
                  <a:ln w="12700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61" name="Gerader Verbinder 60"/>
              <p:cNvCxnSpPr>
                <a:cxnSpLocks/>
                <a:stCxn id="60" idx="6"/>
                <a:endCxn id="62" idx="2"/>
              </p:cNvCxnSpPr>
              <p:nvPr/>
            </p:nvCxnSpPr>
            <p:spPr>
              <a:xfrm>
                <a:off x="3251916" y="1990993"/>
                <a:ext cx="1220874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2" name="Ellipse 61"/>
                  <p:cNvSpPr>
                    <a:spLocks/>
                  </p:cNvSpPr>
                  <p:nvPr/>
                </p:nvSpPr>
                <p:spPr>
                  <a:xfrm>
                    <a:off x="4472790" y="1630993"/>
                    <a:ext cx="1044000" cy="720000"/>
                  </a:xfrm>
                  <a:prstGeom prst="ellipse">
                    <a:avLst/>
                  </a:prstGeom>
                  <a:solidFill>
                    <a:schemeClr val="accent5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oMath>
                      </m:oMathPara>
                    </a14:m>
                    <a:endParaRPr lang="de-DE" sz="2800" dirty="0" smtClean="0"/>
                  </a:p>
                </p:txBody>
              </p:sp>
            </mc:Choice>
            <mc:Fallback xmlns="">
              <p:sp>
                <p:nvSpPr>
                  <p:cNvPr id="62" name="Ellipse 6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72790" y="1630993"/>
                    <a:ext cx="1044000" cy="720000"/>
                  </a:xfrm>
                  <a:prstGeom prst="ellipse">
                    <a:avLst/>
                  </a:prstGeom>
                  <a:blipFill rotWithShape="0">
                    <a:blip r:embed="rId4"/>
                    <a:stretch>
                      <a:fillRect/>
                    </a:stretch>
                  </a:blipFill>
                  <a:ln w="12700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3" name="Ellipse 62"/>
                  <p:cNvSpPr>
                    <a:spLocks/>
                  </p:cNvSpPr>
                  <p:nvPr/>
                </p:nvSpPr>
                <p:spPr>
                  <a:xfrm>
                    <a:off x="6737664" y="1616332"/>
                    <a:ext cx="1044000" cy="720000"/>
                  </a:xfrm>
                  <a:prstGeom prst="ellipse">
                    <a:avLst/>
                  </a:prstGeom>
                  <a:solidFill>
                    <a:schemeClr val="accent6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oMath>
                      </m:oMathPara>
                    </a14:m>
                    <a:endParaRPr lang="de-DE" sz="2800" dirty="0" smtClean="0"/>
                  </a:p>
                </p:txBody>
              </p:sp>
            </mc:Choice>
            <mc:Fallback xmlns="">
              <p:sp>
                <p:nvSpPr>
                  <p:cNvPr id="63" name="Ellipse 62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37664" y="1616332"/>
                    <a:ext cx="1044000" cy="720000"/>
                  </a:xfrm>
                  <a:prstGeom prst="ellipse">
                    <a:avLst/>
                  </a:prstGeom>
                  <a:blipFill rotWithShape="0">
                    <a:blip r:embed="rId5"/>
                    <a:stretch>
                      <a:fillRect/>
                    </a:stretch>
                  </a:blipFill>
                  <a:ln w="12700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4" name="Ellipse 63"/>
                  <p:cNvSpPr>
                    <a:spLocks/>
                  </p:cNvSpPr>
                  <p:nvPr/>
                </p:nvSpPr>
                <p:spPr>
                  <a:xfrm>
                    <a:off x="6737664" y="2746690"/>
                    <a:ext cx="1044000" cy="720000"/>
                  </a:xfrm>
                  <a:prstGeom prst="ellipse">
                    <a:avLst/>
                  </a:prstGeom>
                  <a:solidFill>
                    <a:schemeClr val="accent2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oMath>
                      </m:oMathPara>
                    </a14:m>
                    <a:endParaRPr lang="de-DE" sz="2800" dirty="0" smtClean="0"/>
                  </a:p>
                </p:txBody>
              </p:sp>
            </mc:Choice>
            <mc:Fallback xmlns="">
              <p:sp>
                <p:nvSpPr>
                  <p:cNvPr id="64" name="Ellipse 63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37664" y="2746690"/>
                    <a:ext cx="1044000" cy="720000"/>
                  </a:xfrm>
                  <a:prstGeom prst="ellipse">
                    <a:avLst/>
                  </a:prstGeom>
                  <a:blipFill rotWithShape="0">
                    <a:blip r:embed="rId6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5" name="Ellipse 64"/>
                  <p:cNvSpPr>
                    <a:spLocks/>
                  </p:cNvSpPr>
                  <p:nvPr/>
                </p:nvSpPr>
                <p:spPr>
                  <a:xfrm>
                    <a:off x="2207916" y="2746690"/>
                    <a:ext cx="1044000" cy="720000"/>
                  </a:xfrm>
                  <a:prstGeom prst="ellipse">
                    <a:avLst/>
                  </a:prstGeom>
                  <a:solidFill>
                    <a:schemeClr val="accent2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280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oMath>
                      </m:oMathPara>
                    </a14:m>
                    <a:endParaRPr lang="de-DE" sz="2800" dirty="0" smtClean="0"/>
                  </a:p>
                </p:txBody>
              </p:sp>
            </mc:Choice>
            <mc:Fallback xmlns="">
              <p:sp>
                <p:nvSpPr>
                  <p:cNvPr id="65" name="Ellipse 64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07916" y="2746690"/>
                    <a:ext cx="1044000" cy="720000"/>
                  </a:xfrm>
                  <a:prstGeom prst="ellipse">
                    <a:avLst/>
                  </a:prstGeom>
                  <a:blipFill rotWithShape="0">
                    <a:blip r:embed="rId7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6" name="Ellipse 65"/>
                  <p:cNvSpPr>
                    <a:spLocks/>
                  </p:cNvSpPr>
                  <p:nvPr/>
                </p:nvSpPr>
                <p:spPr>
                  <a:xfrm>
                    <a:off x="2207916" y="3862387"/>
                    <a:ext cx="1044000" cy="720000"/>
                  </a:xfrm>
                  <a:prstGeom prst="ellipse">
                    <a:avLst/>
                  </a:prstGeom>
                  <a:solidFill>
                    <a:srgbClr val="FF000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280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oMath>
                      </m:oMathPara>
                    </a14:m>
                    <a:endParaRPr lang="de-DE" sz="2800" dirty="0" smtClean="0"/>
                  </a:p>
                </p:txBody>
              </p:sp>
            </mc:Choice>
            <mc:Fallback xmlns="">
              <p:sp>
                <p:nvSpPr>
                  <p:cNvPr id="66" name="Ellipse 65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07916" y="3862387"/>
                    <a:ext cx="1044000" cy="720000"/>
                  </a:xfrm>
                  <a:prstGeom prst="ellipse">
                    <a:avLst/>
                  </a:prstGeom>
                  <a:blipFill rotWithShape="0">
                    <a:blip r:embed="rId8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7" name="Ellipse 66"/>
                  <p:cNvSpPr>
                    <a:spLocks/>
                  </p:cNvSpPr>
                  <p:nvPr/>
                </p:nvSpPr>
                <p:spPr>
                  <a:xfrm>
                    <a:off x="4472790" y="3862387"/>
                    <a:ext cx="1044000" cy="720000"/>
                  </a:xfrm>
                  <a:prstGeom prst="ellipse">
                    <a:avLst/>
                  </a:prstGeom>
                  <a:solidFill>
                    <a:srgbClr val="FFFF0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de-DE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</m:oMath>
                      </m:oMathPara>
                    </a14:m>
                    <a:endParaRPr lang="de-DE" sz="2800" dirty="0" smtClean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7" name="Ellipse 66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72790" y="3862387"/>
                    <a:ext cx="1044000" cy="720000"/>
                  </a:xfrm>
                  <a:prstGeom prst="ellipse">
                    <a:avLst/>
                  </a:prstGeom>
                  <a:blipFill rotWithShape="0">
                    <a:blip r:embed="rId9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68" name="Gerader Verbinder 67"/>
              <p:cNvCxnSpPr>
                <a:cxnSpLocks/>
                <a:stCxn id="60" idx="4"/>
                <a:endCxn id="65" idx="0"/>
              </p:cNvCxnSpPr>
              <p:nvPr/>
            </p:nvCxnSpPr>
            <p:spPr>
              <a:xfrm>
                <a:off x="2729916" y="2350993"/>
                <a:ext cx="0" cy="39569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Gerader Verbinder 68"/>
              <p:cNvCxnSpPr>
                <a:cxnSpLocks/>
                <a:stCxn id="65" idx="4"/>
                <a:endCxn id="66" idx="0"/>
              </p:cNvCxnSpPr>
              <p:nvPr/>
            </p:nvCxnSpPr>
            <p:spPr>
              <a:xfrm>
                <a:off x="2729916" y="3466690"/>
                <a:ext cx="0" cy="39569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Gerader Verbinder 69"/>
              <p:cNvCxnSpPr>
                <a:cxnSpLocks/>
                <a:stCxn id="66" idx="6"/>
                <a:endCxn id="67" idx="2"/>
              </p:cNvCxnSpPr>
              <p:nvPr/>
            </p:nvCxnSpPr>
            <p:spPr>
              <a:xfrm>
                <a:off x="3251916" y="4222387"/>
                <a:ext cx="1220874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Gerader Verbinder 70"/>
              <p:cNvCxnSpPr>
                <a:cxnSpLocks/>
                <a:stCxn id="63" idx="2"/>
                <a:endCxn id="62" idx="6"/>
              </p:cNvCxnSpPr>
              <p:nvPr/>
            </p:nvCxnSpPr>
            <p:spPr>
              <a:xfrm flipH="1">
                <a:off x="5516790" y="1976332"/>
                <a:ext cx="1220874" cy="14661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Gerader Verbinder 71"/>
              <p:cNvCxnSpPr>
                <a:cxnSpLocks/>
                <a:stCxn id="64" idx="0"/>
                <a:endCxn id="63" idx="4"/>
              </p:cNvCxnSpPr>
              <p:nvPr/>
            </p:nvCxnSpPr>
            <p:spPr>
              <a:xfrm flipV="1">
                <a:off x="7259664" y="2336332"/>
                <a:ext cx="0" cy="41035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8" name="Gerader Verbinder 57"/>
            <p:cNvCxnSpPr>
              <a:cxnSpLocks/>
              <a:stCxn id="65" idx="7"/>
              <a:endCxn id="62" idx="3"/>
            </p:cNvCxnSpPr>
            <p:nvPr/>
          </p:nvCxnSpPr>
          <p:spPr>
            <a:xfrm flipV="1">
              <a:off x="3727676" y="931101"/>
              <a:ext cx="1526654" cy="60658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Gerader Verbinder 58"/>
            <p:cNvCxnSpPr>
              <a:cxnSpLocks/>
              <a:stCxn id="64" idx="1"/>
              <a:endCxn id="62" idx="5"/>
            </p:cNvCxnSpPr>
            <p:nvPr/>
          </p:nvCxnSpPr>
          <p:spPr>
            <a:xfrm flipH="1" flipV="1">
              <a:off x="5992550" y="931101"/>
              <a:ext cx="1526654" cy="60658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2B3039ED-CBD4-4DB0-AD4F-1CBB73A0DB3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de-DE" dirty="0"/>
              <a:t>2.2 Graph Wasserstein </a:t>
            </a:r>
            <a:r>
              <a:rPr lang="de-DE" dirty="0" err="1"/>
              <a:t>distance</a:t>
            </a:r>
            <a:r>
              <a:rPr lang="de-DE" dirty="0"/>
              <a:t/>
            </a:r>
            <a:br>
              <a:rPr lang="de-DE" dirty="0"/>
            </a:br>
            <a:r>
              <a:rPr lang="de-DE" dirty="0" err="1"/>
              <a:t>Idea</a:t>
            </a:r>
            <a:endParaRPr lang="de-DE" dirty="0"/>
          </a:p>
        </p:txBody>
      </p:sp>
      <p:grpSp>
        <p:nvGrpSpPr>
          <p:cNvPr id="22" name="Gruppieren 21"/>
          <p:cNvGrpSpPr>
            <a:grpSpLocks noChangeAspect="1"/>
          </p:cNvGrpSpPr>
          <p:nvPr/>
        </p:nvGrpSpPr>
        <p:grpSpPr>
          <a:xfrm>
            <a:off x="3589847" y="1442177"/>
            <a:ext cx="2380437" cy="1266744"/>
            <a:chOff x="2836566" y="301882"/>
            <a:chExt cx="5573748" cy="2966055"/>
          </a:xfrm>
        </p:grpSpPr>
        <p:grpSp>
          <p:nvGrpSpPr>
            <p:cNvPr id="23" name="Gruppieren 22"/>
            <p:cNvGrpSpPr/>
            <p:nvPr/>
          </p:nvGrpSpPr>
          <p:grpSpPr>
            <a:xfrm>
              <a:off x="2836566" y="301882"/>
              <a:ext cx="5573748" cy="2966055"/>
              <a:chOff x="2207916" y="1616332"/>
              <a:chExt cx="5573748" cy="2966055"/>
            </a:xfrm>
          </p:grpSpPr>
          <p:sp>
            <p:nvSpPr>
              <p:cNvPr id="26" name="Ellipse 25"/>
              <p:cNvSpPr>
                <a:spLocks/>
              </p:cNvSpPr>
              <p:nvPr/>
            </p:nvSpPr>
            <p:spPr>
              <a:xfrm>
                <a:off x="2207916" y="1630993"/>
                <a:ext cx="1044000" cy="72000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sz="2800" b="1" dirty="0" smtClean="0">
                    <a:solidFill>
                      <a:schemeClr val="tx1"/>
                    </a:solidFill>
                  </a:rPr>
                  <a:t>x</a:t>
                </a:r>
              </a:p>
            </p:txBody>
          </p:sp>
          <p:cxnSp>
            <p:nvCxnSpPr>
              <p:cNvPr id="27" name="Gerader Verbinder 26"/>
              <p:cNvCxnSpPr>
                <a:cxnSpLocks/>
                <a:stCxn id="26" idx="6"/>
                <a:endCxn id="34" idx="2"/>
              </p:cNvCxnSpPr>
              <p:nvPr/>
            </p:nvCxnSpPr>
            <p:spPr>
              <a:xfrm>
                <a:off x="3251916" y="1990993"/>
                <a:ext cx="1220874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" name="Ellipse 33"/>
              <p:cNvSpPr>
                <a:spLocks/>
              </p:cNvSpPr>
              <p:nvPr/>
            </p:nvSpPr>
            <p:spPr>
              <a:xfrm>
                <a:off x="4472790" y="1630993"/>
                <a:ext cx="1044000" cy="72000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sz="2800" b="1" dirty="0">
                    <a:solidFill>
                      <a:schemeClr val="tx1"/>
                    </a:solidFill>
                  </a:rPr>
                  <a:t>q</a:t>
                </a:r>
                <a:endParaRPr lang="de-DE" sz="2800" b="1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35" name="Ellipse 34"/>
              <p:cNvSpPr>
                <a:spLocks/>
              </p:cNvSpPr>
              <p:nvPr/>
            </p:nvSpPr>
            <p:spPr>
              <a:xfrm>
                <a:off x="6737664" y="1616332"/>
                <a:ext cx="1044000" cy="72000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sz="2800" b="1" dirty="0" smtClean="0">
                    <a:solidFill>
                      <a:schemeClr val="tx1"/>
                    </a:solidFill>
                  </a:rPr>
                  <a:t>x</a:t>
                </a:r>
              </a:p>
            </p:txBody>
          </p:sp>
          <p:sp>
            <p:nvSpPr>
              <p:cNvPr id="36" name="Ellipse 35"/>
              <p:cNvSpPr>
                <a:spLocks/>
              </p:cNvSpPr>
              <p:nvPr/>
            </p:nvSpPr>
            <p:spPr>
              <a:xfrm>
                <a:off x="6737664" y="2746690"/>
                <a:ext cx="1044000" cy="720000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sz="2800" b="1" dirty="0" smtClean="0">
                    <a:solidFill>
                      <a:schemeClr val="tx1"/>
                    </a:solidFill>
                  </a:rPr>
                  <a:t>r</a:t>
                </a:r>
              </a:p>
            </p:txBody>
          </p:sp>
          <p:sp>
            <p:nvSpPr>
              <p:cNvPr id="48" name="Ellipse 47"/>
              <p:cNvSpPr>
                <a:spLocks/>
              </p:cNvSpPr>
              <p:nvPr/>
            </p:nvSpPr>
            <p:spPr>
              <a:xfrm>
                <a:off x="2207916" y="2746690"/>
                <a:ext cx="1044000" cy="720000"/>
              </a:xfrm>
              <a:prstGeom prst="ellipse">
                <a:avLst/>
              </a:prstGeom>
              <a:solidFill>
                <a:srgbClr val="7030A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sz="2800" b="1" dirty="0">
                    <a:solidFill>
                      <a:schemeClr val="tx1"/>
                    </a:solidFill>
                  </a:rPr>
                  <a:t>p</a:t>
                </a:r>
                <a:endParaRPr lang="de-DE" sz="2800" b="1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49" name="Ellipse 48"/>
              <p:cNvSpPr>
                <a:spLocks/>
              </p:cNvSpPr>
              <p:nvPr/>
            </p:nvSpPr>
            <p:spPr>
              <a:xfrm>
                <a:off x="2207916" y="3862387"/>
                <a:ext cx="1044000" cy="720000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sz="2800" b="1" dirty="0">
                    <a:solidFill>
                      <a:schemeClr val="tx1"/>
                    </a:solidFill>
                  </a:rPr>
                  <a:t>h</a:t>
                </a:r>
                <a:endParaRPr lang="de-DE" sz="2800" b="1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50" name="Ellipse 49"/>
              <p:cNvSpPr>
                <a:spLocks/>
              </p:cNvSpPr>
              <p:nvPr/>
            </p:nvSpPr>
            <p:spPr>
              <a:xfrm>
                <a:off x="4472790" y="3862387"/>
                <a:ext cx="1044000" cy="720000"/>
              </a:xfrm>
              <a:prstGeom prst="ellipse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sz="2800" b="1" dirty="0" smtClean="0">
                    <a:solidFill>
                      <a:schemeClr val="tx1"/>
                    </a:solidFill>
                  </a:rPr>
                  <a:t>j</a:t>
                </a:r>
              </a:p>
            </p:txBody>
          </p:sp>
          <p:cxnSp>
            <p:nvCxnSpPr>
              <p:cNvPr id="51" name="Gerader Verbinder 50"/>
              <p:cNvCxnSpPr>
                <a:cxnSpLocks/>
                <a:stCxn id="26" idx="4"/>
                <a:endCxn id="48" idx="0"/>
              </p:cNvCxnSpPr>
              <p:nvPr/>
            </p:nvCxnSpPr>
            <p:spPr>
              <a:xfrm>
                <a:off x="2729916" y="2350993"/>
                <a:ext cx="0" cy="39569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Gerader Verbinder 51"/>
              <p:cNvCxnSpPr>
                <a:cxnSpLocks/>
                <a:stCxn id="48" idx="4"/>
                <a:endCxn id="49" idx="0"/>
              </p:cNvCxnSpPr>
              <p:nvPr/>
            </p:nvCxnSpPr>
            <p:spPr>
              <a:xfrm>
                <a:off x="2729916" y="3466690"/>
                <a:ext cx="0" cy="39569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Gerader Verbinder 52"/>
              <p:cNvCxnSpPr>
                <a:cxnSpLocks/>
                <a:stCxn id="49" idx="6"/>
                <a:endCxn id="50" idx="2"/>
              </p:cNvCxnSpPr>
              <p:nvPr/>
            </p:nvCxnSpPr>
            <p:spPr>
              <a:xfrm>
                <a:off x="3251916" y="4222387"/>
                <a:ext cx="1220874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Gerader Verbinder 53"/>
              <p:cNvCxnSpPr>
                <a:cxnSpLocks/>
                <a:stCxn id="35" idx="2"/>
                <a:endCxn id="34" idx="6"/>
              </p:cNvCxnSpPr>
              <p:nvPr/>
            </p:nvCxnSpPr>
            <p:spPr>
              <a:xfrm flipH="1">
                <a:off x="5516790" y="1976332"/>
                <a:ext cx="1220874" cy="14661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Gerader Verbinder 54"/>
              <p:cNvCxnSpPr>
                <a:cxnSpLocks/>
                <a:stCxn id="36" idx="0"/>
                <a:endCxn id="35" idx="4"/>
              </p:cNvCxnSpPr>
              <p:nvPr/>
            </p:nvCxnSpPr>
            <p:spPr>
              <a:xfrm flipV="1">
                <a:off x="7259664" y="2336332"/>
                <a:ext cx="0" cy="41035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4" name="Gerader Verbinder 23"/>
            <p:cNvCxnSpPr>
              <a:cxnSpLocks/>
              <a:stCxn id="48" idx="7"/>
              <a:endCxn id="34" idx="3"/>
            </p:cNvCxnSpPr>
            <p:nvPr/>
          </p:nvCxnSpPr>
          <p:spPr>
            <a:xfrm flipV="1">
              <a:off x="3727676" y="931101"/>
              <a:ext cx="1526654" cy="60658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r Verbinder 24"/>
            <p:cNvCxnSpPr>
              <a:cxnSpLocks/>
              <a:stCxn id="36" idx="1"/>
              <a:endCxn id="34" idx="5"/>
            </p:cNvCxnSpPr>
            <p:nvPr/>
          </p:nvCxnSpPr>
          <p:spPr>
            <a:xfrm flipH="1" flipV="1">
              <a:off x="5992550" y="931101"/>
              <a:ext cx="1526654" cy="60658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5" name="Gruppieren 104"/>
          <p:cNvGrpSpPr>
            <a:grpSpLocks noChangeAspect="1"/>
          </p:cNvGrpSpPr>
          <p:nvPr/>
        </p:nvGrpSpPr>
        <p:grpSpPr>
          <a:xfrm>
            <a:off x="6888354" y="1448438"/>
            <a:ext cx="2380437" cy="1266744"/>
            <a:chOff x="2836566" y="301882"/>
            <a:chExt cx="5573748" cy="2966055"/>
          </a:xfrm>
        </p:grpSpPr>
        <p:grpSp>
          <p:nvGrpSpPr>
            <p:cNvPr id="106" name="Gruppieren 105"/>
            <p:cNvGrpSpPr/>
            <p:nvPr/>
          </p:nvGrpSpPr>
          <p:grpSpPr>
            <a:xfrm>
              <a:off x="2836566" y="301882"/>
              <a:ext cx="5573748" cy="2966055"/>
              <a:chOff x="2207916" y="1616332"/>
              <a:chExt cx="5573748" cy="2966055"/>
            </a:xfrm>
          </p:grpSpPr>
          <p:sp>
            <p:nvSpPr>
              <p:cNvPr id="109" name="Ellipse 108"/>
              <p:cNvSpPr>
                <a:spLocks/>
              </p:cNvSpPr>
              <p:nvPr/>
            </p:nvSpPr>
            <p:spPr>
              <a:xfrm>
                <a:off x="2207916" y="1630993"/>
                <a:ext cx="1044000" cy="720000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sz="2800" b="1" dirty="0" smtClean="0">
                    <a:solidFill>
                      <a:schemeClr val="tx1"/>
                    </a:solidFill>
                  </a:rPr>
                  <a:t>k</a:t>
                </a:r>
              </a:p>
            </p:txBody>
          </p:sp>
          <p:cxnSp>
            <p:nvCxnSpPr>
              <p:cNvPr id="110" name="Gerader Verbinder 109"/>
              <p:cNvCxnSpPr>
                <a:cxnSpLocks/>
                <a:stCxn id="109" idx="6"/>
                <a:endCxn id="111" idx="2"/>
              </p:cNvCxnSpPr>
              <p:nvPr/>
            </p:nvCxnSpPr>
            <p:spPr>
              <a:xfrm>
                <a:off x="3251916" y="1990993"/>
                <a:ext cx="1220874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1" name="Ellipse 110"/>
              <p:cNvSpPr>
                <a:spLocks/>
              </p:cNvSpPr>
              <p:nvPr/>
            </p:nvSpPr>
            <p:spPr>
              <a:xfrm>
                <a:off x="4472790" y="1630993"/>
                <a:ext cx="1044000" cy="720000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sz="2800" b="1" dirty="0" smtClean="0">
                    <a:solidFill>
                      <a:schemeClr val="tx1"/>
                    </a:solidFill>
                  </a:rPr>
                  <a:t>o</a:t>
                </a:r>
              </a:p>
            </p:txBody>
          </p:sp>
          <p:sp>
            <p:nvSpPr>
              <p:cNvPr id="112" name="Ellipse 111"/>
              <p:cNvSpPr>
                <a:spLocks/>
              </p:cNvSpPr>
              <p:nvPr/>
            </p:nvSpPr>
            <p:spPr>
              <a:xfrm>
                <a:off x="6737664" y="1616332"/>
                <a:ext cx="1044000" cy="720000"/>
              </a:xfrm>
              <a:prstGeom prst="ellipse">
                <a:avLst/>
              </a:prstGeom>
              <a:solidFill>
                <a:srgbClr val="0070C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sz="2800" b="1" dirty="0" smtClean="0">
                    <a:solidFill>
                      <a:schemeClr val="tx1"/>
                    </a:solidFill>
                  </a:rPr>
                  <a:t>g</a:t>
                </a:r>
              </a:p>
            </p:txBody>
          </p:sp>
          <p:sp>
            <p:nvSpPr>
              <p:cNvPr id="113" name="Ellipse 112"/>
              <p:cNvSpPr>
                <a:spLocks/>
              </p:cNvSpPr>
              <p:nvPr/>
            </p:nvSpPr>
            <p:spPr>
              <a:xfrm>
                <a:off x="6737664" y="2746690"/>
                <a:ext cx="1044000" cy="720000"/>
              </a:xfrm>
              <a:prstGeom prst="ellipse">
                <a:avLst/>
              </a:prstGeom>
              <a:solidFill>
                <a:srgbClr val="D08BD5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sz="2800" b="1" dirty="0" smtClean="0">
                    <a:solidFill>
                      <a:schemeClr val="tx1"/>
                    </a:solidFill>
                  </a:rPr>
                  <a:t>s</a:t>
                </a:r>
              </a:p>
            </p:txBody>
          </p:sp>
          <p:sp>
            <p:nvSpPr>
              <p:cNvPr id="114" name="Ellipse 113"/>
              <p:cNvSpPr>
                <a:spLocks/>
              </p:cNvSpPr>
              <p:nvPr/>
            </p:nvSpPr>
            <p:spPr>
              <a:xfrm>
                <a:off x="2207916" y="2746690"/>
                <a:ext cx="1044000" cy="720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sz="2800" b="1" dirty="0" smtClean="0">
                    <a:solidFill>
                      <a:schemeClr val="bg1"/>
                    </a:solidFill>
                  </a:rPr>
                  <a:t>r</a:t>
                </a:r>
              </a:p>
            </p:txBody>
          </p:sp>
          <p:sp>
            <p:nvSpPr>
              <p:cNvPr id="115" name="Ellipse 114"/>
              <p:cNvSpPr>
                <a:spLocks/>
              </p:cNvSpPr>
              <p:nvPr/>
            </p:nvSpPr>
            <p:spPr>
              <a:xfrm>
                <a:off x="2207916" y="3862387"/>
                <a:ext cx="1044000" cy="720000"/>
              </a:xfrm>
              <a:prstGeom prst="ellipse">
                <a:avLst/>
              </a:prstGeom>
              <a:solidFill>
                <a:srgbClr val="F6F8FC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sz="2800" b="1" dirty="0" smtClean="0">
                    <a:solidFill>
                      <a:schemeClr val="tx1"/>
                    </a:solidFill>
                  </a:rPr>
                  <a:t>w</a:t>
                </a:r>
              </a:p>
            </p:txBody>
          </p:sp>
          <p:sp>
            <p:nvSpPr>
              <p:cNvPr id="116" name="Ellipse 115"/>
              <p:cNvSpPr>
                <a:spLocks/>
              </p:cNvSpPr>
              <p:nvPr/>
            </p:nvSpPr>
            <p:spPr>
              <a:xfrm>
                <a:off x="4472790" y="3862387"/>
                <a:ext cx="1044000" cy="720000"/>
              </a:xfrm>
              <a:prstGeom prst="ellipse">
                <a:avLst/>
              </a:prstGeom>
              <a:solidFill>
                <a:srgbClr val="00B0F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sz="2800" b="1" dirty="0" smtClean="0">
                    <a:solidFill>
                      <a:schemeClr val="tx1"/>
                    </a:solidFill>
                  </a:rPr>
                  <a:t>f</a:t>
                </a:r>
              </a:p>
            </p:txBody>
          </p:sp>
          <p:cxnSp>
            <p:nvCxnSpPr>
              <p:cNvPr id="117" name="Gerader Verbinder 116"/>
              <p:cNvCxnSpPr>
                <a:cxnSpLocks/>
                <a:stCxn id="109" idx="4"/>
                <a:endCxn id="114" idx="0"/>
              </p:cNvCxnSpPr>
              <p:nvPr/>
            </p:nvCxnSpPr>
            <p:spPr>
              <a:xfrm>
                <a:off x="2729916" y="2350993"/>
                <a:ext cx="0" cy="39569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Gerader Verbinder 117"/>
              <p:cNvCxnSpPr>
                <a:cxnSpLocks/>
                <a:stCxn id="114" idx="4"/>
                <a:endCxn id="115" idx="0"/>
              </p:cNvCxnSpPr>
              <p:nvPr/>
            </p:nvCxnSpPr>
            <p:spPr>
              <a:xfrm>
                <a:off x="2729916" y="3466690"/>
                <a:ext cx="0" cy="39569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Gerader Verbinder 118"/>
              <p:cNvCxnSpPr>
                <a:cxnSpLocks/>
                <a:stCxn id="115" idx="6"/>
                <a:endCxn id="116" idx="2"/>
              </p:cNvCxnSpPr>
              <p:nvPr/>
            </p:nvCxnSpPr>
            <p:spPr>
              <a:xfrm>
                <a:off x="3251916" y="4222387"/>
                <a:ext cx="1220874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Gerader Verbinder 119"/>
              <p:cNvCxnSpPr>
                <a:cxnSpLocks/>
                <a:stCxn id="112" idx="2"/>
                <a:endCxn id="111" idx="6"/>
              </p:cNvCxnSpPr>
              <p:nvPr/>
            </p:nvCxnSpPr>
            <p:spPr>
              <a:xfrm flipH="1">
                <a:off x="5516790" y="1976332"/>
                <a:ext cx="1220874" cy="14661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Gerader Verbinder 120"/>
              <p:cNvCxnSpPr>
                <a:cxnSpLocks/>
                <a:stCxn id="113" idx="0"/>
                <a:endCxn id="112" idx="4"/>
              </p:cNvCxnSpPr>
              <p:nvPr/>
            </p:nvCxnSpPr>
            <p:spPr>
              <a:xfrm flipV="1">
                <a:off x="7259664" y="2336332"/>
                <a:ext cx="0" cy="41035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07" name="Gerader Verbinder 106"/>
            <p:cNvCxnSpPr>
              <a:cxnSpLocks/>
              <a:stCxn id="114" idx="7"/>
              <a:endCxn id="111" idx="3"/>
            </p:cNvCxnSpPr>
            <p:nvPr/>
          </p:nvCxnSpPr>
          <p:spPr>
            <a:xfrm flipV="1">
              <a:off x="3727676" y="931101"/>
              <a:ext cx="1526654" cy="60658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Gerader Verbinder 107"/>
            <p:cNvCxnSpPr>
              <a:cxnSpLocks/>
              <a:stCxn id="113" idx="1"/>
              <a:endCxn id="111" idx="5"/>
            </p:cNvCxnSpPr>
            <p:nvPr/>
          </p:nvCxnSpPr>
          <p:spPr>
            <a:xfrm flipH="1" flipV="1">
              <a:off x="5992550" y="931101"/>
              <a:ext cx="1526654" cy="60658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3" name="Pfeil nach unten 72"/>
          <p:cNvSpPr/>
          <p:nvPr/>
        </p:nvSpPr>
        <p:spPr>
          <a:xfrm rot="16200000">
            <a:off x="2922037" y="1751730"/>
            <a:ext cx="484632" cy="637704"/>
          </a:xfrm>
          <a:prstGeom prst="downArrow">
            <a:avLst/>
          </a:prstGeom>
          <a:solidFill>
            <a:srgbClr val="015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4" name="Pfeil nach unten 73"/>
          <p:cNvSpPr/>
          <p:nvPr/>
        </p:nvSpPr>
        <p:spPr>
          <a:xfrm rot="16200000">
            <a:off x="6187003" y="1760767"/>
            <a:ext cx="484632" cy="637704"/>
          </a:xfrm>
          <a:prstGeom prst="downArrow">
            <a:avLst/>
          </a:prstGeom>
          <a:solidFill>
            <a:srgbClr val="015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6" name="Tabelle 7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56077833"/>
                  </p:ext>
                </p:extLst>
              </p:nvPr>
            </p:nvGraphicFramePr>
            <p:xfrm>
              <a:off x="3483205" y="2744358"/>
              <a:ext cx="2767482" cy="3683321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587654"/>
                    <a:gridCol w="351937"/>
                    <a:gridCol w="351937"/>
                    <a:gridCol w="351937"/>
                    <a:gridCol w="1124017"/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3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GB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8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de-DE" sz="1800" b="0" i="1" smtClean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sup>
                                </m:sSup>
                                <m:r>
                                  <a:rPr lang="de-DE" sz="18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de-DE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8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de-DE" sz="18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de-DE" sz="18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sub>
                                  <m:sup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sup>
                                </m:sSubSup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0"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sub>
                                  <m:sup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sup>
                                </m:sSubSup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0"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sub>
                                  <m:sup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sup>
                                </m:sSubSup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0"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6F8F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sub>
                                  <m:sup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sup>
                                </m:sSubSup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0"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sub>
                                  <m:sup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sup>
                                </m:sSubSup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0"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sub>
                                  <m:sup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sup>
                                </m:sSubSup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0"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08BD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sub>
                                  <m:sup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sup>
                                </m:sSubSup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76" name="Tabelle 7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56077833"/>
                  </p:ext>
                </p:extLst>
              </p:nvPr>
            </p:nvGraphicFramePr>
            <p:xfrm>
              <a:off x="3483205" y="2744358"/>
              <a:ext cx="2767482" cy="3683321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587654"/>
                    <a:gridCol w="351937"/>
                    <a:gridCol w="351937"/>
                    <a:gridCol w="351937"/>
                    <a:gridCol w="1124017"/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3"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10"/>
                          <a:stretch>
                            <a:fillRect l="-56647" t="-1639" r="-108092" b="-90655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373063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10"/>
                          <a:stretch>
                            <a:fillRect l="-1031" t="-101639" r="-371134" b="-8065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10"/>
                          <a:stretch>
                            <a:fillRect l="-146486" t="-101639" r="-1081" b="-806557"/>
                          </a:stretch>
                        </a:blipFill>
                      </a:tcPr>
                    </a:tc>
                  </a:tr>
                  <a:tr h="116840"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373063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10"/>
                          <a:stretch>
                            <a:fillRect l="-1031" t="-229032" r="-371134" b="-6629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10"/>
                          <a:stretch>
                            <a:fillRect l="-146486" t="-229032" r="-1081" b="-662903"/>
                          </a:stretch>
                        </a:blipFill>
                      </a:tcPr>
                    </a:tc>
                  </a:tr>
                  <a:tr h="116840"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373063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10"/>
                          <a:stretch>
                            <a:fillRect l="-1031" t="-365574" r="-371134" b="-5426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10"/>
                          <a:stretch>
                            <a:fillRect l="-146486" t="-365574" r="-1081" b="-542623"/>
                          </a:stretch>
                        </a:blipFill>
                      </a:tcPr>
                    </a:tc>
                  </a:tr>
                  <a:tr h="116840"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373063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10"/>
                          <a:stretch>
                            <a:fillRect l="-1031" t="-488710" r="-371134" b="-4032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6F8F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10"/>
                          <a:stretch>
                            <a:fillRect l="-146486" t="-488710" r="-1081" b="-403226"/>
                          </a:stretch>
                        </a:blipFill>
                      </a:tcPr>
                    </a:tc>
                  </a:tr>
                  <a:tr h="116840"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373063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10"/>
                          <a:stretch>
                            <a:fillRect l="-1031" t="-629508" r="-371134" b="-2786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10"/>
                          <a:stretch>
                            <a:fillRect l="-146486" t="-629508" r="-1081" b="-278689"/>
                          </a:stretch>
                        </a:blipFill>
                      </a:tcPr>
                    </a:tc>
                  </a:tr>
                  <a:tr h="116840"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373063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10"/>
                          <a:stretch>
                            <a:fillRect l="-1031" t="-748387" r="-371134" b="-1435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10"/>
                          <a:stretch>
                            <a:fillRect l="-146486" t="-748387" r="-1081" b="-143548"/>
                          </a:stretch>
                        </a:blipFill>
                      </a:tcPr>
                    </a:tc>
                  </a:tr>
                  <a:tr h="116840"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373063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10"/>
                          <a:stretch>
                            <a:fillRect l="-1031" t="-893443" r="-371134" b="-147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08BD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10"/>
                          <a:stretch>
                            <a:fillRect l="-146486" t="-893443" r="-1081" b="-14754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pic>
        <p:nvPicPr>
          <p:cNvPr id="2" name="Grafik 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66297" y="1310516"/>
            <a:ext cx="2733260" cy="153745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5" name="Rechteck 74"/>
              <p:cNvSpPr/>
              <p:nvPr/>
            </p:nvSpPr>
            <p:spPr>
              <a:xfrm>
                <a:off x="8906854" y="2223018"/>
                <a:ext cx="41069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5" name="Rechteck 7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6854" y="2223018"/>
                <a:ext cx="410690" cy="369332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hteck 3"/>
              <p:cNvSpPr/>
              <p:nvPr/>
            </p:nvSpPr>
            <p:spPr>
              <a:xfrm>
                <a:off x="89631" y="3054730"/>
                <a:ext cx="103457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=2)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" name="Rechteck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31" y="3054730"/>
                <a:ext cx="1034579" cy="369332"/>
              </a:xfrm>
              <a:prstGeom prst="rect">
                <a:avLst/>
              </a:prstGeom>
              <a:blipFill rotWithShape="0">
                <a:blip r:embed="rId1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0" name="Fußzeilenplatzhalter 4">
            <a:extLst>
              <a:ext uri="{FF2B5EF4-FFF2-40B4-BE49-F238E27FC236}">
                <a16:creationId xmlns:a16="http://schemas.microsoft.com/office/drawing/2014/main" xmlns="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17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26</a:t>
            </a:r>
          </a:p>
        </p:txBody>
      </p:sp>
    </p:spTree>
    <p:extLst>
      <p:ext uri="{BB962C8B-B14F-4D97-AF65-F5344CB8AC3E}">
        <p14:creationId xmlns:p14="http://schemas.microsoft.com/office/powerpoint/2010/main" val="3375534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D939CE78-E6B6-44BA-9946-07DBB2D9C71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de-DE" dirty="0" smtClean="0"/>
              <a:t>Motivation</a:t>
            </a:r>
            <a:endParaRPr lang="de-DE" dirty="0"/>
          </a:p>
        </p:txBody>
      </p:sp>
      <p:sp>
        <p:nvSpPr>
          <p:cNvPr id="4" name="Inhaltsplatzhalter 1">
            <a:extLst>
              <a:ext uri="{FF2B5EF4-FFF2-40B4-BE49-F238E27FC236}">
                <a16:creationId xmlns:a16="http://schemas.microsoft.com/office/drawing/2014/main" xmlns="" id="{9DEBA436-23C2-4070-B671-ADB9D990FD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7996" y="1418301"/>
            <a:ext cx="11680767" cy="4974186"/>
          </a:xfrm>
        </p:spPr>
        <p:txBody>
          <a:bodyPr/>
          <a:lstStyle/>
          <a:p>
            <a:pPr marL="0" indent="0">
              <a:buNone/>
              <a:tabLst>
                <a:tab pos="1619250" algn="l"/>
                <a:tab pos="3409950" algn="l"/>
              </a:tabLst>
            </a:pPr>
            <a:r>
              <a:rPr lang="de-DE" b="1" dirty="0" smtClean="0">
                <a:solidFill>
                  <a:srgbClr val="0150A0"/>
                </a:solidFill>
              </a:rPr>
              <a:t>TASK:</a:t>
            </a:r>
            <a:r>
              <a:rPr lang="de-DE" dirty="0" smtClean="0"/>
              <a:t> 	Graph </a:t>
            </a:r>
            <a:r>
              <a:rPr lang="de-DE" dirty="0" err="1" smtClean="0"/>
              <a:t>classification</a:t>
            </a:r>
            <a:r>
              <a:rPr lang="de-DE" dirty="0" smtClean="0"/>
              <a:t> </a:t>
            </a:r>
            <a:r>
              <a:rPr lang="de-DE" sz="2000" dirty="0" smtClean="0"/>
              <a:t>(via </a:t>
            </a:r>
            <a:r>
              <a:rPr lang="de-DE" sz="2000" dirty="0" err="1" smtClean="0"/>
              <a:t>graph</a:t>
            </a:r>
            <a:r>
              <a:rPr lang="de-DE" sz="2000" dirty="0" smtClean="0"/>
              <a:t> </a:t>
            </a:r>
            <a:r>
              <a:rPr lang="de-DE" sz="2000" dirty="0" err="1" smtClean="0"/>
              <a:t>kernels</a:t>
            </a:r>
            <a:r>
              <a:rPr lang="de-DE" sz="2000" dirty="0" smtClean="0"/>
              <a:t> </a:t>
            </a:r>
            <a:r>
              <a:rPr lang="de-DE" sz="2000" dirty="0" err="1" smtClean="0"/>
              <a:t>as</a:t>
            </a:r>
            <a:r>
              <a:rPr lang="de-DE" sz="2000" dirty="0" smtClean="0"/>
              <a:t> </a:t>
            </a:r>
            <a:r>
              <a:rPr lang="de-DE" sz="2000" dirty="0" err="1" smtClean="0"/>
              <a:t>similarity</a:t>
            </a:r>
            <a:r>
              <a:rPr lang="de-DE" sz="2000" dirty="0" smtClean="0"/>
              <a:t> </a:t>
            </a:r>
            <a:r>
              <a:rPr lang="de-DE" sz="2000" dirty="0" err="1" smtClean="0"/>
              <a:t>measure</a:t>
            </a:r>
            <a:r>
              <a:rPr lang="de-DE" sz="2000" dirty="0" smtClean="0"/>
              <a:t>)</a:t>
            </a:r>
          </a:p>
          <a:p>
            <a:pPr marL="0" indent="0">
              <a:buNone/>
              <a:tabLst>
                <a:tab pos="3228975" algn="l"/>
              </a:tabLst>
            </a:pPr>
            <a:r>
              <a:rPr lang="de-DE" b="1" dirty="0" smtClean="0">
                <a:solidFill>
                  <a:srgbClr val="0150A0"/>
                </a:solidFill>
              </a:rPr>
              <a:t>Solution: </a:t>
            </a:r>
            <a:r>
              <a:rPr lang="de-DE" sz="3200" dirty="0" smtClean="0">
                <a:latin typeface="French Script MT" panose="03020402040607040605" pitchFamily="66" charset="0"/>
              </a:rPr>
              <a:t>R</a:t>
            </a:r>
            <a:r>
              <a:rPr lang="de-DE" dirty="0" smtClean="0"/>
              <a:t>-</a:t>
            </a:r>
            <a:r>
              <a:rPr lang="de-DE" dirty="0" err="1" smtClean="0"/>
              <a:t>Convolution</a:t>
            </a:r>
            <a:r>
              <a:rPr lang="de-DE" dirty="0" smtClean="0"/>
              <a:t> </a:t>
            </a:r>
            <a:r>
              <a:rPr lang="de-DE" dirty="0" err="1" smtClean="0"/>
              <a:t>kernels</a:t>
            </a:r>
            <a:endParaRPr lang="de-DE" dirty="0" smtClean="0"/>
          </a:p>
          <a:p>
            <a:pPr marL="0" indent="0">
              <a:buNone/>
              <a:tabLst>
                <a:tab pos="1619250" algn="l"/>
              </a:tabLst>
            </a:pPr>
            <a:r>
              <a:rPr lang="de-DE" b="1" dirty="0" smtClean="0">
                <a:solidFill>
                  <a:srgbClr val="0150A0"/>
                </a:solidFill>
              </a:rPr>
              <a:t>Problem: 1. </a:t>
            </a:r>
            <a:r>
              <a:rPr lang="de-DE" dirty="0" smtClean="0"/>
              <a:t>Naive </a:t>
            </a:r>
            <a:r>
              <a:rPr lang="de-DE" b="1" dirty="0" err="1" smtClean="0">
                <a:solidFill>
                  <a:srgbClr val="0150A0"/>
                </a:solidFill>
              </a:rPr>
              <a:t>aggregation</a:t>
            </a:r>
            <a:r>
              <a:rPr lang="de-DE" dirty="0" smtClean="0">
                <a:solidFill>
                  <a:srgbClr val="0150A0"/>
                </a:solidFill>
              </a:rPr>
              <a:t> </a:t>
            </a:r>
            <a:r>
              <a:rPr lang="de-DE" dirty="0" err="1" smtClean="0">
                <a:solidFill>
                  <a:srgbClr val="0150A0"/>
                </a:solidFill>
              </a:rPr>
              <a:t>of</a:t>
            </a:r>
            <a:r>
              <a:rPr lang="de-DE" dirty="0" smtClean="0">
                <a:solidFill>
                  <a:srgbClr val="0150A0"/>
                </a:solidFill>
              </a:rPr>
              <a:t> </a:t>
            </a:r>
            <a:r>
              <a:rPr lang="de-DE" b="1" dirty="0" err="1" smtClean="0">
                <a:solidFill>
                  <a:srgbClr val="0150A0"/>
                </a:solidFill>
              </a:rPr>
              <a:t>substructures</a:t>
            </a:r>
            <a:r>
              <a:rPr lang="de-DE" dirty="0" smtClean="0">
                <a:solidFill>
                  <a:srgbClr val="0150A0"/>
                </a:solidFill>
              </a:rPr>
              <a:t> </a:t>
            </a:r>
            <a:br>
              <a:rPr lang="de-DE" dirty="0" smtClean="0">
                <a:solidFill>
                  <a:srgbClr val="0150A0"/>
                </a:solidFill>
              </a:rPr>
            </a:br>
            <a:r>
              <a:rPr lang="de-DE" dirty="0" smtClean="0"/>
              <a:t>	</a:t>
            </a:r>
            <a:r>
              <a:rPr lang="de-DE" dirty="0" err="1" smtClean="0"/>
              <a:t>may</a:t>
            </a:r>
            <a:r>
              <a:rPr lang="de-DE" dirty="0" smtClean="0"/>
              <a:t> </a:t>
            </a:r>
            <a:r>
              <a:rPr lang="de-DE" dirty="0" err="1" smtClean="0"/>
              <a:t>disregard</a:t>
            </a:r>
            <a:r>
              <a:rPr lang="de-DE" dirty="0" smtClean="0"/>
              <a:t> </a:t>
            </a:r>
            <a:r>
              <a:rPr lang="de-DE" dirty="0" err="1" smtClean="0"/>
              <a:t>valuable</a:t>
            </a:r>
            <a:r>
              <a:rPr lang="de-DE" dirty="0" smtClean="0"/>
              <a:t> </a:t>
            </a:r>
            <a:r>
              <a:rPr lang="de-DE" dirty="0" err="1" smtClean="0"/>
              <a:t>information</a:t>
            </a:r>
            <a:endParaRPr lang="de-DE" dirty="0" smtClean="0"/>
          </a:p>
          <a:p>
            <a:pPr marL="0" indent="0">
              <a:buNone/>
              <a:tabLst>
                <a:tab pos="1619250" algn="l"/>
              </a:tabLst>
            </a:pPr>
            <a:endParaRPr lang="de-DE" dirty="0" smtClean="0"/>
          </a:p>
          <a:p>
            <a:pPr marL="0" indent="0">
              <a:buNone/>
              <a:tabLst>
                <a:tab pos="1619250" algn="l"/>
                <a:tab pos="3409950" algn="l"/>
              </a:tabLst>
            </a:pPr>
            <a:r>
              <a:rPr lang="de-DE" dirty="0" smtClean="0"/>
              <a:t>	</a:t>
            </a:r>
            <a:r>
              <a:rPr lang="de-DE" b="1" dirty="0" smtClean="0">
                <a:solidFill>
                  <a:srgbClr val="0150A0"/>
                </a:solidFill>
              </a:rPr>
              <a:t>2. </a:t>
            </a:r>
            <a:r>
              <a:rPr lang="de-DE" dirty="0" err="1" smtClean="0"/>
              <a:t>Only</a:t>
            </a:r>
            <a:r>
              <a:rPr lang="de-DE" dirty="0" smtClean="0"/>
              <a:t> a </a:t>
            </a:r>
            <a:r>
              <a:rPr lang="de-DE" dirty="0" err="1" smtClean="0"/>
              <a:t>few</a:t>
            </a:r>
            <a:r>
              <a:rPr lang="de-DE" dirty="0" smtClean="0"/>
              <a:t> </a:t>
            </a:r>
            <a:r>
              <a:rPr lang="de-DE" dirty="0" err="1" smtClean="0"/>
              <a:t>approaches</a:t>
            </a:r>
            <a:r>
              <a:rPr lang="de-DE" dirty="0" smtClean="0"/>
              <a:t> </a:t>
            </a:r>
            <a:r>
              <a:rPr lang="de-DE" dirty="0" err="1" smtClean="0"/>
              <a:t>extendible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b="1" dirty="0" err="1" smtClean="0">
                <a:solidFill>
                  <a:srgbClr val="0150A0"/>
                </a:solidFill>
              </a:rPr>
              <a:t>continuously</a:t>
            </a:r>
            <a:r>
              <a:rPr lang="de-DE" dirty="0" smtClean="0">
                <a:solidFill>
                  <a:srgbClr val="0150A0"/>
                </a:solidFill>
              </a:rPr>
              <a:t> 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	</a:t>
            </a:r>
            <a:r>
              <a:rPr lang="de-DE" b="1" dirty="0" err="1" smtClean="0">
                <a:solidFill>
                  <a:srgbClr val="0150A0"/>
                </a:solidFill>
              </a:rPr>
              <a:t>labelled</a:t>
            </a:r>
            <a:r>
              <a:rPr lang="de-DE" b="1" dirty="0" smtClean="0">
                <a:solidFill>
                  <a:srgbClr val="0150A0"/>
                </a:solidFill>
              </a:rPr>
              <a:t> </a:t>
            </a:r>
            <a:r>
              <a:rPr lang="de-DE" dirty="0" err="1" smtClean="0"/>
              <a:t>graphs</a:t>
            </a:r>
            <a:endParaRPr lang="de-DE" dirty="0"/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xmlns="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1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26</a:t>
            </a:r>
          </a:p>
        </p:txBody>
      </p:sp>
      <p:grpSp>
        <p:nvGrpSpPr>
          <p:cNvPr id="5" name="Gruppieren 4"/>
          <p:cNvGrpSpPr>
            <a:grpSpLocks noChangeAspect="1"/>
          </p:cNvGrpSpPr>
          <p:nvPr/>
        </p:nvGrpSpPr>
        <p:grpSpPr>
          <a:xfrm>
            <a:off x="9473616" y="5429342"/>
            <a:ext cx="2539224" cy="1082791"/>
            <a:chOff x="2836566" y="301882"/>
            <a:chExt cx="5573748" cy="1850358"/>
          </a:xfrm>
        </p:grpSpPr>
        <p:grpSp>
          <p:nvGrpSpPr>
            <p:cNvPr id="6" name="Gruppieren 5"/>
            <p:cNvGrpSpPr/>
            <p:nvPr/>
          </p:nvGrpSpPr>
          <p:grpSpPr>
            <a:xfrm>
              <a:off x="2836566" y="301882"/>
              <a:ext cx="5573748" cy="1850358"/>
              <a:chOff x="2207916" y="1616332"/>
              <a:chExt cx="5573748" cy="1850358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0" name="Ellipse 9"/>
                  <p:cNvSpPr>
                    <a:spLocks/>
                  </p:cNvSpPr>
                  <p:nvPr/>
                </p:nvSpPr>
                <p:spPr>
                  <a:xfrm>
                    <a:off x="2207916" y="1630993"/>
                    <a:ext cx="1044000" cy="72000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oMath>
                      </m:oMathPara>
                    </a14:m>
                    <a:endParaRPr lang="de-DE" sz="2400" dirty="0" smtClean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10" name="Ellipse 9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07916" y="1630993"/>
                    <a:ext cx="1044000" cy="720000"/>
                  </a:xfrm>
                  <a:prstGeom prst="ellipse">
                    <a:avLst/>
                  </a:prstGeom>
                  <a:blipFill rotWithShape="0">
                    <a:blip r:embed="rId3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1" name="Gerader Verbinder 10"/>
              <p:cNvCxnSpPr>
                <a:cxnSpLocks/>
                <a:stCxn id="10" idx="6"/>
                <a:endCxn id="12" idx="2"/>
              </p:cNvCxnSpPr>
              <p:nvPr/>
            </p:nvCxnSpPr>
            <p:spPr>
              <a:xfrm>
                <a:off x="3251916" y="1990993"/>
                <a:ext cx="1220874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2" name="Ellipse 11"/>
                  <p:cNvSpPr>
                    <a:spLocks/>
                  </p:cNvSpPr>
                  <p:nvPr/>
                </p:nvSpPr>
                <p:spPr>
                  <a:xfrm>
                    <a:off x="4472790" y="1630993"/>
                    <a:ext cx="1044000" cy="72000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oMath>
                      </m:oMathPara>
                    </a14:m>
                    <a:endParaRPr lang="de-DE" sz="2400" dirty="0" smtClean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12" name="Ellips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72790" y="1630993"/>
                    <a:ext cx="1044000" cy="720000"/>
                  </a:xfrm>
                  <a:prstGeom prst="ellipse">
                    <a:avLst/>
                  </a:prstGeom>
                  <a:blipFill rotWithShape="0">
                    <a:blip r:embed="rId4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3" name="Ellipse 12"/>
                  <p:cNvSpPr>
                    <a:spLocks/>
                  </p:cNvSpPr>
                  <p:nvPr/>
                </p:nvSpPr>
                <p:spPr>
                  <a:xfrm>
                    <a:off x="6737664" y="1616332"/>
                    <a:ext cx="1044000" cy="72000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oMath>
                      </m:oMathPara>
                    </a14:m>
                    <a:endParaRPr lang="de-DE" sz="2400" dirty="0" smtClean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13" name="Ellipse 12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37664" y="1616332"/>
                    <a:ext cx="1044000" cy="720000"/>
                  </a:xfrm>
                  <a:prstGeom prst="ellipse">
                    <a:avLst/>
                  </a:prstGeom>
                  <a:blipFill rotWithShape="0">
                    <a:blip r:embed="rId5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4" name="Ellipse 13"/>
                  <p:cNvSpPr>
                    <a:spLocks/>
                  </p:cNvSpPr>
                  <p:nvPr/>
                </p:nvSpPr>
                <p:spPr>
                  <a:xfrm>
                    <a:off x="6737664" y="2746690"/>
                    <a:ext cx="1044000" cy="72000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oMath>
                      </m:oMathPara>
                    </a14:m>
                    <a:endParaRPr lang="de-DE" sz="2400" dirty="0" smtClean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14" name="Ellipse 13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37664" y="2746690"/>
                    <a:ext cx="1044000" cy="720000"/>
                  </a:xfrm>
                  <a:prstGeom prst="ellipse">
                    <a:avLst/>
                  </a:prstGeom>
                  <a:blipFill rotWithShape="0">
                    <a:blip r:embed="rId6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5" name="Ellipse 14"/>
                  <p:cNvSpPr>
                    <a:spLocks/>
                  </p:cNvSpPr>
                  <p:nvPr/>
                </p:nvSpPr>
                <p:spPr>
                  <a:xfrm>
                    <a:off x="2207916" y="2746690"/>
                    <a:ext cx="1044000" cy="72000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oMath>
                      </m:oMathPara>
                    </a14:m>
                    <a:endParaRPr lang="de-DE" sz="2400" dirty="0" smtClean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15" name="Ellipse 14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07916" y="2746690"/>
                    <a:ext cx="1044000" cy="720000"/>
                  </a:xfrm>
                  <a:prstGeom prst="ellipse">
                    <a:avLst/>
                  </a:prstGeom>
                  <a:blipFill rotWithShape="0">
                    <a:blip r:embed="rId7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8" name="Gerader Verbinder 17"/>
              <p:cNvCxnSpPr>
                <a:cxnSpLocks/>
                <a:stCxn id="10" idx="4"/>
                <a:endCxn id="15" idx="0"/>
              </p:cNvCxnSpPr>
              <p:nvPr/>
            </p:nvCxnSpPr>
            <p:spPr>
              <a:xfrm>
                <a:off x="2729916" y="2350993"/>
                <a:ext cx="0" cy="39569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Gerader Verbinder 20"/>
              <p:cNvCxnSpPr>
                <a:cxnSpLocks/>
                <a:stCxn id="13" idx="2"/>
                <a:endCxn id="12" idx="6"/>
              </p:cNvCxnSpPr>
              <p:nvPr/>
            </p:nvCxnSpPr>
            <p:spPr>
              <a:xfrm flipH="1">
                <a:off x="5516790" y="1976332"/>
                <a:ext cx="1220874" cy="14661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Gerader Verbinder 21"/>
              <p:cNvCxnSpPr>
                <a:cxnSpLocks/>
                <a:stCxn id="14" idx="0"/>
                <a:endCxn id="13" idx="4"/>
              </p:cNvCxnSpPr>
              <p:nvPr/>
            </p:nvCxnSpPr>
            <p:spPr>
              <a:xfrm flipV="1">
                <a:off x="7259664" y="2336332"/>
                <a:ext cx="0" cy="41035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" name="Gerader Verbinder 6"/>
            <p:cNvCxnSpPr>
              <a:cxnSpLocks/>
              <a:stCxn id="15" idx="7"/>
              <a:endCxn id="12" idx="3"/>
            </p:cNvCxnSpPr>
            <p:nvPr/>
          </p:nvCxnSpPr>
          <p:spPr>
            <a:xfrm flipV="1">
              <a:off x="3727676" y="931101"/>
              <a:ext cx="1526654" cy="60658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Gerader Verbinder 8"/>
            <p:cNvCxnSpPr>
              <a:cxnSpLocks/>
              <a:stCxn id="14" idx="1"/>
              <a:endCxn id="15" idx="6"/>
            </p:cNvCxnSpPr>
            <p:nvPr/>
          </p:nvCxnSpPr>
          <p:spPr>
            <a:xfrm flipH="1">
              <a:off x="3880566" y="1537682"/>
              <a:ext cx="3638638" cy="25455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uppieren 22"/>
          <p:cNvGrpSpPr>
            <a:grpSpLocks noChangeAspect="1"/>
          </p:cNvGrpSpPr>
          <p:nvPr/>
        </p:nvGrpSpPr>
        <p:grpSpPr>
          <a:xfrm>
            <a:off x="6616008" y="5437921"/>
            <a:ext cx="2539224" cy="1082791"/>
            <a:chOff x="2836566" y="301882"/>
            <a:chExt cx="5573748" cy="1850358"/>
          </a:xfrm>
        </p:grpSpPr>
        <p:grpSp>
          <p:nvGrpSpPr>
            <p:cNvPr id="24" name="Gruppieren 23"/>
            <p:cNvGrpSpPr/>
            <p:nvPr/>
          </p:nvGrpSpPr>
          <p:grpSpPr>
            <a:xfrm>
              <a:off x="2836566" y="301882"/>
              <a:ext cx="5573748" cy="1850358"/>
              <a:chOff x="2207916" y="1616332"/>
              <a:chExt cx="5573748" cy="1850358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7" name="Ellipse 26"/>
                  <p:cNvSpPr>
                    <a:spLocks/>
                  </p:cNvSpPr>
                  <p:nvPr/>
                </p:nvSpPr>
                <p:spPr>
                  <a:xfrm>
                    <a:off x="2207916" y="1630993"/>
                    <a:ext cx="1044000" cy="72000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1.5</m:t>
                          </m:r>
                        </m:oMath>
                      </m:oMathPara>
                    </a14:m>
                    <a:endParaRPr lang="de-DE" sz="2400" dirty="0" smtClean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27" name="Ellipse 26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07916" y="1630993"/>
                    <a:ext cx="1044000" cy="720000"/>
                  </a:xfrm>
                  <a:prstGeom prst="ellipse">
                    <a:avLst/>
                  </a:prstGeom>
                  <a:blipFill rotWithShape="0">
                    <a:blip r:embed="rId8"/>
                    <a:stretch>
                      <a:fillRect l="-18750" r="-8750"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8" name="Gerader Verbinder 27"/>
              <p:cNvCxnSpPr>
                <a:cxnSpLocks/>
                <a:stCxn id="27" idx="6"/>
                <a:endCxn id="29" idx="2"/>
              </p:cNvCxnSpPr>
              <p:nvPr/>
            </p:nvCxnSpPr>
            <p:spPr>
              <a:xfrm>
                <a:off x="3251916" y="1990993"/>
                <a:ext cx="1220874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9" name="Ellipse 28"/>
                  <p:cNvSpPr>
                    <a:spLocks/>
                  </p:cNvSpPr>
                  <p:nvPr/>
                </p:nvSpPr>
                <p:spPr>
                  <a:xfrm>
                    <a:off x="4472790" y="1630993"/>
                    <a:ext cx="1044000" cy="72000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oMath>
                      </m:oMathPara>
                    </a14:m>
                    <a:endParaRPr lang="de-DE" sz="2400" dirty="0" smtClean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29" name="Ellipse 28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72790" y="1630993"/>
                    <a:ext cx="1044000" cy="720000"/>
                  </a:xfrm>
                  <a:prstGeom prst="ellipse">
                    <a:avLst/>
                  </a:prstGeom>
                  <a:blipFill rotWithShape="0">
                    <a:blip r:embed="rId9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0" name="Ellipse 29"/>
                  <p:cNvSpPr>
                    <a:spLocks/>
                  </p:cNvSpPr>
                  <p:nvPr/>
                </p:nvSpPr>
                <p:spPr>
                  <a:xfrm>
                    <a:off x="6737664" y="1616332"/>
                    <a:ext cx="1044000" cy="72000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0.1</m:t>
                          </m:r>
                        </m:oMath>
                      </m:oMathPara>
                    </a14:m>
                    <a:endParaRPr lang="de-DE" sz="2400" dirty="0" smtClean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30" name="Ellipse 29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37664" y="1616332"/>
                    <a:ext cx="1044000" cy="720000"/>
                  </a:xfrm>
                  <a:prstGeom prst="ellipse">
                    <a:avLst/>
                  </a:prstGeom>
                  <a:blipFill rotWithShape="0">
                    <a:blip r:embed="rId10"/>
                    <a:stretch>
                      <a:fillRect l="-20000" r="-6250"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1" name="Ellipse 30"/>
                  <p:cNvSpPr>
                    <a:spLocks/>
                  </p:cNvSpPr>
                  <p:nvPr/>
                </p:nvSpPr>
                <p:spPr>
                  <a:xfrm>
                    <a:off x="6737664" y="2746690"/>
                    <a:ext cx="1044000" cy="72000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18</m:t>
                          </m:r>
                        </m:oMath>
                      </m:oMathPara>
                    </a14:m>
                    <a:endParaRPr lang="de-DE" sz="2400" dirty="0" smtClean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31" name="Ellipse 30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37664" y="2746690"/>
                    <a:ext cx="1044000" cy="720000"/>
                  </a:xfrm>
                  <a:prstGeom prst="ellipse">
                    <a:avLst/>
                  </a:prstGeom>
                  <a:blipFill rotWithShape="0">
                    <a:blip r:embed="rId11"/>
                    <a:stretch>
                      <a:fillRect l="-13750"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2" name="Ellipse 31"/>
                  <p:cNvSpPr>
                    <a:spLocks/>
                  </p:cNvSpPr>
                  <p:nvPr/>
                </p:nvSpPr>
                <p:spPr>
                  <a:xfrm>
                    <a:off x="2207916" y="2746690"/>
                    <a:ext cx="1044000" cy="72000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0.7</m:t>
                          </m:r>
                        </m:oMath>
                      </m:oMathPara>
                    </a14:m>
                    <a:endParaRPr lang="de-DE" sz="2400" dirty="0" smtClean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32" name="Ellipse 3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07916" y="2746690"/>
                    <a:ext cx="1044000" cy="720000"/>
                  </a:xfrm>
                  <a:prstGeom prst="ellipse">
                    <a:avLst/>
                  </a:prstGeom>
                  <a:blipFill rotWithShape="0">
                    <a:blip r:embed="rId12"/>
                    <a:stretch>
                      <a:fillRect l="-18750" r="-7500"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3" name="Gerader Verbinder 32"/>
              <p:cNvCxnSpPr>
                <a:cxnSpLocks/>
                <a:stCxn id="27" idx="4"/>
                <a:endCxn id="32" idx="0"/>
              </p:cNvCxnSpPr>
              <p:nvPr/>
            </p:nvCxnSpPr>
            <p:spPr>
              <a:xfrm>
                <a:off x="2729916" y="2350993"/>
                <a:ext cx="0" cy="39569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Gerader Verbinder 33"/>
              <p:cNvCxnSpPr>
                <a:cxnSpLocks/>
                <a:stCxn id="31" idx="2"/>
                <a:endCxn id="29" idx="6"/>
              </p:cNvCxnSpPr>
              <p:nvPr/>
            </p:nvCxnSpPr>
            <p:spPr>
              <a:xfrm flipH="1" flipV="1">
                <a:off x="5516791" y="1990993"/>
                <a:ext cx="1220872" cy="111569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Gerader Verbinder 34"/>
              <p:cNvCxnSpPr>
                <a:cxnSpLocks/>
                <a:stCxn id="31" idx="0"/>
                <a:endCxn id="30" idx="4"/>
              </p:cNvCxnSpPr>
              <p:nvPr/>
            </p:nvCxnSpPr>
            <p:spPr>
              <a:xfrm flipV="1">
                <a:off x="7259664" y="2336332"/>
                <a:ext cx="0" cy="41035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5" name="Gerader Verbinder 24"/>
            <p:cNvCxnSpPr>
              <a:cxnSpLocks/>
              <a:stCxn id="32" idx="7"/>
              <a:endCxn id="29" idx="3"/>
            </p:cNvCxnSpPr>
            <p:nvPr/>
          </p:nvCxnSpPr>
          <p:spPr>
            <a:xfrm flipV="1">
              <a:off x="3727677" y="931101"/>
              <a:ext cx="1526653" cy="60658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58473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2B3039ED-CBD4-4DB0-AD4F-1CBB73A0DB3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de-DE" dirty="0"/>
              <a:t>2.2 Graph Wasserstein </a:t>
            </a:r>
            <a:r>
              <a:rPr lang="de-DE" dirty="0" err="1"/>
              <a:t>distance</a:t>
            </a:r>
            <a:r>
              <a:rPr lang="de-DE" dirty="0"/>
              <a:t/>
            </a:r>
            <a:br>
              <a:rPr lang="de-DE" dirty="0"/>
            </a:br>
            <a:r>
              <a:rPr lang="de-DE" dirty="0" err="1"/>
              <a:t>Idea</a:t>
            </a:r>
            <a:endParaRPr lang="de-DE" dirty="0"/>
          </a:p>
        </p:txBody>
      </p:sp>
      <p:grpSp>
        <p:nvGrpSpPr>
          <p:cNvPr id="90" name="Gruppieren 89"/>
          <p:cNvGrpSpPr/>
          <p:nvPr/>
        </p:nvGrpSpPr>
        <p:grpSpPr>
          <a:xfrm>
            <a:off x="201300" y="2211320"/>
            <a:ext cx="1881050" cy="2472202"/>
            <a:chOff x="261127" y="2199039"/>
            <a:chExt cx="1881050" cy="247220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Ellipse 71"/>
                <p:cNvSpPr>
                  <a:spLocks/>
                </p:cNvSpPr>
                <p:nvPr/>
              </p:nvSpPr>
              <p:spPr>
                <a:xfrm>
                  <a:off x="261127" y="2199039"/>
                  <a:ext cx="464909" cy="6031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de-DE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de-DE" sz="2400" dirty="0" smtClean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2" name="Ellipse 7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1127" y="2199039"/>
                  <a:ext cx="464909" cy="603100"/>
                </a:xfrm>
                <a:prstGeom prst="ellipse">
                  <a:avLst/>
                </a:prstGeom>
                <a:blipFill rotWithShape="0">
                  <a:blip r:embed="rId3"/>
                  <a:stretch>
                    <a:fillRect l="-5128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3" name="Gerader Verbinder 72"/>
            <p:cNvCxnSpPr>
              <a:cxnSpLocks/>
              <a:stCxn id="72" idx="6"/>
              <a:endCxn id="74" idx="2"/>
            </p:cNvCxnSpPr>
            <p:nvPr/>
          </p:nvCxnSpPr>
          <p:spPr>
            <a:xfrm>
              <a:off x="726036" y="2500589"/>
              <a:ext cx="232454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Ellipse 73"/>
                <p:cNvSpPr>
                  <a:spLocks/>
                </p:cNvSpPr>
                <p:nvPr/>
              </p:nvSpPr>
              <p:spPr>
                <a:xfrm>
                  <a:off x="958490" y="2199039"/>
                  <a:ext cx="464909" cy="6031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de-DE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de-DE" sz="2400" dirty="0" smtClean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4" name="Ellipse 7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8490" y="2199039"/>
                  <a:ext cx="464909" cy="603100"/>
                </a:xfrm>
                <a:prstGeom prst="ellipse">
                  <a:avLst/>
                </a:prstGeom>
                <a:blipFill rotWithShape="0">
                  <a:blip r:embed="rId4"/>
                  <a:stretch>
                    <a:fillRect l="-5063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Ellipse 74"/>
                <p:cNvSpPr>
                  <a:spLocks/>
                </p:cNvSpPr>
                <p:nvPr/>
              </p:nvSpPr>
              <p:spPr>
                <a:xfrm>
                  <a:off x="1677268" y="2199039"/>
                  <a:ext cx="464909" cy="6031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de-DE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oMath>
                    </m:oMathPara>
                  </a14:m>
                  <a:endParaRPr lang="de-DE" sz="2400" dirty="0" smtClean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5" name="Ellipse 7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77268" y="2199039"/>
                  <a:ext cx="464909" cy="603100"/>
                </a:xfrm>
                <a:prstGeom prst="ellipse">
                  <a:avLst/>
                </a:prstGeom>
                <a:blipFill rotWithShape="0">
                  <a:blip r:embed="rId5"/>
                  <a:stretch>
                    <a:fillRect l="-5063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Ellipse 75"/>
                <p:cNvSpPr>
                  <a:spLocks/>
                </p:cNvSpPr>
                <p:nvPr/>
              </p:nvSpPr>
              <p:spPr>
                <a:xfrm>
                  <a:off x="1677268" y="3145871"/>
                  <a:ext cx="464909" cy="6031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de-DE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7</m:t>
                            </m:r>
                          </m:sub>
                        </m:sSub>
                      </m:oMath>
                    </m:oMathPara>
                  </a14:m>
                  <a:endParaRPr lang="de-DE" sz="2400" dirty="0" smtClean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6" name="Ellipse 7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77268" y="3145871"/>
                  <a:ext cx="464909" cy="603100"/>
                </a:xfrm>
                <a:prstGeom prst="ellipse">
                  <a:avLst/>
                </a:prstGeom>
                <a:blipFill rotWithShape="0">
                  <a:blip r:embed="rId6"/>
                  <a:stretch>
                    <a:fillRect l="-5063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Ellipse 76"/>
                <p:cNvSpPr>
                  <a:spLocks/>
                </p:cNvSpPr>
                <p:nvPr/>
              </p:nvSpPr>
              <p:spPr>
                <a:xfrm>
                  <a:off x="261127" y="3133590"/>
                  <a:ext cx="464909" cy="6031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de-DE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de-DE" sz="2400" dirty="0" smtClean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7" name="Ellipse 7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1127" y="3133590"/>
                  <a:ext cx="464909" cy="603100"/>
                </a:xfrm>
                <a:prstGeom prst="ellipse">
                  <a:avLst/>
                </a:prstGeom>
                <a:blipFill rotWithShape="0">
                  <a:blip r:embed="rId7"/>
                  <a:stretch>
                    <a:fillRect l="-5128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Ellipse 77"/>
                <p:cNvSpPr>
                  <a:spLocks/>
                </p:cNvSpPr>
                <p:nvPr/>
              </p:nvSpPr>
              <p:spPr>
                <a:xfrm>
                  <a:off x="261127" y="4068141"/>
                  <a:ext cx="464909" cy="6031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de-DE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de-DE" sz="2400" dirty="0" smtClean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8" name="Ellipse 7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1127" y="4068141"/>
                  <a:ext cx="464909" cy="603100"/>
                </a:xfrm>
                <a:prstGeom prst="ellipse">
                  <a:avLst/>
                </a:prstGeom>
                <a:blipFill rotWithShape="0">
                  <a:blip r:embed="rId8"/>
                  <a:stretch>
                    <a:fillRect l="-3846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Ellipse 78"/>
                <p:cNvSpPr>
                  <a:spLocks/>
                </p:cNvSpPr>
                <p:nvPr/>
              </p:nvSpPr>
              <p:spPr>
                <a:xfrm>
                  <a:off x="958490" y="4068141"/>
                  <a:ext cx="464909" cy="6031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de-DE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de-DE" sz="2400" dirty="0" smtClean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9" name="Ellipse 7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8490" y="4068141"/>
                  <a:ext cx="464909" cy="603100"/>
                </a:xfrm>
                <a:prstGeom prst="ellipse">
                  <a:avLst/>
                </a:prstGeom>
                <a:blipFill rotWithShape="0">
                  <a:blip r:embed="rId9"/>
                  <a:stretch>
                    <a:fillRect l="-5063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0" name="Gerader Verbinder 79"/>
            <p:cNvCxnSpPr>
              <a:cxnSpLocks/>
              <a:stCxn id="72" idx="4"/>
              <a:endCxn id="77" idx="0"/>
            </p:cNvCxnSpPr>
            <p:nvPr/>
          </p:nvCxnSpPr>
          <p:spPr>
            <a:xfrm>
              <a:off x="493581" y="2802139"/>
              <a:ext cx="0" cy="33145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Gerader Verbinder 80"/>
            <p:cNvCxnSpPr>
              <a:cxnSpLocks/>
              <a:stCxn id="77" idx="4"/>
              <a:endCxn id="78" idx="0"/>
            </p:cNvCxnSpPr>
            <p:nvPr/>
          </p:nvCxnSpPr>
          <p:spPr>
            <a:xfrm>
              <a:off x="493581" y="3736690"/>
              <a:ext cx="0" cy="33145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Gerader Verbinder 81"/>
            <p:cNvCxnSpPr>
              <a:cxnSpLocks/>
              <a:stCxn id="78" idx="6"/>
              <a:endCxn id="79" idx="2"/>
            </p:cNvCxnSpPr>
            <p:nvPr/>
          </p:nvCxnSpPr>
          <p:spPr>
            <a:xfrm>
              <a:off x="726036" y="4369691"/>
              <a:ext cx="232454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Gerader Verbinder 82"/>
            <p:cNvCxnSpPr>
              <a:cxnSpLocks/>
              <a:stCxn id="75" idx="2"/>
              <a:endCxn id="74" idx="6"/>
            </p:cNvCxnSpPr>
            <p:nvPr/>
          </p:nvCxnSpPr>
          <p:spPr>
            <a:xfrm flipH="1">
              <a:off x="1423399" y="2500589"/>
              <a:ext cx="25386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Gerader Verbinder 83"/>
            <p:cNvCxnSpPr>
              <a:cxnSpLocks/>
              <a:stCxn id="76" idx="0"/>
              <a:endCxn id="75" idx="4"/>
            </p:cNvCxnSpPr>
            <p:nvPr/>
          </p:nvCxnSpPr>
          <p:spPr>
            <a:xfrm flipV="1">
              <a:off x="1909723" y="2802139"/>
              <a:ext cx="0" cy="34373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Gerader Verbinder 69"/>
            <p:cNvCxnSpPr>
              <a:cxnSpLocks/>
              <a:stCxn id="77" idx="7"/>
              <a:endCxn id="74" idx="3"/>
            </p:cNvCxnSpPr>
            <p:nvPr/>
          </p:nvCxnSpPr>
          <p:spPr>
            <a:xfrm flipV="1">
              <a:off x="657952" y="2713817"/>
              <a:ext cx="368622" cy="50809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Gerader Verbinder 70"/>
            <p:cNvCxnSpPr>
              <a:cxnSpLocks/>
              <a:stCxn id="76" idx="1"/>
              <a:endCxn id="74" idx="5"/>
            </p:cNvCxnSpPr>
            <p:nvPr/>
          </p:nvCxnSpPr>
          <p:spPr>
            <a:xfrm flipH="1" flipV="1">
              <a:off x="1355315" y="2713817"/>
              <a:ext cx="390037" cy="52037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0" name="Tabelle 2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5663352"/>
                  </p:ext>
                </p:extLst>
              </p:nvPr>
            </p:nvGraphicFramePr>
            <p:xfrm>
              <a:off x="2358972" y="1758612"/>
              <a:ext cx="2767482" cy="3683321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587654"/>
                    <a:gridCol w="351937"/>
                    <a:gridCol w="351937"/>
                    <a:gridCol w="351937"/>
                    <a:gridCol w="1124017"/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3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GB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8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de-DE" sz="1800" b="0" i="1" smtClean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sup>
                                </m:sSup>
                                <m:r>
                                  <a:rPr lang="de-DE" sz="18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de-DE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8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de-DE" sz="18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de-DE" sz="18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sub>
                                  <m:sup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sup>
                                </m:sSubSup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0"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sub>
                                  <m:sup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sup>
                                </m:sSubSup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0"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sub>
                                  <m:sup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sup>
                                </m:sSubSup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0"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6F8F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sub>
                                  <m:sup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sup>
                                </m:sSubSup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0"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sub>
                                  <m:sup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sup>
                                </m:sSubSup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0"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sub>
                                  <m:sup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sup>
                                </m:sSubSup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0"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08BD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sub>
                                  <m:sup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sup>
                                </m:sSubSup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30" name="Tabelle 2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5663352"/>
                  </p:ext>
                </p:extLst>
              </p:nvPr>
            </p:nvGraphicFramePr>
            <p:xfrm>
              <a:off x="2358972" y="1758612"/>
              <a:ext cx="2767482" cy="3683321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587654"/>
                    <a:gridCol w="351937"/>
                    <a:gridCol w="351937"/>
                    <a:gridCol w="351937"/>
                    <a:gridCol w="1124017"/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3"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10"/>
                          <a:stretch>
                            <a:fillRect l="-56647" t="-1639" r="-108671" b="-90655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373063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10"/>
                          <a:stretch>
                            <a:fillRect l="-1031" t="-101639" r="-372165" b="-8065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10"/>
                          <a:stretch>
                            <a:fillRect l="-146486" t="-101639" r="-1622" b="-806557"/>
                          </a:stretch>
                        </a:blipFill>
                      </a:tcPr>
                    </a:tc>
                  </a:tr>
                  <a:tr h="116840"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373063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10"/>
                          <a:stretch>
                            <a:fillRect l="-1031" t="-229032" r="-372165" b="-6629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10"/>
                          <a:stretch>
                            <a:fillRect l="-146486" t="-229032" r="-1622" b="-662903"/>
                          </a:stretch>
                        </a:blipFill>
                      </a:tcPr>
                    </a:tc>
                  </a:tr>
                  <a:tr h="116840"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373063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10"/>
                          <a:stretch>
                            <a:fillRect l="-1031" t="-365574" r="-372165" b="-5426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10"/>
                          <a:stretch>
                            <a:fillRect l="-146486" t="-365574" r="-1622" b="-542623"/>
                          </a:stretch>
                        </a:blipFill>
                      </a:tcPr>
                    </a:tc>
                  </a:tr>
                  <a:tr h="116840"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373063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10"/>
                          <a:stretch>
                            <a:fillRect l="-1031" t="-488710" r="-372165" b="-4032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6F8F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10"/>
                          <a:stretch>
                            <a:fillRect l="-146486" t="-488710" r="-1622" b="-403226"/>
                          </a:stretch>
                        </a:blipFill>
                      </a:tcPr>
                    </a:tc>
                  </a:tr>
                  <a:tr h="116840"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373063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10"/>
                          <a:stretch>
                            <a:fillRect l="-1031" t="-629508" r="-372165" b="-2786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10"/>
                          <a:stretch>
                            <a:fillRect l="-146486" t="-629508" r="-1622" b="-278689"/>
                          </a:stretch>
                        </a:blipFill>
                      </a:tcPr>
                    </a:tc>
                  </a:tr>
                  <a:tr h="116840"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373063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10"/>
                          <a:stretch>
                            <a:fillRect l="-1031" t="-748387" r="-372165" b="-1435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10"/>
                          <a:stretch>
                            <a:fillRect l="-146486" t="-748387" r="-1622" b="-143548"/>
                          </a:stretch>
                        </a:blipFill>
                      </a:tcPr>
                    </a:tc>
                  </a:tr>
                  <a:tr h="116840"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373063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10"/>
                          <a:stretch>
                            <a:fillRect l="-1031" t="-893443" r="-372165" b="-147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08BD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10"/>
                          <a:stretch>
                            <a:fillRect l="-146486" t="-893443" r="-1622" b="-14754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hteck 1"/>
              <p:cNvSpPr/>
              <p:nvPr/>
            </p:nvSpPr>
            <p:spPr>
              <a:xfrm>
                <a:off x="934332" y="1470843"/>
                <a:ext cx="39356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" name="Rechteck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332" y="1470843"/>
                <a:ext cx="393569" cy="369332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Fußzeilenplatzhalter 4">
            <a:extLst>
              <a:ext uri="{FF2B5EF4-FFF2-40B4-BE49-F238E27FC236}">
                <a16:creationId xmlns:a16="http://schemas.microsoft.com/office/drawing/2014/main" xmlns="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18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26</a:t>
            </a:r>
          </a:p>
        </p:txBody>
      </p:sp>
    </p:spTree>
    <p:extLst>
      <p:ext uri="{BB962C8B-B14F-4D97-AF65-F5344CB8AC3E}">
        <p14:creationId xmlns:p14="http://schemas.microsoft.com/office/powerpoint/2010/main" val="2678053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2B3039ED-CBD4-4DB0-AD4F-1CBB73A0DB3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de-DE" dirty="0"/>
              <a:t>2.2 Graph Wasserstein </a:t>
            </a:r>
            <a:r>
              <a:rPr lang="de-DE" dirty="0" err="1"/>
              <a:t>distance</a:t>
            </a:r>
            <a:r>
              <a:rPr lang="de-DE" dirty="0"/>
              <a:t/>
            </a:r>
            <a:br>
              <a:rPr lang="de-DE" dirty="0"/>
            </a:br>
            <a:r>
              <a:rPr lang="de-DE" dirty="0" err="1"/>
              <a:t>Idea</a:t>
            </a:r>
            <a:endParaRPr lang="de-DE" dirty="0"/>
          </a:p>
        </p:txBody>
      </p:sp>
      <p:grpSp>
        <p:nvGrpSpPr>
          <p:cNvPr id="90" name="Gruppieren 89"/>
          <p:cNvGrpSpPr/>
          <p:nvPr/>
        </p:nvGrpSpPr>
        <p:grpSpPr>
          <a:xfrm>
            <a:off x="201300" y="2211320"/>
            <a:ext cx="1881050" cy="2472202"/>
            <a:chOff x="261127" y="2199039"/>
            <a:chExt cx="1881050" cy="247220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Ellipse 71"/>
                <p:cNvSpPr>
                  <a:spLocks/>
                </p:cNvSpPr>
                <p:nvPr/>
              </p:nvSpPr>
              <p:spPr>
                <a:xfrm>
                  <a:off x="261127" y="2199039"/>
                  <a:ext cx="464909" cy="6031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de-DE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de-DE" sz="2400" dirty="0" smtClean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2" name="Ellipse 7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1127" y="2199039"/>
                  <a:ext cx="464909" cy="603100"/>
                </a:xfrm>
                <a:prstGeom prst="ellipse">
                  <a:avLst/>
                </a:prstGeom>
                <a:blipFill rotWithShape="0">
                  <a:blip r:embed="rId3"/>
                  <a:stretch>
                    <a:fillRect l="-5128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3" name="Gerader Verbinder 72"/>
            <p:cNvCxnSpPr>
              <a:cxnSpLocks/>
              <a:stCxn id="72" idx="6"/>
              <a:endCxn id="74" idx="2"/>
            </p:cNvCxnSpPr>
            <p:nvPr/>
          </p:nvCxnSpPr>
          <p:spPr>
            <a:xfrm>
              <a:off x="726036" y="2500589"/>
              <a:ext cx="232454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Ellipse 73"/>
                <p:cNvSpPr>
                  <a:spLocks/>
                </p:cNvSpPr>
                <p:nvPr/>
              </p:nvSpPr>
              <p:spPr>
                <a:xfrm>
                  <a:off x="958490" y="2199039"/>
                  <a:ext cx="464909" cy="6031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de-DE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de-DE" sz="2400" dirty="0" smtClean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4" name="Ellipse 7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8490" y="2199039"/>
                  <a:ext cx="464909" cy="603100"/>
                </a:xfrm>
                <a:prstGeom prst="ellipse">
                  <a:avLst/>
                </a:prstGeom>
                <a:blipFill rotWithShape="0">
                  <a:blip r:embed="rId4"/>
                  <a:stretch>
                    <a:fillRect l="-5063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Ellipse 74"/>
                <p:cNvSpPr>
                  <a:spLocks/>
                </p:cNvSpPr>
                <p:nvPr/>
              </p:nvSpPr>
              <p:spPr>
                <a:xfrm>
                  <a:off x="1677268" y="2199039"/>
                  <a:ext cx="464909" cy="6031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de-DE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oMath>
                    </m:oMathPara>
                  </a14:m>
                  <a:endParaRPr lang="de-DE" sz="2400" dirty="0" smtClean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5" name="Ellipse 7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77268" y="2199039"/>
                  <a:ext cx="464909" cy="603100"/>
                </a:xfrm>
                <a:prstGeom prst="ellipse">
                  <a:avLst/>
                </a:prstGeom>
                <a:blipFill rotWithShape="0">
                  <a:blip r:embed="rId5"/>
                  <a:stretch>
                    <a:fillRect l="-5063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Ellipse 75"/>
                <p:cNvSpPr>
                  <a:spLocks/>
                </p:cNvSpPr>
                <p:nvPr/>
              </p:nvSpPr>
              <p:spPr>
                <a:xfrm>
                  <a:off x="1677268" y="3145871"/>
                  <a:ext cx="464909" cy="6031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de-DE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7</m:t>
                            </m:r>
                          </m:sub>
                        </m:sSub>
                      </m:oMath>
                    </m:oMathPara>
                  </a14:m>
                  <a:endParaRPr lang="de-DE" sz="2400" dirty="0" smtClean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6" name="Ellipse 7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77268" y="3145871"/>
                  <a:ext cx="464909" cy="603100"/>
                </a:xfrm>
                <a:prstGeom prst="ellipse">
                  <a:avLst/>
                </a:prstGeom>
                <a:blipFill rotWithShape="0">
                  <a:blip r:embed="rId6"/>
                  <a:stretch>
                    <a:fillRect l="-5063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Ellipse 76"/>
                <p:cNvSpPr>
                  <a:spLocks/>
                </p:cNvSpPr>
                <p:nvPr/>
              </p:nvSpPr>
              <p:spPr>
                <a:xfrm>
                  <a:off x="261127" y="3133590"/>
                  <a:ext cx="464909" cy="6031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de-DE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de-DE" sz="2400" dirty="0" smtClean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7" name="Ellipse 7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1127" y="3133590"/>
                  <a:ext cx="464909" cy="603100"/>
                </a:xfrm>
                <a:prstGeom prst="ellipse">
                  <a:avLst/>
                </a:prstGeom>
                <a:blipFill rotWithShape="0">
                  <a:blip r:embed="rId7"/>
                  <a:stretch>
                    <a:fillRect l="-5128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Ellipse 77"/>
                <p:cNvSpPr>
                  <a:spLocks/>
                </p:cNvSpPr>
                <p:nvPr/>
              </p:nvSpPr>
              <p:spPr>
                <a:xfrm>
                  <a:off x="261127" y="4068141"/>
                  <a:ext cx="464909" cy="6031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de-DE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de-DE" sz="2400" dirty="0" smtClean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8" name="Ellipse 7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1127" y="4068141"/>
                  <a:ext cx="464909" cy="603100"/>
                </a:xfrm>
                <a:prstGeom prst="ellipse">
                  <a:avLst/>
                </a:prstGeom>
                <a:blipFill rotWithShape="0">
                  <a:blip r:embed="rId8"/>
                  <a:stretch>
                    <a:fillRect l="-3846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Ellipse 78"/>
                <p:cNvSpPr>
                  <a:spLocks/>
                </p:cNvSpPr>
                <p:nvPr/>
              </p:nvSpPr>
              <p:spPr>
                <a:xfrm>
                  <a:off x="958490" y="4068141"/>
                  <a:ext cx="464909" cy="6031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de-DE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de-DE" sz="2400" dirty="0" smtClean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9" name="Ellipse 7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8490" y="4068141"/>
                  <a:ext cx="464909" cy="603100"/>
                </a:xfrm>
                <a:prstGeom prst="ellipse">
                  <a:avLst/>
                </a:prstGeom>
                <a:blipFill rotWithShape="0">
                  <a:blip r:embed="rId9"/>
                  <a:stretch>
                    <a:fillRect l="-5063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0" name="Gerader Verbinder 79"/>
            <p:cNvCxnSpPr>
              <a:cxnSpLocks/>
              <a:stCxn id="72" idx="4"/>
              <a:endCxn id="77" idx="0"/>
            </p:cNvCxnSpPr>
            <p:nvPr/>
          </p:nvCxnSpPr>
          <p:spPr>
            <a:xfrm>
              <a:off x="493581" y="2802139"/>
              <a:ext cx="0" cy="33145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Gerader Verbinder 80"/>
            <p:cNvCxnSpPr>
              <a:cxnSpLocks/>
              <a:stCxn id="77" idx="4"/>
              <a:endCxn id="78" idx="0"/>
            </p:cNvCxnSpPr>
            <p:nvPr/>
          </p:nvCxnSpPr>
          <p:spPr>
            <a:xfrm>
              <a:off x="493581" y="3736690"/>
              <a:ext cx="0" cy="33145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Gerader Verbinder 81"/>
            <p:cNvCxnSpPr>
              <a:cxnSpLocks/>
              <a:stCxn id="78" idx="6"/>
              <a:endCxn id="79" idx="2"/>
            </p:cNvCxnSpPr>
            <p:nvPr/>
          </p:nvCxnSpPr>
          <p:spPr>
            <a:xfrm>
              <a:off x="726036" y="4369691"/>
              <a:ext cx="232454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Gerader Verbinder 82"/>
            <p:cNvCxnSpPr>
              <a:cxnSpLocks/>
              <a:stCxn id="75" idx="2"/>
              <a:endCxn id="74" idx="6"/>
            </p:cNvCxnSpPr>
            <p:nvPr/>
          </p:nvCxnSpPr>
          <p:spPr>
            <a:xfrm flipH="1">
              <a:off x="1423399" y="2500589"/>
              <a:ext cx="25386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Gerader Verbinder 83"/>
            <p:cNvCxnSpPr>
              <a:cxnSpLocks/>
              <a:stCxn id="76" idx="0"/>
              <a:endCxn id="75" idx="4"/>
            </p:cNvCxnSpPr>
            <p:nvPr/>
          </p:nvCxnSpPr>
          <p:spPr>
            <a:xfrm flipV="1">
              <a:off x="1909723" y="2802139"/>
              <a:ext cx="0" cy="34373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Gerader Verbinder 69"/>
            <p:cNvCxnSpPr>
              <a:cxnSpLocks/>
              <a:stCxn id="77" idx="7"/>
              <a:endCxn id="74" idx="3"/>
            </p:cNvCxnSpPr>
            <p:nvPr/>
          </p:nvCxnSpPr>
          <p:spPr>
            <a:xfrm flipV="1">
              <a:off x="657952" y="2713817"/>
              <a:ext cx="368622" cy="50809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Gerader Verbinder 70"/>
            <p:cNvCxnSpPr>
              <a:cxnSpLocks/>
              <a:stCxn id="76" idx="1"/>
              <a:endCxn id="74" idx="5"/>
            </p:cNvCxnSpPr>
            <p:nvPr/>
          </p:nvCxnSpPr>
          <p:spPr>
            <a:xfrm flipH="1" flipV="1">
              <a:off x="1355315" y="2713817"/>
              <a:ext cx="390037" cy="52037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1" name="Gruppieren 160"/>
          <p:cNvGrpSpPr/>
          <p:nvPr/>
        </p:nvGrpSpPr>
        <p:grpSpPr>
          <a:xfrm>
            <a:off x="10205653" y="2211320"/>
            <a:ext cx="1881050" cy="2472202"/>
            <a:chOff x="9702669" y="2276309"/>
            <a:chExt cx="1881050" cy="247220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Ellipse 91"/>
                <p:cNvSpPr>
                  <a:spLocks/>
                </p:cNvSpPr>
                <p:nvPr/>
              </p:nvSpPr>
              <p:spPr>
                <a:xfrm>
                  <a:off x="9702669" y="2276309"/>
                  <a:ext cx="464909" cy="6031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de-DE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GB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92" name="Ellipse 9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02669" y="2276309"/>
                  <a:ext cx="464909" cy="603100"/>
                </a:xfrm>
                <a:prstGeom prst="ellipse">
                  <a:avLst/>
                </a:prstGeom>
                <a:blipFill rotWithShape="0">
                  <a:blip r:embed="rId10"/>
                  <a:stretch>
                    <a:fillRect l="-8974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3" name="Gerader Verbinder 92"/>
            <p:cNvCxnSpPr>
              <a:cxnSpLocks/>
              <a:stCxn id="92" idx="6"/>
              <a:endCxn id="94" idx="2"/>
            </p:cNvCxnSpPr>
            <p:nvPr/>
          </p:nvCxnSpPr>
          <p:spPr>
            <a:xfrm>
              <a:off x="10167578" y="2577859"/>
              <a:ext cx="232454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Ellipse 93"/>
                <p:cNvSpPr>
                  <a:spLocks/>
                </p:cNvSpPr>
                <p:nvPr/>
              </p:nvSpPr>
              <p:spPr>
                <a:xfrm>
                  <a:off x="10400032" y="2276309"/>
                  <a:ext cx="464909" cy="6031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de-DE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GB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94" name="Ellipse 9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00032" y="2276309"/>
                  <a:ext cx="464909" cy="603100"/>
                </a:xfrm>
                <a:prstGeom prst="ellipse">
                  <a:avLst/>
                </a:prstGeom>
                <a:blipFill rotWithShape="0">
                  <a:blip r:embed="rId11"/>
                  <a:stretch>
                    <a:fillRect l="-11538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Ellipse 95"/>
                <p:cNvSpPr>
                  <a:spLocks/>
                </p:cNvSpPr>
                <p:nvPr/>
              </p:nvSpPr>
              <p:spPr>
                <a:xfrm>
                  <a:off x="11118810" y="3223141"/>
                  <a:ext cx="464909" cy="6031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de-DE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oMath>
                    </m:oMathPara>
                  </a14:m>
                  <a:endParaRPr lang="en-GB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96" name="Ellipse 9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18810" y="3223141"/>
                  <a:ext cx="464909" cy="603100"/>
                </a:xfrm>
                <a:prstGeom prst="ellipse">
                  <a:avLst/>
                </a:prstGeom>
                <a:blipFill rotWithShape="0">
                  <a:blip r:embed="rId12"/>
                  <a:stretch>
                    <a:fillRect l="-10127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Ellipse 96"/>
                <p:cNvSpPr>
                  <a:spLocks/>
                </p:cNvSpPr>
                <p:nvPr/>
              </p:nvSpPr>
              <p:spPr>
                <a:xfrm>
                  <a:off x="9702669" y="3210860"/>
                  <a:ext cx="464909" cy="6031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de-DE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GB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97" name="Ellipse 9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02669" y="3210860"/>
                  <a:ext cx="464909" cy="603100"/>
                </a:xfrm>
                <a:prstGeom prst="ellipse">
                  <a:avLst/>
                </a:prstGeom>
                <a:blipFill rotWithShape="0">
                  <a:blip r:embed="rId13"/>
                  <a:stretch>
                    <a:fillRect l="-8974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Ellipse 97"/>
                <p:cNvSpPr>
                  <a:spLocks/>
                </p:cNvSpPr>
                <p:nvPr/>
              </p:nvSpPr>
              <p:spPr>
                <a:xfrm>
                  <a:off x="10412107" y="3221912"/>
                  <a:ext cx="464909" cy="6031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de-DE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en-GB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98" name="Ellipse 9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12107" y="3221912"/>
                  <a:ext cx="464909" cy="603100"/>
                </a:xfrm>
                <a:prstGeom prst="ellipse">
                  <a:avLst/>
                </a:prstGeom>
                <a:blipFill rotWithShape="0">
                  <a:blip r:embed="rId14"/>
                  <a:stretch>
                    <a:fillRect l="-11538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Ellipse 98"/>
                <p:cNvSpPr>
                  <a:spLocks/>
                </p:cNvSpPr>
                <p:nvPr/>
              </p:nvSpPr>
              <p:spPr>
                <a:xfrm>
                  <a:off x="10400032" y="4145411"/>
                  <a:ext cx="464909" cy="6031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de-DE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7</m:t>
                            </m:r>
                          </m:sub>
                        </m:sSub>
                      </m:oMath>
                    </m:oMathPara>
                  </a14:m>
                  <a:endParaRPr lang="en-GB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99" name="Ellipse 9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00032" y="4145411"/>
                  <a:ext cx="464909" cy="603100"/>
                </a:xfrm>
                <a:prstGeom prst="ellipse">
                  <a:avLst/>
                </a:prstGeom>
                <a:blipFill rotWithShape="0">
                  <a:blip r:embed="rId15"/>
                  <a:stretch>
                    <a:fillRect l="-11538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0" name="Gerader Verbinder 99"/>
            <p:cNvCxnSpPr>
              <a:cxnSpLocks/>
              <a:stCxn id="92" idx="4"/>
              <a:endCxn id="97" idx="0"/>
            </p:cNvCxnSpPr>
            <p:nvPr/>
          </p:nvCxnSpPr>
          <p:spPr>
            <a:xfrm>
              <a:off x="9935123" y="2879409"/>
              <a:ext cx="0" cy="33145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Gerader Verbinder 100"/>
            <p:cNvCxnSpPr>
              <a:cxnSpLocks/>
              <a:stCxn id="97" idx="7"/>
              <a:endCxn id="94" idx="3"/>
            </p:cNvCxnSpPr>
            <p:nvPr/>
          </p:nvCxnSpPr>
          <p:spPr>
            <a:xfrm flipV="1">
              <a:off x="10099494" y="2791087"/>
              <a:ext cx="368622" cy="50809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Gerader Verbinder 101"/>
            <p:cNvCxnSpPr>
              <a:cxnSpLocks/>
              <a:stCxn id="98" idx="4"/>
              <a:endCxn id="99" idx="0"/>
            </p:cNvCxnSpPr>
            <p:nvPr/>
          </p:nvCxnSpPr>
          <p:spPr>
            <a:xfrm flipH="1">
              <a:off x="10632487" y="3825012"/>
              <a:ext cx="12075" cy="32039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Gerader Verbinder 102"/>
            <p:cNvCxnSpPr>
              <a:cxnSpLocks/>
              <a:stCxn id="95" idx="2"/>
              <a:endCxn id="94" idx="6"/>
            </p:cNvCxnSpPr>
            <p:nvPr/>
          </p:nvCxnSpPr>
          <p:spPr>
            <a:xfrm flipH="1">
              <a:off x="10864941" y="2577859"/>
              <a:ext cx="25386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Gerader Verbinder 103"/>
            <p:cNvCxnSpPr>
              <a:cxnSpLocks/>
              <a:stCxn id="96" idx="0"/>
              <a:endCxn id="95" idx="4"/>
            </p:cNvCxnSpPr>
            <p:nvPr/>
          </p:nvCxnSpPr>
          <p:spPr>
            <a:xfrm flipV="1">
              <a:off x="11351265" y="2879409"/>
              <a:ext cx="0" cy="34373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Gerader Verbinder 105"/>
            <p:cNvCxnSpPr>
              <a:cxnSpLocks/>
              <a:stCxn id="96" idx="2"/>
              <a:endCxn id="98" idx="6"/>
            </p:cNvCxnSpPr>
            <p:nvPr/>
          </p:nvCxnSpPr>
          <p:spPr>
            <a:xfrm flipH="1" flipV="1">
              <a:off x="10877016" y="3523462"/>
              <a:ext cx="241794" cy="122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Gerader Verbinder 106"/>
            <p:cNvCxnSpPr>
              <a:cxnSpLocks/>
              <a:stCxn id="97" idx="5"/>
              <a:endCxn id="99" idx="1"/>
            </p:cNvCxnSpPr>
            <p:nvPr/>
          </p:nvCxnSpPr>
          <p:spPr>
            <a:xfrm>
              <a:off x="10099494" y="3725638"/>
              <a:ext cx="368622" cy="50809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Gerader Verbinder 111"/>
            <p:cNvCxnSpPr>
              <a:cxnSpLocks/>
              <a:stCxn id="96" idx="3"/>
              <a:endCxn id="99" idx="7"/>
            </p:cNvCxnSpPr>
            <p:nvPr/>
          </p:nvCxnSpPr>
          <p:spPr>
            <a:xfrm flipH="1">
              <a:off x="10796857" y="3737919"/>
              <a:ext cx="390037" cy="49581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Ellipse 94"/>
                <p:cNvSpPr>
                  <a:spLocks/>
                </p:cNvSpPr>
                <p:nvPr/>
              </p:nvSpPr>
              <p:spPr>
                <a:xfrm>
                  <a:off x="11118810" y="2276309"/>
                  <a:ext cx="464909" cy="6031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de-DE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GB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95" name="Ellipse 9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18810" y="2276309"/>
                  <a:ext cx="464909" cy="603100"/>
                </a:xfrm>
                <a:prstGeom prst="ellipse">
                  <a:avLst/>
                </a:prstGeom>
                <a:blipFill rotWithShape="0">
                  <a:blip r:embed="rId16"/>
                  <a:stretch>
                    <a:fillRect l="-10127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4" name="Tabelle 5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74924056"/>
                  </p:ext>
                </p:extLst>
              </p:nvPr>
            </p:nvGraphicFramePr>
            <p:xfrm>
              <a:off x="7059067" y="1758612"/>
              <a:ext cx="2662235" cy="3683321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195256"/>
                    <a:gridCol w="360000"/>
                    <a:gridCol w="360000"/>
                    <a:gridCol w="360000"/>
                    <a:gridCol w="386979"/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3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GB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8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de-DE" sz="1800" b="0" i="1" smtClean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sup>
                                </m:sSup>
                                <m:r>
                                  <a:rPr lang="de-DE" sz="18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de-DE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800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de-DE" sz="18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de-DE" sz="18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b>
                                  <m:sup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sup>
                                </m:sSubSup>
                                <m:d>
                                  <m:d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de-DE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de-DE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0"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b>
                                  <m:sup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sup>
                                </m:sSubSup>
                                <m:d>
                                  <m:d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de-DE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0"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b>
                                  <m:sup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sup>
                                </m:sSubSup>
                                <m:d>
                                  <m:d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de-DE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0"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b>
                                  <m:sup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sup>
                                </m:sSubSup>
                                <m:d>
                                  <m:d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de-DE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4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08BD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08BD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0"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b>
                                  <m:sup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sup>
                                </m:sSubSup>
                                <m:d>
                                  <m:d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de-DE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5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0"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b>
                                  <m:sup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sup>
                                </m:sSubSup>
                                <m:d>
                                  <m:d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de-DE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6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0"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b>
                                  <m:sup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sup>
                                </m:sSubSup>
                                <m:d>
                                  <m:d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de-DE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7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54" name="Tabelle 5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74924056"/>
                  </p:ext>
                </p:extLst>
              </p:nvPr>
            </p:nvGraphicFramePr>
            <p:xfrm>
              <a:off x="7059067" y="1758612"/>
              <a:ext cx="2662235" cy="3683321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195256"/>
                    <a:gridCol w="360000"/>
                    <a:gridCol w="360000"/>
                    <a:gridCol w="360000"/>
                    <a:gridCol w="386979"/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3"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17"/>
                          <a:stretch>
                            <a:fillRect l="-111864" t="-1639" r="-37288" b="-895082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373063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17"/>
                          <a:stretch>
                            <a:fillRect l="-508" t="-101639" r="-123350" b="-7950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17"/>
                          <a:stretch>
                            <a:fillRect l="-585938" t="-101639" r="-3125" b="-795082"/>
                          </a:stretch>
                        </a:blipFill>
                      </a:tcPr>
                    </a:tc>
                  </a:tr>
                  <a:tr h="116840"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373063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17"/>
                          <a:stretch>
                            <a:fillRect l="-508" t="-229032" r="-123350" b="-6516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17"/>
                          <a:stretch>
                            <a:fillRect l="-585938" t="-229032" r="-3125" b="-651613"/>
                          </a:stretch>
                        </a:blipFill>
                      </a:tcPr>
                    </a:tc>
                  </a:tr>
                  <a:tr h="116840"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373063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17"/>
                          <a:stretch>
                            <a:fillRect l="-508" t="-365574" r="-123350" b="-5311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17"/>
                          <a:stretch>
                            <a:fillRect l="-585938" t="-365574" r="-3125" b="-531148"/>
                          </a:stretch>
                        </a:blipFill>
                      </a:tcPr>
                    </a:tc>
                  </a:tr>
                  <a:tr h="116840"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373063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17"/>
                          <a:stretch>
                            <a:fillRect l="-508" t="-488710" r="-123350" b="-3919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08BD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08BD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17"/>
                          <a:stretch>
                            <a:fillRect l="-585938" t="-488710" r="-3125" b="-391935"/>
                          </a:stretch>
                        </a:blipFill>
                      </a:tcPr>
                    </a:tc>
                  </a:tr>
                  <a:tr h="116840"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373063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17"/>
                          <a:stretch>
                            <a:fillRect l="-508" t="-629508" r="-123350" b="-2672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17"/>
                          <a:stretch>
                            <a:fillRect l="-585938" t="-629508" r="-3125" b="-267213"/>
                          </a:stretch>
                        </a:blipFill>
                      </a:tcPr>
                    </a:tc>
                  </a:tr>
                  <a:tr h="116840"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373063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17"/>
                          <a:stretch>
                            <a:fillRect l="-508" t="-748387" r="-123350" b="-1322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17"/>
                          <a:stretch>
                            <a:fillRect l="-585938" t="-748387" r="-3125" b="-132258"/>
                          </a:stretch>
                        </a:blipFill>
                      </a:tcPr>
                    </a:tc>
                  </a:tr>
                  <a:tr h="116840"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373063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17"/>
                          <a:stretch>
                            <a:fillRect l="-508" t="-893443" r="-123350" b="-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17"/>
                          <a:stretch>
                            <a:fillRect l="-585938" t="-893443" r="-3125" b="-3279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5" name="Tabelle 5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5663352"/>
                  </p:ext>
                </p:extLst>
              </p:nvPr>
            </p:nvGraphicFramePr>
            <p:xfrm>
              <a:off x="2358972" y="1758612"/>
              <a:ext cx="2767482" cy="3683321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587654"/>
                    <a:gridCol w="351937"/>
                    <a:gridCol w="351937"/>
                    <a:gridCol w="351937"/>
                    <a:gridCol w="1124017"/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3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GB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8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de-DE" sz="1800" b="0" i="1" smtClean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sup>
                                </m:sSup>
                                <m:r>
                                  <a:rPr lang="de-DE" sz="18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de-DE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8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de-DE" sz="18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de-DE" sz="18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sub>
                                  <m:sup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sup>
                                </m:sSubSup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0"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sub>
                                  <m:sup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sup>
                                </m:sSubSup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0"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sub>
                                  <m:sup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sup>
                                </m:sSubSup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0"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6F8F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sub>
                                  <m:sup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sup>
                                </m:sSubSup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0"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sub>
                                  <m:sup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sup>
                                </m:sSubSup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0"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sub>
                                  <m:sup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sup>
                                </m:sSubSup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0"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08BD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sub>
                                  <m:sup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sup>
                                </m:sSubSup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55" name="Tabelle 5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5663352"/>
                  </p:ext>
                </p:extLst>
              </p:nvPr>
            </p:nvGraphicFramePr>
            <p:xfrm>
              <a:off x="2358972" y="1758612"/>
              <a:ext cx="2767482" cy="3683321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587654"/>
                    <a:gridCol w="351937"/>
                    <a:gridCol w="351937"/>
                    <a:gridCol w="351937"/>
                    <a:gridCol w="1124017"/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3"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18"/>
                          <a:stretch>
                            <a:fillRect l="-56647" t="-1639" r="-108671" b="-90655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373063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18"/>
                          <a:stretch>
                            <a:fillRect l="-1031" t="-101639" r="-372165" b="-8065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18"/>
                          <a:stretch>
                            <a:fillRect l="-146486" t="-101639" r="-1622" b="-806557"/>
                          </a:stretch>
                        </a:blipFill>
                      </a:tcPr>
                    </a:tc>
                  </a:tr>
                  <a:tr h="116840"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373063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18"/>
                          <a:stretch>
                            <a:fillRect l="-1031" t="-229032" r="-372165" b="-6629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18"/>
                          <a:stretch>
                            <a:fillRect l="-146486" t="-229032" r="-1622" b="-662903"/>
                          </a:stretch>
                        </a:blipFill>
                      </a:tcPr>
                    </a:tc>
                  </a:tr>
                  <a:tr h="116840"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373063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18"/>
                          <a:stretch>
                            <a:fillRect l="-1031" t="-365574" r="-372165" b="-5426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18"/>
                          <a:stretch>
                            <a:fillRect l="-146486" t="-365574" r="-1622" b="-542623"/>
                          </a:stretch>
                        </a:blipFill>
                      </a:tcPr>
                    </a:tc>
                  </a:tr>
                  <a:tr h="116840"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373063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18"/>
                          <a:stretch>
                            <a:fillRect l="-1031" t="-488710" r="-372165" b="-4032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6F8F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18"/>
                          <a:stretch>
                            <a:fillRect l="-146486" t="-488710" r="-1622" b="-403226"/>
                          </a:stretch>
                        </a:blipFill>
                      </a:tcPr>
                    </a:tc>
                  </a:tr>
                  <a:tr h="116840"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373063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18"/>
                          <a:stretch>
                            <a:fillRect l="-1031" t="-629508" r="-372165" b="-2786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18"/>
                          <a:stretch>
                            <a:fillRect l="-146486" t="-629508" r="-1622" b="-278689"/>
                          </a:stretch>
                        </a:blipFill>
                      </a:tcPr>
                    </a:tc>
                  </a:tr>
                  <a:tr h="116840"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373063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18"/>
                          <a:stretch>
                            <a:fillRect l="-1031" t="-748387" r="-372165" b="-1435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18"/>
                          <a:stretch>
                            <a:fillRect l="-146486" t="-748387" r="-1622" b="-143548"/>
                          </a:stretch>
                        </a:blipFill>
                      </a:tcPr>
                    </a:tc>
                  </a:tr>
                  <a:tr h="116840"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373063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18"/>
                          <a:stretch>
                            <a:fillRect l="-1031" t="-893443" r="-372165" b="-147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08BD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18"/>
                          <a:stretch>
                            <a:fillRect l="-146486" t="-893443" r="-1622" b="-14754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grpSp>
        <p:nvGrpSpPr>
          <p:cNvPr id="2" name="Gruppieren 1"/>
          <p:cNvGrpSpPr/>
          <p:nvPr/>
        </p:nvGrpSpPr>
        <p:grpSpPr>
          <a:xfrm>
            <a:off x="934332" y="1470843"/>
            <a:ext cx="10411434" cy="369332"/>
            <a:chOff x="934332" y="1470843"/>
            <a:chExt cx="10411434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Rechteck 55"/>
                <p:cNvSpPr/>
                <p:nvPr/>
              </p:nvSpPr>
              <p:spPr>
                <a:xfrm>
                  <a:off x="934332" y="1470843"/>
                  <a:ext cx="393569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56" name="Rechteck 5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4332" y="1470843"/>
                  <a:ext cx="393569" cy="369332"/>
                </a:xfrm>
                <a:prstGeom prst="rect">
                  <a:avLst/>
                </a:prstGeom>
                <a:blipFill rotWithShape="0"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Rechteck 56"/>
                <p:cNvSpPr/>
                <p:nvPr/>
              </p:nvSpPr>
              <p:spPr>
                <a:xfrm>
                  <a:off x="10903016" y="1470843"/>
                  <a:ext cx="44275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57" name="Rechteck 5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03016" y="1470843"/>
                  <a:ext cx="442750" cy="369332"/>
                </a:xfrm>
                <a:prstGeom prst="rect">
                  <a:avLst/>
                </a:prstGeom>
                <a:blipFill rotWithShape="0"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19" name="Fußzeilenplatzhalter 4">
            <a:extLst>
              <a:ext uri="{FF2B5EF4-FFF2-40B4-BE49-F238E27FC236}">
                <a16:creationId xmlns:a16="http://schemas.microsoft.com/office/drawing/2014/main" xmlns="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18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26</a:t>
            </a:r>
          </a:p>
        </p:txBody>
      </p:sp>
    </p:spTree>
    <p:extLst>
      <p:ext uri="{BB962C8B-B14F-4D97-AF65-F5344CB8AC3E}">
        <p14:creationId xmlns:p14="http://schemas.microsoft.com/office/powerpoint/2010/main" val="4239487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uppieren 28"/>
          <p:cNvGrpSpPr/>
          <p:nvPr/>
        </p:nvGrpSpPr>
        <p:grpSpPr>
          <a:xfrm>
            <a:off x="201300" y="2211320"/>
            <a:ext cx="1881050" cy="2472202"/>
            <a:chOff x="261127" y="2199039"/>
            <a:chExt cx="1881050" cy="247220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Ellipse 29"/>
                <p:cNvSpPr>
                  <a:spLocks/>
                </p:cNvSpPr>
                <p:nvPr/>
              </p:nvSpPr>
              <p:spPr>
                <a:xfrm>
                  <a:off x="261127" y="2199039"/>
                  <a:ext cx="464909" cy="6031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de-DE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de-DE" sz="2400" dirty="0" smtClean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2" name="Ellipse 7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1127" y="2199039"/>
                  <a:ext cx="464909" cy="603100"/>
                </a:xfrm>
                <a:prstGeom prst="ellipse">
                  <a:avLst/>
                </a:prstGeom>
                <a:blipFill rotWithShape="0">
                  <a:blip r:embed="rId3"/>
                  <a:stretch>
                    <a:fillRect l="-5128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1" name="Gerader Verbinder 30"/>
            <p:cNvCxnSpPr>
              <a:cxnSpLocks/>
              <a:stCxn id="30" idx="6"/>
              <a:endCxn id="32" idx="2"/>
            </p:cNvCxnSpPr>
            <p:nvPr/>
          </p:nvCxnSpPr>
          <p:spPr>
            <a:xfrm>
              <a:off x="726036" y="2500589"/>
              <a:ext cx="232454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Ellipse 31"/>
                <p:cNvSpPr>
                  <a:spLocks/>
                </p:cNvSpPr>
                <p:nvPr/>
              </p:nvSpPr>
              <p:spPr>
                <a:xfrm>
                  <a:off x="958490" y="2199039"/>
                  <a:ext cx="464909" cy="6031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de-DE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de-DE" sz="2400" dirty="0" smtClean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4" name="Ellipse 7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8490" y="2199039"/>
                  <a:ext cx="464909" cy="603100"/>
                </a:xfrm>
                <a:prstGeom prst="ellipse">
                  <a:avLst/>
                </a:prstGeom>
                <a:blipFill rotWithShape="0">
                  <a:blip r:embed="rId4"/>
                  <a:stretch>
                    <a:fillRect l="-5063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Ellipse 32"/>
                <p:cNvSpPr>
                  <a:spLocks/>
                </p:cNvSpPr>
                <p:nvPr/>
              </p:nvSpPr>
              <p:spPr>
                <a:xfrm>
                  <a:off x="1677268" y="2199039"/>
                  <a:ext cx="464909" cy="6031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de-DE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oMath>
                    </m:oMathPara>
                  </a14:m>
                  <a:endParaRPr lang="de-DE" sz="2400" dirty="0" smtClean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5" name="Ellipse 7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77268" y="2199039"/>
                  <a:ext cx="464909" cy="603100"/>
                </a:xfrm>
                <a:prstGeom prst="ellipse">
                  <a:avLst/>
                </a:prstGeom>
                <a:blipFill rotWithShape="0">
                  <a:blip r:embed="rId5"/>
                  <a:stretch>
                    <a:fillRect l="-5063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Ellipse 33"/>
                <p:cNvSpPr>
                  <a:spLocks/>
                </p:cNvSpPr>
                <p:nvPr/>
              </p:nvSpPr>
              <p:spPr>
                <a:xfrm>
                  <a:off x="1677268" y="3145871"/>
                  <a:ext cx="464909" cy="6031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de-DE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7</m:t>
                            </m:r>
                          </m:sub>
                        </m:sSub>
                      </m:oMath>
                    </m:oMathPara>
                  </a14:m>
                  <a:endParaRPr lang="de-DE" sz="2400" dirty="0" smtClean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6" name="Ellipse 7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77268" y="3145871"/>
                  <a:ext cx="464909" cy="603100"/>
                </a:xfrm>
                <a:prstGeom prst="ellipse">
                  <a:avLst/>
                </a:prstGeom>
                <a:blipFill rotWithShape="0">
                  <a:blip r:embed="rId6"/>
                  <a:stretch>
                    <a:fillRect l="-5063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Ellipse 34"/>
                <p:cNvSpPr>
                  <a:spLocks/>
                </p:cNvSpPr>
                <p:nvPr/>
              </p:nvSpPr>
              <p:spPr>
                <a:xfrm>
                  <a:off x="261127" y="3133590"/>
                  <a:ext cx="464909" cy="6031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de-DE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de-DE" sz="2400" dirty="0" smtClean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7" name="Ellipse 7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1127" y="3133590"/>
                  <a:ext cx="464909" cy="603100"/>
                </a:xfrm>
                <a:prstGeom prst="ellipse">
                  <a:avLst/>
                </a:prstGeom>
                <a:blipFill rotWithShape="0">
                  <a:blip r:embed="rId7"/>
                  <a:stretch>
                    <a:fillRect l="-5128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Ellipse 35"/>
                <p:cNvSpPr>
                  <a:spLocks/>
                </p:cNvSpPr>
                <p:nvPr/>
              </p:nvSpPr>
              <p:spPr>
                <a:xfrm>
                  <a:off x="261127" y="4068141"/>
                  <a:ext cx="464909" cy="6031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de-DE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de-DE" sz="2400" dirty="0" smtClean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8" name="Ellipse 7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1127" y="4068141"/>
                  <a:ext cx="464909" cy="603100"/>
                </a:xfrm>
                <a:prstGeom prst="ellipse">
                  <a:avLst/>
                </a:prstGeom>
                <a:blipFill rotWithShape="0">
                  <a:blip r:embed="rId8"/>
                  <a:stretch>
                    <a:fillRect l="-3846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Ellipse 36"/>
                <p:cNvSpPr>
                  <a:spLocks/>
                </p:cNvSpPr>
                <p:nvPr/>
              </p:nvSpPr>
              <p:spPr>
                <a:xfrm>
                  <a:off x="958490" y="4068141"/>
                  <a:ext cx="464909" cy="6031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de-DE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de-DE" sz="2400" dirty="0" smtClean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9" name="Ellipse 7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8490" y="4068141"/>
                  <a:ext cx="464909" cy="603100"/>
                </a:xfrm>
                <a:prstGeom prst="ellipse">
                  <a:avLst/>
                </a:prstGeom>
                <a:blipFill rotWithShape="0">
                  <a:blip r:embed="rId9"/>
                  <a:stretch>
                    <a:fillRect l="-5063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8" name="Gerader Verbinder 37"/>
            <p:cNvCxnSpPr>
              <a:cxnSpLocks/>
              <a:stCxn id="30" idx="4"/>
              <a:endCxn id="35" idx="0"/>
            </p:cNvCxnSpPr>
            <p:nvPr/>
          </p:nvCxnSpPr>
          <p:spPr>
            <a:xfrm>
              <a:off x="493581" y="2802139"/>
              <a:ext cx="0" cy="33145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Gerader Verbinder 38"/>
            <p:cNvCxnSpPr>
              <a:cxnSpLocks/>
              <a:stCxn id="35" idx="4"/>
              <a:endCxn id="36" idx="0"/>
            </p:cNvCxnSpPr>
            <p:nvPr/>
          </p:nvCxnSpPr>
          <p:spPr>
            <a:xfrm>
              <a:off x="493581" y="3736690"/>
              <a:ext cx="0" cy="33145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Gerader Verbinder 39"/>
            <p:cNvCxnSpPr>
              <a:cxnSpLocks/>
              <a:stCxn id="36" idx="6"/>
              <a:endCxn id="37" idx="2"/>
            </p:cNvCxnSpPr>
            <p:nvPr/>
          </p:nvCxnSpPr>
          <p:spPr>
            <a:xfrm>
              <a:off x="726036" y="4369691"/>
              <a:ext cx="232454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Gerader Verbinder 40"/>
            <p:cNvCxnSpPr>
              <a:cxnSpLocks/>
              <a:stCxn id="33" idx="2"/>
              <a:endCxn id="32" idx="6"/>
            </p:cNvCxnSpPr>
            <p:nvPr/>
          </p:nvCxnSpPr>
          <p:spPr>
            <a:xfrm flipH="1">
              <a:off x="1423399" y="2500589"/>
              <a:ext cx="25386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Gerader Verbinder 41"/>
            <p:cNvCxnSpPr>
              <a:cxnSpLocks/>
              <a:stCxn id="34" idx="0"/>
              <a:endCxn id="33" idx="4"/>
            </p:cNvCxnSpPr>
            <p:nvPr/>
          </p:nvCxnSpPr>
          <p:spPr>
            <a:xfrm flipV="1">
              <a:off x="1909723" y="2802139"/>
              <a:ext cx="0" cy="34373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Gerader Verbinder 42"/>
            <p:cNvCxnSpPr>
              <a:cxnSpLocks/>
              <a:stCxn id="35" idx="7"/>
              <a:endCxn id="32" idx="3"/>
            </p:cNvCxnSpPr>
            <p:nvPr/>
          </p:nvCxnSpPr>
          <p:spPr>
            <a:xfrm flipV="1">
              <a:off x="657952" y="2713817"/>
              <a:ext cx="368622" cy="50809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Gerader Verbinder 43"/>
            <p:cNvCxnSpPr>
              <a:cxnSpLocks/>
              <a:stCxn id="34" idx="1"/>
              <a:endCxn id="32" idx="5"/>
            </p:cNvCxnSpPr>
            <p:nvPr/>
          </p:nvCxnSpPr>
          <p:spPr>
            <a:xfrm flipH="1" flipV="1">
              <a:off x="1355315" y="2713817"/>
              <a:ext cx="390037" cy="52037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uppieren 44"/>
          <p:cNvGrpSpPr/>
          <p:nvPr/>
        </p:nvGrpSpPr>
        <p:grpSpPr>
          <a:xfrm>
            <a:off x="10205653" y="2211320"/>
            <a:ext cx="1881050" cy="2472202"/>
            <a:chOff x="9702669" y="2276309"/>
            <a:chExt cx="1881050" cy="247220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Ellipse 45"/>
                <p:cNvSpPr>
                  <a:spLocks/>
                </p:cNvSpPr>
                <p:nvPr/>
              </p:nvSpPr>
              <p:spPr>
                <a:xfrm>
                  <a:off x="9702669" y="2276309"/>
                  <a:ext cx="464909" cy="6031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de-DE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GB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92" name="Ellipse 9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02669" y="2276309"/>
                  <a:ext cx="464909" cy="603100"/>
                </a:xfrm>
                <a:prstGeom prst="ellipse">
                  <a:avLst/>
                </a:prstGeom>
                <a:blipFill rotWithShape="0">
                  <a:blip r:embed="rId10"/>
                  <a:stretch>
                    <a:fillRect l="-8974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7" name="Gerader Verbinder 46"/>
            <p:cNvCxnSpPr>
              <a:cxnSpLocks/>
              <a:stCxn id="46" idx="6"/>
              <a:endCxn id="48" idx="2"/>
            </p:cNvCxnSpPr>
            <p:nvPr/>
          </p:nvCxnSpPr>
          <p:spPr>
            <a:xfrm>
              <a:off x="10167578" y="2577859"/>
              <a:ext cx="232454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Ellipse 47"/>
                <p:cNvSpPr>
                  <a:spLocks/>
                </p:cNvSpPr>
                <p:nvPr/>
              </p:nvSpPr>
              <p:spPr>
                <a:xfrm>
                  <a:off x="10400032" y="2276309"/>
                  <a:ext cx="464909" cy="6031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de-DE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GB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94" name="Ellipse 9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00032" y="2276309"/>
                  <a:ext cx="464909" cy="603100"/>
                </a:xfrm>
                <a:prstGeom prst="ellipse">
                  <a:avLst/>
                </a:prstGeom>
                <a:blipFill rotWithShape="0">
                  <a:blip r:embed="rId11"/>
                  <a:stretch>
                    <a:fillRect l="-11538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Ellipse 48"/>
                <p:cNvSpPr>
                  <a:spLocks/>
                </p:cNvSpPr>
                <p:nvPr/>
              </p:nvSpPr>
              <p:spPr>
                <a:xfrm>
                  <a:off x="11118810" y="3223141"/>
                  <a:ext cx="464909" cy="6031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de-DE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oMath>
                    </m:oMathPara>
                  </a14:m>
                  <a:endParaRPr lang="en-GB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96" name="Ellipse 9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18810" y="3223141"/>
                  <a:ext cx="464909" cy="603100"/>
                </a:xfrm>
                <a:prstGeom prst="ellipse">
                  <a:avLst/>
                </a:prstGeom>
                <a:blipFill rotWithShape="0">
                  <a:blip r:embed="rId12"/>
                  <a:stretch>
                    <a:fillRect l="-10127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Ellipse 49"/>
                <p:cNvSpPr>
                  <a:spLocks/>
                </p:cNvSpPr>
                <p:nvPr/>
              </p:nvSpPr>
              <p:spPr>
                <a:xfrm>
                  <a:off x="9702669" y="3210860"/>
                  <a:ext cx="464909" cy="6031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de-DE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GB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97" name="Ellipse 9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02669" y="3210860"/>
                  <a:ext cx="464909" cy="603100"/>
                </a:xfrm>
                <a:prstGeom prst="ellipse">
                  <a:avLst/>
                </a:prstGeom>
                <a:blipFill rotWithShape="0">
                  <a:blip r:embed="rId13"/>
                  <a:stretch>
                    <a:fillRect l="-8974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Ellipse 50"/>
                <p:cNvSpPr>
                  <a:spLocks/>
                </p:cNvSpPr>
                <p:nvPr/>
              </p:nvSpPr>
              <p:spPr>
                <a:xfrm>
                  <a:off x="10412107" y="3221912"/>
                  <a:ext cx="464909" cy="6031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de-DE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en-GB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98" name="Ellipse 9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12107" y="3221912"/>
                  <a:ext cx="464909" cy="603100"/>
                </a:xfrm>
                <a:prstGeom prst="ellipse">
                  <a:avLst/>
                </a:prstGeom>
                <a:blipFill rotWithShape="0">
                  <a:blip r:embed="rId14"/>
                  <a:stretch>
                    <a:fillRect l="-11538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Ellipse 51"/>
                <p:cNvSpPr>
                  <a:spLocks/>
                </p:cNvSpPr>
                <p:nvPr/>
              </p:nvSpPr>
              <p:spPr>
                <a:xfrm>
                  <a:off x="10400032" y="4145411"/>
                  <a:ext cx="464909" cy="6031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de-DE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7</m:t>
                            </m:r>
                          </m:sub>
                        </m:sSub>
                      </m:oMath>
                    </m:oMathPara>
                  </a14:m>
                  <a:endParaRPr lang="en-GB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99" name="Ellipse 9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00032" y="4145411"/>
                  <a:ext cx="464909" cy="603100"/>
                </a:xfrm>
                <a:prstGeom prst="ellipse">
                  <a:avLst/>
                </a:prstGeom>
                <a:blipFill rotWithShape="0">
                  <a:blip r:embed="rId15"/>
                  <a:stretch>
                    <a:fillRect l="-11538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3" name="Gerader Verbinder 52"/>
            <p:cNvCxnSpPr>
              <a:cxnSpLocks/>
              <a:stCxn id="46" idx="4"/>
              <a:endCxn id="50" idx="0"/>
            </p:cNvCxnSpPr>
            <p:nvPr/>
          </p:nvCxnSpPr>
          <p:spPr>
            <a:xfrm>
              <a:off x="9935123" y="2879409"/>
              <a:ext cx="0" cy="33145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Gerader Verbinder 55"/>
            <p:cNvCxnSpPr>
              <a:cxnSpLocks/>
              <a:stCxn id="50" idx="7"/>
              <a:endCxn id="48" idx="3"/>
            </p:cNvCxnSpPr>
            <p:nvPr/>
          </p:nvCxnSpPr>
          <p:spPr>
            <a:xfrm flipV="1">
              <a:off x="10099494" y="2791087"/>
              <a:ext cx="368622" cy="50809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Gerader Verbinder 56"/>
            <p:cNvCxnSpPr>
              <a:cxnSpLocks/>
              <a:stCxn id="51" idx="4"/>
              <a:endCxn id="52" idx="0"/>
            </p:cNvCxnSpPr>
            <p:nvPr/>
          </p:nvCxnSpPr>
          <p:spPr>
            <a:xfrm flipH="1">
              <a:off x="10632487" y="3825012"/>
              <a:ext cx="12075" cy="32039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Gerader Verbinder 57"/>
            <p:cNvCxnSpPr>
              <a:cxnSpLocks/>
              <a:stCxn id="74" idx="2"/>
              <a:endCxn id="48" idx="6"/>
            </p:cNvCxnSpPr>
            <p:nvPr/>
          </p:nvCxnSpPr>
          <p:spPr>
            <a:xfrm flipH="1">
              <a:off x="10864941" y="2577859"/>
              <a:ext cx="25386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Gerader Verbinder 69"/>
            <p:cNvCxnSpPr>
              <a:cxnSpLocks/>
              <a:stCxn id="49" idx="0"/>
              <a:endCxn id="74" idx="4"/>
            </p:cNvCxnSpPr>
            <p:nvPr/>
          </p:nvCxnSpPr>
          <p:spPr>
            <a:xfrm flipV="1">
              <a:off x="11351265" y="2879409"/>
              <a:ext cx="0" cy="34373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Gerader Verbinder 70"/>
            <p:cNvCxnSpPr>
              <a:cxnSpLocks/>
              <a:stCxn id="49" idx="2"/>
              <a:endCxn id="51" idx="6"/>
            </p:cNvCxnSpPr>
            <p:nvPr/>
          </p:nvCxnSpPr>
          <p:spPr>
            <a:xfrm flipH="1" flipV="1">
              <a:off x="10877016" y="3523462"/>
              <a:ext cx="241794" cy="122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Gerader Verbinder 71"/>
            <p:cNvCxnSpPr>
              <a:cxnSpLocks/>
              <a:stCxn id="50" idx="5"/>
              <a:endCxn id="52" idx="1"/>
            </p:cNvCxnSpPr>
            <p:nvPr/>
          </p:nvCxnSpPr>
          <p:spPr>
            <a:xfrm>
              <a:off x="10099494" y="3725638"/>
              <a:ext cx="368622" cy="50809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Gerader Verbinder 72"/>
            <p:cNvCxnSpPr>
              <a:cxnSpLocks/>
              <a:stCxn id="49" idx="3"/>
              <a:endCxn id="52" idx="7"/>
            </p:cNvCxnSpPr>
            <p:nvPr/>
          </p:nvCxnSpPr>
          <p:spPr>
            <a:xfrm flipH="1">
              <a:off x="10796857" y="3737919"/>
              <a:ext cx="390037" cy="49581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Ellipse 73"/>
                <p:cNvSpPr>
                  <a:spLocks/>
                </p:cNvSpPr>
                <p:nvPr/>
              </p:nvSpPr>
              <p:spPr>
                <a:xfrm>
                  <a:off x="11118810" y="2276309"/>
                  <a:ext cx="464909" cy="6031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de-DE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GB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95" name="Ellipse 9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18810" y="2276309"/>
                  <a:ext cx="464909" cy="603100"/>
                </a:xfrm>
                <a:prstGeom prst="ellipse">
                  <a:avLst/>
                </a:prstGeom>
                <a:blipFill rotWithShape="0">
                  <a:blip r:embed="rId16"/>
                  <a:stretch>
                    <a:fillRect l="-10127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5" name="Gruppieren 74"/>
          <p:cNvGrpSpPr/>
          <p:nvPr/>
        </p:nvGrpSpPr>
        <p:grpSpPr>
          <a:xfrm>
            <a:off x="934332" y="1470843"/>
            <a:ext cx="10411434" cy="369332"/>
            <a:chOff x="934332" y="1470843"/>
            <a:chExt cx="10411434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Rechteck 75"/>
                <p:cNvSpPr/>
                <p:nvPr/>
              </p:nvSpPr>
              <p:spPr>
                <a:xfrm>
                  <a:off x="934332" y="1470843"/>
                  <a:ext cx="393569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56" name="Rechteck 5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4332" y="1470843"/>
                  <a:ext cx="393569" cy="369332"/>
                </a:xfrm>
                <a:prstGeom prst="rect">
                  <a:avLst/>
                </a:prstGeom>
                <a:blipFill rotWithShape="0"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Rechteck 76"/>
                <p:cNvSpPr/>
                <p:nvPr/>
              </p:nvSpPr>
              <p:spPr>
                <a:xfrm>
                  <a:off x="10903016" y="1470843"/>
                  <a:ext cx="44275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57" name="Rechteck 5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03016" y="1470843"/>
                  <a:ext cx="442750" cy="369332"/>
                </a:xfrm>
                <a:prstGeom prst="rect">
                  <a:avLst/>
                </a:prstGeom>
                <a:blipFill rotWithShape="0"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0" name="Gruppieren 59"/>
          <p:cNvGrpSpPr/>
          <p:nvPr/>
        </p:nvGrpSpPr>
        <p:grpSpPr>
          <a:xfrm rot="16200000">
            <a:off x="993271" y="2510131"/>
            <a:ext cx="3448652" cy="2561358"/>
            <a:chOff x="521305" y="1132456"/>
            <a:chExt cx="3957361" cy="4981937"/>
          </a:xfrm>
        </p:grpSpPr>
        <p:grpSp>
          <p:nvGrpSpPr>
            <p:cNvPr id="61" name="Gruppieren 60"/>
            <p:cNvGrpSpPr/>
            <p:nvPr/>
          </p:nvGrpSpPr>
          <p:grpSpPr>
            <a:xfrm>
              <a:off x="916851" y="1132456"/>
              <a:ext cx="2867151" cy="2326992"/>
              <a:chOff x="916851" y="1132456"/>
              <a:chExt cx="2867151" cy="2326992"/>
            </a:xfrm>
          </p:grpSpPr>
          <p:pic>
            <p:nvPicPr>
              <p:cNvPr id="63" name="Grafik 62"/>
              <p:cNvPicPr>
                <a:picLocks noChangeAspect="1"/>
              </p:cNvPicPr>
              <p:nvPr/>
            </p:nvPicPr>
            <p:blipFill>
              <a:blip r:embed="rId21" cstate="print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1385404">
                <a:off x="960624" y="1251077"/>
                <a:ext cx="647436" cy="647436"/>
              </a:xfrm>
              <a:prstGeom prst="rect">
                <a:avLst/>
              </a:prstGeom>
            </p:spPr>
          </p:pic>
          <p:pic>
            <p:nvPicPr>
              <p:cNvPr id="64" name="Grafik 63"/>
              <p:cNvPicPr>
                <a:picLocks noChangeAspect="1"/>
              </p:cNvPicPr>
              <p:nvPr/>
            </p:nvPicPr>
            <p:blipFill>
              <a:blip r:embed="rId21" cstate="print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1051502">
                <a:off x="916851" y="1132456"/>
                <a:ext cx="647436" cy="647436"/>
              </a:xfrm>
              <a:prstGeom prst="rect">
                <a:avLst/>
              </a:prstGeom>
            </p:spPr>
          </p:pic>
          <p:pic>
            <p:nvPicPr>
              <p:cNvPr id="65" name="Grafik 64"/>
              <p:cNvPicPr>
                <a:picLocks noChangeAspect="1"/>
              </p:cNvPicPr>
              <p:nvPr/>
            </p:nvPicPr>
            <p:blipFill>
              <a:blip r:embed="rId21" cstate="print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1201554">
                <a:off x="1160651" y="1366760"/>
                <a:ext cx="647436" cy="647436"/>
              </a:xfrm>
              <a:prstGeom prst="rect">
                <a:avLst/>
              </a:prstGeom>
            </p:spPr>
          </p:pic>
          <p:pic>
            <p:nvPicPr>
              <p:cNvPr id="66" name="Grafik 65"/>
              <p:cNvPicPr>
                <a:picLocks noChangeAspect="1"/>
              </p:cNvPicPr>
              <p:nvPr/>
            </p:nvPicPr>
            <p:blipFill>
              <a:blip r:embed="rId21" cstate="print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19994" y="1335069"/>
                <a:ext cx="647436" cy="647436"/>
              </a:xfrm>
              <a:prstGeom prst="rect">
                <a:avLst/>
              </a:prstGeom>
            </p:spPr>
          </p:pic>
          <p:pic>
            <p:nvPicPr>
              <p:cNvPr id="67" name="Grafik 66"/>
              <p:cNvPicPr>
                <a:picLocks noChangeAspect="1"/>
              </p:cNvPicPr>
              <p:nvPr/>
            </p:nvPicPr>
            <p:blipFill>
              <a:blip r:embed="rId21" cstate="print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460268">
                <a:off x="1212044" y="1366760"/>
                <a:ext cx="647436" cy="647436"/>
              </a:xfrm>
              <a:prstGeom prst="rect">
                <a:avLst/>
              </a:prstGeom>
            </p:spPr>
          </p:pic>
          <p:pic>
            <p:nvPicPr>
              <p:cNvPr id="68" name="Grafik 67"/>
              <p:cNvPicPr>
                <a:picLocks noChangeAspect="1"/>
              </p:cNvPicPr>
              <p:nvPr/>
            </p:nvPicPr>
            <p:blipFill>
              <a:blip r:embed="rId21" cstate="print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1201554">
                <a:off x="1544813" y="1366760"/>
                <a:ext cx="647436" cy="647436"/>
              </a:xfrm>
              <a:prstGeom prst="rect">
                <a:avLst/>
              </a:prstGeom>
            </p:spPr>
          </p:pic>
          <p:pic>
            <p:nvPicPr>
              <p:cNvPr id="69" name="Grafik 68"/>
              <p:cNvPicPr>
                <a:picLocks noChangeAspect="1"/>
              </p:cNvPicPr>
              <p:nvPr/>
            </p:nvPicPr>
            <p:blipFill>
              <a:blip r:embed="rId21" cstate="print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13088" y="1404445"/>
                <a:ext cx="647436" cy="647436"/>
              </a:xfrm>
              <a:prstGeom prst="rect">
                <a:avLst/>
              </a:prstGeom>
            </p:spPr>
          </p:pic>
          <p:pic>
            <p:nvPicPr>
              <p:cNvPr id="85" name="Grafik 84"/>
              <p:cNvPicPr>
                <a:picLocks noChangeAspect="1"/>
              </p:cNvPicPr>
              <p:nvPr/>
            </p:nvPicPr>
            <p:blipFill>
              <a:blip r:embed="rId21" cstate="print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460268">
                <a:off x="1713088" y="1436136"/>
                <a:ext cx="647436" cy="647436"/>
              </a:xfrm>
              <a:prstGeom prst="rect">
                <a:avLst/>
              </a:prstGeom>
            </p:spPr>
          </p:pic>
          <p:pic>
            <p:nvPicPr>
              <p:cNvPr id="86" name="Grafik 85"/>
              <p:cNvPicPr>
                <a:picLocks noChangeAspect="1"/>
              </p:cNvPicPr>
              <p:nvPr/>
            </p:nvPicPr>
            <p:blipFill>
              <a:blip r:embed="rId21" cstate="print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358750">
                <a:off x="1742611" y="1588009"/>
                <a:ext cx="647436" cy="647436"/>
              </a:xfrm>
              <a:prstGeom prst="rect">
                <a:avLst/>
              </a:prstGeom>
            </p:spPr>
          </p:pic>
          <p:pic>
            <p:nvPicPr>
              <p:cNvPr id="87" name="Grafik 86"/>
              <p:cNvPicPr>
                <a:picLocks noChangeAspect="1"/>
              </p:cNvPicPr>
              <p:nvPr/>
            </p:nvPicPr>
            <p:blipFill>
              <a:blip r:embed="rId21" cstate="print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76886" y="1978980"/>
                <a:ext cx="647436" cy="647436"/>
              </a:xfrm>
              <a:prstGeom prst="rect">
                <a:avLst/>
              </a:prstGeom>
            </p:spPr>
          </p:pic>
          <p:pic>
            <p:nvPicPr>
              <p:cNvPr id="88" name="Grafik 87"/>
              <p:cNvPicPr>
                <a:picLocks noChangeAspect="1"/>
              </p:cNvPicPr>
              <p:nvPr/>
            </p:nvPicPr>
            <p:blipFill>
              <a:blip r:embed="rId21" cstate="print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460268">
                <a:off x="1892581" y="1876550"/>
                <a:ext cx="647436" cy="647436"/>
              </a:xfrm>
              <a:prstGeom prst="rect">
                <a:avLst/>
              </a:prstGeom>
            </p:spPr>
          </p:pic>
          <p:pic>
            <p:nvPicPr>
              <p:cNvPr id="89" name="Grafik 88"/>
              <p:cNvPicPr>
                <a:picLocks noChangeAspect="1"/>
              </p:cNvPicPr>
              <p:nvPr/>
            </p:nvPicPr>
            <p:blipFill>
              <a:blip r:embed="rId21" cstate="print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68365">
                <a:off x="2015782" y="2081091"/>
                <a:ext cx="647436" cy="647436"/>
              </a:xfrm>
              <a:prstGeom prst="rect">
                <a:avLst/>
              </a:prstGeom>
            </p:spPr>
          </p:pic>
          <p:pic>
            <p:nvPicPr>
              <p:cNvPr id="91" name="Grafik 90"/>
              <p:cNvPicPr>
                <a:picLocks noChangeAspect="1"/>
              </p:cNvPicPr>
              <p:nvPr/>
            </p:nvPicPr>
            <p:blipFill>
              <a:blip r:embed="rId21" cstate="print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68365">
                <a:off x="2168182" y="2233491"/>
                <a:ext cx="647436" cy="647436"/>
              </a:xfrm>
              <a:prstGeom prst="rect">
                <a:avLst/>
              </a:prstGeom>
            </p:spPr>
          </p:pic>
          <p:pic>
            <p:nvPicPr>
              <p:cNvPr id="105" name="Grafik 104"/>
              <p:cNvPicPr>
                <a:picLocks noChangeAspect="1"/>
              </p:cNvPicPr>
              <p:nvPr/>
            </p:nvPicPr>
            <p:blipFill>
              <a:blip r:embed="rId22" cstate="print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68365" flipH="1">
                <a:off x="2214837" y="2314710"/>
                <a:ext cx="695903" cy="647436"/>
              </a:xfrm>
              <a:prstGeom prst="rect">
                <a:avLst/>
              </a:prstGeom>
            </p:spPr>
          </p:pic>
          <p:pic>
            <p:nvPicPr>
              <p:cNvPr id="108" name="Grafik 107"/>
              <p:cNvPicPr>
                <a:picLocks noChangeAspect="1"/>
              </p:cNvPicPr>
              <p:nvPr/>
            </p:nvPicPr>
            <p:blipFill>
              <a:blip r:embed="rId21" cstate="print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68365">
                <a:off x="2472982" y="2538291"/>
                <a:ext cx="647436" cy="647436"/>
              </a:xfrm>
              <a:prstGeom prst="rect">
                <a:avLst/>
              </a:prstGeom>
            </p:spPr>
          </p:pic>
          <p:pic>
            <p:nvPicPr>
              <p:cNvPr id="109" name="Grafik 108"/>
              <p:cNvPicPr>
                <a:picLocks noChangeAspect="1"/>
              </p:cNvPicPr>
              <p:nvPr/>
            </p:nvPicPr>
            <p:blipFill>
              <a:blip r:embed="rId21" cstate="print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68365">
                <a:off x="2625382" y="2690691"/>
                <a:ext cx="647436" cy="647436"/>
              </a:xfrm>
              <a:prstGeom prst="rect">
                <a:avLst/>
              </a:prstGeom>
            </p:spPr>
          </p:pic>
          <p:pic>
            <p:nvPicPr>
              <p:cNvPr id="110" name="Grafik 109"/>
              <p:cNvPicPr>
                <a:picLocks noChangeAspect="1"/>
              </p:cNvPicPr>
              <p:nvPr/>
            </p:nvPicPr>
            <p:blipFill>
              <a:blip r:embed="rId21" cstate="print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74546" y="2793094"/>
                <a:ext cx="647436" cy="647436"/>
              </a:xfrm>
              <a:prstGeom prst="rect">
                <a:avLst/>
              </a:prstGeom>
            </p:spPr>
          </p:pic>
          <p:pic>
            <p:nvPicPr>
              <p:cNvPr id="111" name="Grafik 110"/>
              <p:cNvPicPr>
                <a:picLocks noChangeAspect="1"/>
              </p:cNvPicPr>
              <p:nvPr/>
            </p:nvPicPr>
            <p:blipFill>
              <a:blip r:embed="rId21" cstate="print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36566" y="2812012"/>
                <a:ext cx="647436" cy="647436"/>
              </a:xfrm>
              <a:prstGeom prst="rect">
                <a:avLst/>
              </a:prstGeom>
            </p:spPr>
          </p:pic>
          <p:pic>
            <p:nvPicPr>
              <p:cNvPr id="113" name="Grafik 112"/>
              <p:cNvPicPr>
                <a:picLocks noChangeAspect="1"/>
              </p:cNvPicPr>
              <p:nvPr/>
            </p:nvPicPr>
            <p:blipFill>
              <a:blip r:embed="rId23" cstate="print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2644658" y="2675449"/>
                <a:ext cx="762537" cy="647436"/>
              </a:xfrm>
              <a:prstGeom prst="rect">
                <a:avLst/>
              </a:prstGeom>
            </p:spPr>
          </p:pic>
        </p:grpSp>
        <p:sp>
          <p:nvSpPr>
            <p:cNvPr id="62" name="Freihandform 61"/>
            <p:cNvSpPr/>
            <p:nvPr/>
          </p:nvSpPr>
          <p:spPr>
            <a:xfrm>
              <a:off x="521305" y="1687607"/>
              <a:ext cx="3957361" cy="4426786"/>
            </a:xfrm>
            <a:custGeom>
              <a:avLst/>
              <a:gdLst>
                <a:gd name="connsiteX0" fmla="*/ 755324 w 3957361"/>
                <a:gd name="connsiteY0" fmla="*/ 337 h 4426786"/>
                <a:gd name="connsiteX1" fmla="*/ 1251304 w 3957361"/>
                <a:gd name="connsiteY1" fmla="*/ 137769 h 4426786"/>
                <a:gd name="connsiteX2" fmla="*/ 1860904 w 3957361"/>
                <a:gd name="connsiteY2" fmla="*/ 994112 h 4426786"/>
                <a:gd name="connsiteX3" fmla="*/ 2441476 w 3957361"/>
                <a:gd name="connsiteY3" fmla="*/ 1400512 h 4426786"/>
                <a:gd name="connsiteX4" fmla="*/ 2818847 w 3957361"/>
                <a:gd name="connsiteY4" fmla="*/ 1516626 h 4426786"/>
                <a:gd name="connsiteX5" fmla="*/ 3109133 w 3957361"/>
                <a:gd name="connsiteY5" fmla="*/ 1487598 h 4426786"/>
                <a:gd name="connsiteX6" fmla="*/ 3196219 w 3957361"/>
                <a:gd name="connsiteY6" fmla="*/ 979598 h 4426786"/>
                <a:gd name="connsiteX7" fmla="*/ 3370390 w 3957361"/>
                <a:gd name="connsiteY7" fmla="*/ 921540 h 4426786"/>
                <a:gd name="connsiteX8" fmla="*/ 3929984 w 3957361"/>
                <a:gd name="connsiteY8" fmla="*/ 916282 h 4426786"/>
                <a:gd name="connsiteX9" fmla="*/ 3957361 w 3957361"/>
                <a:gd name="connsiteY9" fmla="*/ 919161 h 4426786"/>
                <a:gd name="connsiteX10" fmla="*/ 3957361 w 3957361"/>
                <a:gd name="connsiteY10" fmla="*/ 4426786 h 4426786"/>
                <a:gd name="connsiteX11" fmla="*/ 0 w 3957361"/>
                <a:gd name="connsiteY11" fmla="*/ 4426786 h 4426786"/>
                <a:gd name="connsiteX12" fmla="*/ 0 w 3957361"/>
                <a:gd name="connsiteY12" fmla="*/ 1648524 h 4426786"/>
                <a:gd name="connsiteX13" fmla="*/ 60680 w 3957361"/>
                <a:gd name="connsiteY13" fmla="*/ 1622536 h 4426786"/>
                <a:gd name="connsiteX14" fmla="*/ 380447 w 3957361"/>
                <a:gd name="connsiteY14" fmla="*/ 1589198 h 4426786"/>
                <a:gd name="connsiteX15" fmla="*/ 583647 w 3957361"/>
                <a:gd name="connsiteY15" fmla="*/ 195826 h 4426786"/>
                <a:gd name="connsiteX16" fmla="*/ 641704 w 3957361"/>
                <a:gd name="connsiteY16" fmla="*/ 7140 h 4426786"/>
                <a:gd name="connsiteX17" fmla="*/ 755324 w 3957361"/>
                <a:gd name="connsiteY17" fmla="*/ 337 h 4426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957361" h="4426786">
                  <a:moveTo>
                    <a:pt x="755324" y="337"/>
                  </a:moveTo>
                  <a:cubicBezTo>
                    <a:pt x="894797" y="-2838"/>
                    <a:pt x="1098904" y="14398"/>
                    <a:pt x="1251304" y="137769"/>
                  </a:cubicBezTo>
                  <a:cubicBezTo>
                    <a:pt x="1454504" y="302264"/>
                    <a:pt x="1662542" y="783655"/>
                    <a:pt x="1860904" y="994112"/>
                  </a:cubicBezTo>
                  <a:cubicBezTo>
                    <a:pt x="2059266" y="1204569"/>
                    <a:pt x="2281819" y="1313426"/>
                    <a:pt x="2441476" y="1400512"/>
                  </a:cubicBezTo>
                  <a:cubicBezTo>
                    <a:pt x="2601133" y="1487598"/>
                    <a:pt x="2707571" y="1502112"/>
                    <a:pt x="2818847" y="1516626"/>
                  </a:cubicBezTo>
                  <a:cubicBezTo>
                    <a:pt x="2930123" y="1531140"/>
                    <a:pt x="3046238" y="1577103"/>
                    <a:pt x="3109133" y="1487598"/>
                  </a:cubicBezTo>
                  <a:cubicBezTo>
                    <a:pt x="3172028" y="1398093"/>
                    <a:pt x="3152676" y="1073941"/>
                    <a:pt x="3196219" y="979598"/>
                  </a:cubicBezTo>
                  <a:cubicBezTo>
                    <a:pt x="3239762" y="885255"/>
                    <a:pt x="3239762" y="931216"/>
                    <a:pt x="3370390" y="921540"/>
                  </a:cubicBezTo>
                  <a:cubicBezTo>
                    <a:pt x="3484690" y="913074"/>
                    <a:pt x="3787903" y="906459"/>
                    <a:pt x="3929984" y="916282"/>
                  </a:cubicBezTo>
                  <a:lnTo>
                    <a:pt x="3957361" y="919161"/>
                  </a:lnTo>
                  <a:lnTo>
                    <a:pt x="3957361" y="4426786"/>
                  </a:lnTo>
                  <a:lnTo>
                    <a:pt x="0" y="4426786"/>
                  </a:lnTo>
                  <a:lnTo>
                    <a:pt x="0" y="1648524"/>
                  </a:lnTo>
                  <a:lnTo>
                    <a:pt x="60680" y="1622536"/>
                  </a:lnTo>
                  <a:cubicBezTo>
                    <a:pt x="205369" y="1577405"/>
                    <a:pt x="340533" y="1625484"/>
                    <a:pt x="380447" y="1589198"/>
                  </a:cubicBezTo>
                  <a:cubicBezTo>
                    <a:pt x="583998" y="1404151"/>
                    <a:pt x="540104" y="459502"/>
                    <a:pt x="583647" y="195826"/>
                  </a:cubicBezTo>
                  <a:cubicBezTo>
                    <a:pt x="627190" y="-67850"/>
                    <a:pt x="530428" y="16816"/>
                    <a:pt x="641704" y="7140"/>
                  </a:cubicBezTo>
                  <a:cubicBezTo>
                    <a:pt x="669523" y="4721"/>
                    <a:pt x="708833" y="1395"/>
                    <a:pt x="755324" y="337"/>
                  </a:cubicBezTo>
                  <a:close/>
                </a:path>
              </a:pathLst>
            </a:custGeom>
            <a:solidFill>
              <a:srgbClr val="BA9576"/>
            </a:solidFill>
            <a:ln>
              <a:solidFill>
                <a:srgbClr val="BA957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59" name="Freihandform 58"/>
          <p:cNvSpPr/>
          <p:nvPr/>
        </p:nvSpPr>
        <p:spPr>
          <a:xfrm rot="5400000">
            <a:off x="7562854" y="2739673"/>
            <a:ext cx="3448651" cy="2102276"/>
          </a:xfrm>
          <a:custGeom>
            <a:avLst/>
            <a:gdLst>
              <a:gd name="connsiteX0" fmla="*/ 1065064 w 3957361"/>
              <a:gd name="connsiteY0" fmla="*/ 423 h 3955957"/>
              <a:gd name="connsiteX1" fmla="*/ 1747018 w 3957361"/>
              <a:gd name="connsiteY1" fmla="*/ 249087 h 3955957"/>
              <a:gd name="connsiteX2" fmla="*/ 3292790 w 3957361"/>
              <a:gd name="connsiteY2" fmla="*/ 1049187 h 3955957"/>
              <a:gd name="connsiteX3" fmla="*/ 3640588 w 3957361"/>
              <a:gd name="connsiteY3" fmla="*/ 1668312 h 3955957"/>
              <a:gd name="connsiteX4" fmla="*/ 3925892 w 3957361"/>
              <a:gd name="connsiteY4" fmla="*/ 1755377 h 3955957"/>
              <a:gd name="connsiteX5" fmla="*/ 3957361 w 3957361"/>
              <a:gd name="connsiteY5" fmla="*/ 1773887 h 3955957"/>
              <a:gd name="connsiteX6" fmla="*/ 3957361 w 3957361"/>
              <a:gd name="connsiteY6" fmla="*/ 3955957 h 3955957"/>
              <a:gd name="connsiteX7" fmla="*/ 0 w 3957361"/>
              <a:gd name="connsiteY7" fmla="*/ 3955957 h 3955957"/>
              <a:gd name="connsiteX8" fmla="*/ 0 w 3957361"/>
              <a:gd name="connsiteY8" fmla="*/ 469430 h 3955957"/>
              <a:gd name="connsiteX9" fmla="*/ 67402 w 3957361"/>
              <a:gd name="connsiteY9" fmla="*/ 451255 h 3955957"/>
              <a:gd name="connsiteX10" fmla="*/ 916166 w 3957361"/>
              <a:gd name="connsiteY10" fmla="*/ 10962 h 3955957"/>
              <a:gd name="connsiteX11" fmla="*/ 1065064 w 3957361"/>
              <a:gd name="connsiteY11" fmla="*/ 423 h 3955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957361" h="3955957">
                <a:moveTo>
                  <a:pt x="1065064" y="423"/>
                </a:moveTo>
                <a:cubicBezTo>
                  <a:pt x="1369431" y="-7542"/>
                  <a:pt x="1400427" y="97680"/>
                  <a:pt x="1747018" y="249087"/>
                </a:cubicBezTo>
                <a:cubicBezTo>
                  <a:pt x="2143122" y="422124"/>
                  <a:pt x="2977194" y="812650"/>
                  <a:pt x="3292790" y="1049187"/>
                </a:cubicBezTo>
                <a:cubicBezTo>
                  <a:pt x="3608384" y="1285724"/>
                  <a:pt x="3524655" y="1544487"/>
                  <a:pt x="3640588" y="1668312"/>
                </a:cubicBezTo>
                <a:cubicBezTo>
                  <a:pt x="3742029" y="1704031"/>
                  <a:pt x="3850717" y="1723676"/>
                  <a:pt x="3925892" y="1755377"/>
                </a:cubicBezTo>
                <a:lnTo>
                  <a:pt x="3957361" y="1773887"/>
                </a:lnTo>
                <a:lnTo>
                  <a:pt x="3957361" y="3955957"/>
                </a:lnTo>
                <a:lnTo>
                  <a:pt x="0" y="3955957"/>
                </a:lnTo>
                <a:lnTo>
                  <a:pt x="0" y="469430"/>
                </a:lnTo>
                <a:lnTo>
                  <a:pt x="67402" y="451255"/>
                </a:lnTo>
                <a:cubicBezTo>
                  <a:pt x="523685" y="310943"/>
                  <a:pt x="493494" y="55611"/>
                  <a:pt x="916166" y="10962"/>
                </a:cubicBezTo>
                <a:cubicBezTo>
                  <a:pt x="972522" y="5009"/>
                  <a:pt x="1021582" y="1561"/>
                  <a:pt x="1065064" y="423"/>
                </a:cubicBezTo>
                <a:close/>
              </a:path>
            </a:pathLst>
          </a:custGeom>
          <a:solidFill>
            <a:srgbClr val="BA9576"/>
          </a:solidFill>
          <a:ln w="38100">
            <a:solidFill>
              <a:srgbClr val="BA95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2B3039ED-CBD4-4DB0-AD4F-1CBB73A0DB3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de-DE" dirty="0"/>
              <a:t>2.2 Graph Wasserstein </a:t>
            </a:r>
            <a:r>
              <a:rPr lang="de-DE" dirty="0" err="1"/>
              <a:t>distance</a:t>
            </a:r>
            <a:r>
              <a:rPr lang="de-DE" dirty="0"/>
              <a:t/>
            </a:r>
            <a:br>
              <a:rPr lang="de-DE" dirty="0"/>
            </a:br>
            <a:r>
              <a:rPr lang="de-DE" dirty="0" err="1"/>
              <a:t>Idea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4" name="Tabelle 5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34143957"/>
                  </p:ext>
                </p:extLst>
              </p:nvPr>
            </p:nvGraphicFramePr>
            <p:xfrm>
              <a:off x="7059067" y="1758612"/>
              <a:ext cx="2662235" cy="3683321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195256"/>
                    <a:gridCol w="360000"/>
                    <a:gridCol w="360000"/>
                    <a:gridCol w="360000"/>
                    <a:gridCol w="386979"/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gridSpan="3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GB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8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de-DE" sz="1800" b="0" i="1" smtClean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sup>
                                </m:sSup>
                                <m:r>
                                  <a:rPr lang="de-DE" sz="18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de-DE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800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de-DE" sz="18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de-DE" sz="18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GB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b>
                                  <m:sup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sup>
                                </m:sSubSup>
                                <m:d>
                                  <m:d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de-DE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de-DE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C0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</a:tr>
                  <a:tr h="0"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b>
                                  <m:sup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sup>
                                </m:sSubSup>
                                <m:d>
                                  <m:d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de-DE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</a:tr>
                  <a:tr h="0"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b>
                                  <m:sup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sup>
                                </m:sSubSup>
                                <m:d>
                                  <m:d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de-DE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C0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</a:tr>
                  <a:tr h="0"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b>
                                  <m:sup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sup>
                                </m:sSubSup>
                                <m:d>
                                  <m:d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de-DE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4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D08BD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D08BD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</a:tr>
                  <a:tr h="0"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b>
                                  <m:sup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sup>
                                </m:sSubSup>
                                <m:d>
                                  <m:d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de-DE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5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</a:tr>
                  <a:tr h="0"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b>
                                  <m:sup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sup>
                                </m:sSubSup>
                                <m:d>
                                  <m:d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de-DE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6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</a:tr>
                  <a:tr h="0"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b>
                                  <m:sup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sup>
                                </m:sSubSup>
                                <m:d>
                                  <m:d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de-DE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7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54" name="Tabelle 5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34143957"/>
                  </p:ext>
                </p:extLst>
              </p:nvPr>
            </p:nvGraphicFramePr>
            <p:xfrm>
              <a:off x="7059067" y="1758612"/>
              <a:ext cx="2662235" cy="3683321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195256"/>
                    <a:gridCol w="360000"/>
                    <a:gridCol w="360000"/>
                    <a:gridCol w="360000"/>
                    <a:gridCol w="386979"/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gridSpan="3"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24"/>
                          <a:stretch>
                            <a:fillRect l="-111299" r="-36158" b="-895082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GB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</a:tr>
                  <a:tr h="373063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24"/>
                          <a:stretch>
                            <a:fillRect t="-100000" r="-122335" b="-7950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C0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24"/>
                          <a:stretch>
                            <a:fillRect l="-584375" t="-100000" b="-795082"/>
                          </a:stretch>
                        </a:blipFill>
                      </a:tcPr>
                    </a:tc>
                  </a:tr>
                  <a:tr h="116840"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</a:tr>
                  <a:tr h="373063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24"/>
                          <a:stretch>
                            <a:fillRect t="-227419" r="-122335" b="-6516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24"/>
                          <a:stretch>
                            <a:fillRect l="-584375" t="-227419" b="-651613"/>
                          </a:stretch>
                        </a:blipFill>
                      </a:tcPr>
                    </a:tc>
                  </a:tr>
                  <a:tr h="116840"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</a:tr>
                  <a:tr h="373063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24"/>
                          <a:stretch>
                            <a:fillRect t="-363934" r="-122335" b="-5311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C0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24"/>
                          <a:stretch>
                            <a:fillRect l="-584375" t="-363934" b="-531148"/>
                          </a:stretch>
                        </a:blipFill>
                      </a:tcPr>
                    </a:tc>
                  </a:tr>
                  <a:tr h="116840"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</a:tr>
                  <a:tr h="373063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24"/>
                          <a:stretch>
                            <a:fillRect t="-487097" r="-122335" b="-3919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D08BD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D08BD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24"/>
                          <a:stretch>
                            <a:fillRect l="-584375" t="-487097" b="-391935"/>
                          </a:stretch>
                        </a:blipFill>
                      </a:tcPr>
                    </a:tc>
                  </a:tr>
                  <a:tr h="116840"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</a:tr>
                  <a:tr h="373063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24"/>
                          <a:stretch>
                            <a:fillRect t="-627869" r="-122335" b="-2672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24"/>
                          <a:stretch>
                            <a:fillRect l="-584375" t="-627869" b="-267213"/>
                          </a:stretch>
                        </a:blipFill>
                      </a:tcPr>
                    </a:tc>
                  </a:tr>
                  <a:tr h="116840"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</a:tr>
                  <a:tr h="373063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24"/>
                          <a:stretch>
                            <a:fillRect t="-746774" r="-122335" b="-1322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24"/>
                          <a:stretch>
                            <a:fillRect l="-584375" t="-746774" b="-132258"/>
                          </a:stretch>
                        </a:blipFill>
                      </a:tcPr>
                    </a:tc>
                  </a:tr>
                  <a:tr h="116840"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</a:tr>
                  <a:tr h="373063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24"/>
                          <a:stretch>
                            <a:fillRect t="-891803" r="-122335" b="-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24"/>
                          <a:stretch>
                            <a:fillRect l="-584375" t="-891803" b="-3279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5" name="Tabelle 5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64245917"/>
                  </p:ext>
                </p:extLst>
              </p:nvPr>
            </p:nvGraphicFramePr>
            <p:xfrm>
              <a:off x="2358972" y="1758612"/>
              <a:ext cx="2767482" cy="3683321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587654"/>
                    <a:gridCol w="351937"/>
                    <a:gridCol w="351937"/>
                    <a:gridCol w="351937"/>
                    <a:gridCol w="1124017"/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GB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gridSpan="3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GB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8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de-DE" sz="1800" b="0" i="1" smtClean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sup>
                                </m:sSup>
                                <m:r>
                                  <a:rPr lang="de-DE" sz="18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de-DE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8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de-DE" sz="18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de-DE" sz="18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sub>
                                  <m:sup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sup>
                                </m:sSubSup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</a:tr>
                  <a:tr h="0"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sub>
                                  <m:sup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sup>
                                </m:sSubSup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</a:tr>
                  <a:tr h="0"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sub>
                                  <m:sup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sup>
                                </m:sSubSup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</a:tr>
                  <a:tr h="0"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6F8F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sub>
                                  <m:sup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sup>
                                </m:sSubSup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</a:tr>
                  <a:tr h="0"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C0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sub>
                                  <m:sup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sup>
                                </m:sSubSup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</a:tr>
                  <a:tr h="0"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sub>
                                  <m:sup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sup>
                                </m:sSubSup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</a:tr>
                  <a:tr h="0"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D08BD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sub>
                                  <m:sup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sup>
                                </m:sSubSup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55" name="Tabelle 5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64245917"/>
                  </p:ext>
                </p:extLst>
              </p:nvPr>
            </p:nvGraphicFramePr>
            <p:xfrm>
              <a:off x="2358972" y="1758612"/>
              <a:ext cx="2767482" cy="3683321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587654"/>
                    <a:gridCol w="351937"/>
                    <a:gridCol w="351937"/>
                    <a:gridCol w="351937"/>
                    <a:gridCol w="1124017"/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GB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gridSpan="3"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25"/>
                          <a:stretch>
                            <a:fillRect l="-56069" r="-106936" b="-90655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</a:tr>
                  <a:tr h="373063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25"/>
                          <a:stretch>
                            <a:fillRect t="-100000" r="-369072" b="-8065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25"/>
                          <a:stretch>
                            <a:fillRect l="-145946" t="-100000" b="-806557"/>
                          </a:stretch>
                        </a:blipFill>
                      </a:tcPr>
                    </a:tc>
                  </a:tr>
                  <a:tr h="116840"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</a:tr>
                  <a:tr h="373063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25"/>
                          <a:stretch>
                            <a:fillRect t="-227419" r="-369072" b="-6629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25"/>
                          <a:stretch>
                            <a:fillRect l="-145946" t="-227419" b="-662903"/>
                          </a:stretch>
                        </a:blipFill>
                      </a:tcPr>
                    </a:tc>
                  </a:tr>
                  <a:tr h="116840"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</a:tr>
                  <a:tr h="373063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25"/>
                          <a:stretch>
                            <a:fillRect t="-363934" r="-369072" b="-5426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25"/>
                          <a:stretch>
                            <a:fillRect l="-145946" t="-363934" b="-542623"/>
                          </a:stretch>
                        </a:blipFill>
                      </a:tcPr>
                    </a:tc>
                  </a:tr>
                  <a:tr h="116840"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</a:tr>
                  <a:tr h="373063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25"/>
                          <a:stretch>
                            <a:fillRect t="-487097" r="-369072" b="-4032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6F8F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25"/>
                          <a:stretch>
                            <a:fillRect l="-145946" t="-487097" b="-403226"/>
                          </a:stretch>
                        </a:blipFill>
                      </a:tcPr>
                    </a:tc>
                  </a:tr>
                  <a:tr h="116840"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</a:tr>
                  <a:tr h="373063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25"/>
                          <a:stretch>
                            <a:fillRect t="-627869" r="-369072" b="-2786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C0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25"/>
                          <a:stretch>
                            <a:fillRect l="-145946" t="-627869" b="-278689"/>
                          </a:stretch>
                        </a:blipFill>
                      </a:tcPr>
                    </a:tc>
                  </a:tr>
                  <a:tr h="116840"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</a:tr>
                  <a:tr h="373063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25"/>
                          <a:stretch>
                            <a:fillRect t="-746774" r="-369072" b="-1435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25"/>
                          <a:stretch>
                            <a:fillRect l="-145946" t="-746774" b="-143548"/>
                          </a:stretch>
                        </a:blipFill>
                      </a:tcPr>
                    </a:tc>
                  </a:tr>
                  <a:tr h="116840"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</a:tr>
                  <a:tr h="373063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25"/>
                          <a:stretch>
                            <a:fillRect t="-891803" r="-369072" b="-147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D08BD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25"/>
                          <a:stretch>
                            <a:fillRect l="-145946" t="-891803" b="-14754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114" name="Fußzeilenplatzhalter 4">
            <a:extLst>
              <a:ext uri="{FF2B5EF4-FFF2-40B4-BE49-F238E27FC236}">
                <a16:creationId xmlns:a16="http://schemas.microsoft.com/office/drawing/2014/main" xmlns="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18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26</a:t>
            </a:r>
          </a:p>
        </p:txBody>
      </p:sp>
    </p:spTree>
    <p:extLst>
      <p:ext uri="{BB962C8B-B14F-4D97-AF65-F5344CB8AC3E}">
        <p14:creationId xmlns:p14="http://schemas.microsoft.com/office/powerpoint/2010/main" val="3894356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2B3039ED-CBD4-4DB0-AD4F-1CBB73A0DB3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de-DE" dirty="0"/>
              <a:t>2.2 Graph Wasserstein </a:t>
            </a:r>
            <a:r>
              <a:rPr lang="de-DE" dirty="0" err="1"/>
              <a:t>distance</a:t>
            </a:r>
            <a:r>
              <a:rPr lang="de-DE" dirty="0"/>
              <a:t/>
            </a:r>
            <a:br>
              <a:rPr lang="de-DE" dirty="0"/>
            </a:br>
            <a:r>
              <a:rPr lang="de-DE" dirty="0" smtClean="0"/>
              <a:t>Transportation plan</a:t>
            </a:r>
            <a:endParaRPr lang="de-DE" dirty="0"/>
          </a:p>
        </p:txBody>
      </p:sp>
      <p:grpSp>
        <p:nvGrpSpPr>
          <p:cNvPr id="90" name="Gruppieren 89"/>
          <p:cNvGrpSpPr/>
          <p:nvPr/>
        </p:nvGrpSpPr>
        <p:grpSpPr>
          <a:xfrm>
            <a:off x="201300" y="2211320"/>
            <a:ext cx="1881050" cy="2472202"/>
            <a:chOff x="261127" y="2199039"/>
            <a:chExt cx="1881050" cy="247220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Ellipse 71"/>
                <p:cNvSpPr>
                  <a:spLocks/>
                </p:cNvSpPr>
                <p:nvPr/>
              </p:nvSpPr>
              <p:spPr>
                <a:xfrm>
                  <a:off x="261127" y="2199039"/>
                  <a:ext cx="464909" cy="6031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de-DE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de-DE" sz="2400" dirty="0" smtClean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2" name="Ellipse 7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1127" y="2199039"/>
                  <a:ext cx="464909" cy="603100"/>
                </a:xfrm>
                <a:prstGeom prst="ellipse">
                  <a:avLst/>
                </a:prstGeom>
                <a:blipFill rotWithShape="0">
                  <a:blip r:embed="rId3"/>
                  <a:stretch>
                    <a:fillRect l="-5128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3" name="Gerader Verbinder 72"/>
            <p:cNvCxnSpPr>
              <a:cxnSpLocks/>
              <a:stCxn id="72" idx="6"/>
              <a:endCxn id="74" idx="2"/>
            </p:cNvCxnSpPr>
            <p:nvPr/>
          </p:nvCxnSpPr>
          <p:spPr>
            <a:xfrm>
              <a:off x="726036" y="2500589"/>
              <a:ext cx="232454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Ellipse 73"/>
                <p:cNvSpPr>
                  <a:spLocks/>
                </p:cNvSpPr>
                <p:nvPr/>
              </p:nvSpPr>
              <p:spPr>
                <a:xfrm>
                  <a:off x="958490" y="2199039"/>
                  <a:ext cx="464909" cy="6031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de-DE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de-DE" sz="2400" dirty="0" smtClean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4" name="Ellipse 7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8490" y="2199039"/>
                  <a:ext cx="464909" cy="603100"/>
                </a:xfrm>
                <a:prstGeom prst="ellipse">
                  <a:avLst/>
                </a:prstGeom>
                <a:blipFill rotWithShape="0">
                  <a:blip r:embed="rId4"/>
                  <a:stretch>
                    <a:fillRect l="-5063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Ellipse 74"/>
                <p:cNvSpPr>
                  <a:spLocks/>
                </p:cNvSpPr>
                <p:nvPr/>
              </p:nvSpPr>
              <p:spPr>
                <a:xfrm>
                  <a:off x="1677268" y="2199039"/>
                  <a:ext cx="464909" cy="6031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de-DE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oMath>
                    </m:oMathPara>
                  </a14:m>
                  <a:endParaRPr lang="de-DE" sz="2400" dirty="0" smtClean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5" name="Ellipse 7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77268" y="2199039"/>
                  <a:ext cx="464909" cy="603100"/>
                </a:xfrm>
                <a:prstGeom prst="ellipse">
                  <a:avLst/>
                </a:prstGeom>
                <a:blipFill rotWithShape="0">
                  <a:blip r:embed="rId5"/>
                  <a:stretch>
                    <a:fillRect l="-5063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Ellipse 75"/>
                <p:cNvSpPr>
                  <a:spLocks/>
                </p:cNvSpPr>
                <p:nvPr/>
              </p:nvSpPr>
              <p:spPr>
                <a:xfrm>
                  <a:off x="1677268" y="3145871"/>
                  <a:ext cx="464909" cy="6031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de-DE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7</m:t>
                            </m:r>
                          </m:sub>
                        </m:sSub>
                      </m:oMath>
                    </m:oMathPara>
                  </a14:m>
                  <a:endParaRPr lang="de-DE" sz="2400" dirty="0" smtClean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6" name="Ellipse 7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77268" y="3145871"/>
                  <a:ext cx="464909" cy="603100"/>
                </a:xfrm>
                <a:prstGeom prst="ellipse">
                  <a:avLst/>
                </a:prstGeom>
                <a:blipFill rotWithShape="0">
                  <a:blip r:embed="rId6"/>
                  <a:stretch>
                    <a:fillRect l="-5063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Ellipse 76"/>
                <p:cNvSpPr>
                  <a:spLocks/>
                </p:cNvSpPr>
                <p:nvPr/>
              </p:nvSpPr>
              <p:spPr>
                <a:xfrm>
                  <a:off x="261127" y="3133590"/>
                  <a:ext cx="464909" cy="6031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de-DE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de-DE" sz="2400" dirty="0" smtClean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7" name="Ellipse 7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1127" y="3133590"/>
                  <a:ext cx="464909" cy="603100"/>
                </a:xfrm>
                <a:prstGeom prst="ellipse">
                  <a:avLst/>
                </a:prstGeom>
                <a:blipFill rotWithShape="0">
                  <a:blip r:embed="rId7"/>
                  <a:stretch>
                    <a:fillRect l="-5128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Ellipse 77"/>
                <p:cNvSpPr>
                  <a:spLocks/>
                </p:cNvSpPr>
                <p:nvPr/>
              </p:nvSpPr>
              <p:spPr>
                <a:xfrm>
                  <a:off x="261127" y="4068141"/>
                  <a:ext cx="464909" cy="6031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de-DE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de-DE" sz="2400" dirty="0" smtClean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8" name="Ellipse 7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1127" y="4068141"/>
                  <a:ext cx="464909" cy="603100"/>
                </a:xfrm>
                <a:prstGeom prst="ellipse">
                  <a:avLst/>
                </a:prstGeom>
                <a:blipFill rotWithShape="0">
                  <a:blip r:embed="rId8"/>
                  <a:stretch>
                    <a:fillRect l="-3846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Ellipse 78"/>
                <p:cNvSpPr>
                  <a:spLocks/>
                </p:cNvSpPr>
                <p:nvPr/>
              </p:nvSpPr>
              <p:spPr>
                <a:xfrm>
                  <a:off x="958490" y="4068141"/>
                  <a:ext cx="464909" cy="6031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de-DE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de-DE" sz="2400" dirty="0" smtClean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9" name="Ellipse 7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8490" y="4068141"/>
                  <a:ext cx="464909" cy="603100"/>
                </a:xfrm>
                <a:prstGeom prst="ellipse">
                  <a:avLst/>
                </a:prstGeom>
                <a:blipFill rotWithShape="0">
                  <a:blip r:embed="rId9"/>
                  <a:stretch>
                    <a:fillRect l="-5063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0" name="Gerader Verbinder 79"/>
            <p:cNvCxnSpPr>
              <a:cxnSpLocks/>
              <a:stCxn id="72" idx="4"/>
              <a:endCxn id="77" idx="0"/>
            </p:cNvCxnSpPr>
            <p:nvPr/>
          </p:nvCxnSpPr>
          <p:spPr>
            <a:xfrm>
              <a:off x="493581" y="2802139"/>
              <a:ext cx="0" cy="33145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Gerader Verbinder 80"/>
            <p:cNvCxnSpPr>
              <a:cxnSpLocks/>
              <a:stCxn id="77" idx="4"/>
              <a:endCxn id="78" idx="0"/>
            </p:cNvCxnSpPr>
            <p:nvPr/>
          </p:nvCxnSpPr>
          <p:spPr>
            <a:xfrm>
              <a:off x="493581" y="3736690"/>
              <a:ext cx="0" cy="33145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Gerader Verbinder 81"/>
            <p:cNvCxnSpPr>
              <a:cxnSpLocks/>
              <a:stCxn id="78" idx="6"/>
              <a:endCxn id="79" idx="2"/>
            </p:cNvCxnSpPr>
            <p:nvPr/>
          </p:nvCxnSpPr>
          <p:spPr>
            <a:xfrm>
              <a:off x="726036" y="4369691"/>
              <a:ext cx="232454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Gerader Verbinder 82"/>
            <p:cNvCxnSpPr>
              <a:cxnSpLocks/>
              <a:stCxn id="75" idx="2"/>
              <a:endCxn id="74" idx="6"/>
            </p:cNvCxnSpPr>
            <p:nvPr/>
          </p:nvCxnSpPr>
          <p:spPr>
            <a:xfrm flipH="1">
              <a:off x="1423399" y="2500589"/>
              <a:ext cx="25386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Gerader Verbinder 83"/>
            <p:cNvCxnSpPr>
              <a:cxnSpLocks/>
              <a:stCxn id="76" idx="0"/>
              <a:endCxn id="75" idx="4"/>
            </p:cNvCxnSpPr>
            <p:nvPr/>
          </p:nvCxnSpPr>
          <p:spPr>
            <a:xfrm flipV="1">
              <a:off x="1909723" y="2802139"/>
              <a:ext cx="0" cy="34373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Gerader Verbinder 69"/>
            <p:cNvCxnSpPr>
              <a:cxnSpLocks/>
              <a:stCxn id="77" idx="7"/>
              <a:endCxn id="74" idx="3"/>
            </p:cNvCxnSpPr>
            <p:nvPr/>
          </p:nvCxnSpPr>
          <p:spPr>
            <a:xfrm flipV="1">
              <a:off x="657952" y="2713817"/>
              <a:ext cx="368622" cy="50809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Gerader Verbinder 70"/>
            <p:cNvCxnSpPr>
              <a:cxnSpLocks/>
              <a:stCxn id="76" idx="1"/>
              <a:endCxn id="74" idx="5"/>
            </p:cNvCxnSpPr>
            <p:nvPr/>
          </p:nvCxnSpPr>
          <p:spPr>
            <a:xfrm flipH="1" flipV="1">
              <a:off x="1355315" y="2713817"/>
              <a:ext cx="390037" cy="52037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1" name="Gruppieren 160"/>
          <p:cNvGrpSpPr/>
          <p:nvPr/>
        </p:nvGrpSpPr>
        <p:grpSpPr>
          <a:xfrm>
            <a:off x="10205653" y="2211320"/>
            <a:ext cx="1881050" cy="2472202"/>
            <a:chOff x="9702669" y="2276309"/>
            <a:chExt cx="1881050" cy="247220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Ellipse 91"/>
                <p:cNvSpPr>
                  <a:spLocks/>
                </p:cNvSpPr>
                <p:nvPr/>
              </p:nvSpPr>
              <p:spPr>
                <a:xfrm>
                  <a:off x="9702669" y="2276309"/>
                  <a:ext cx="464909" cy="6031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de-DE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GB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92" name="Ellipse 9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02669" y="2276309"/>
                  <a:ext cx="464909" cy="603100"/>
                </a:xfrm>
                <a:prstGeom prst="ellipse">
                  <a:avLst/>
                </a:prstGeom>
                <a:blipFill rotWithShape="0">
                  <a:blip r:embed="rId10"/>
                  <a:stretch>
                    <a:fillRect l="-8974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3" name="Gerader Verbinder 92"/>
            <p:cNvCxnSpPr>
              <a:cxnSpLocks/>
              <a:stCxn id="92" idx="6"/>
              <a:endCxn id="94" idx="2"/>
            </p:cNvCxnSpPr>
            <p:nvPr/>
          </p:nvCxnSpPr>
          <p:spPr>
            <a:xfrm>
              <a:off x="10167578" y="2577859"/>
              <a:ext cx="232454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Ellipse 93"/>
                <p:cNvSpPr>
                  <a:spLocks/>
                </p:cNvSpPr>
                <p:nvPr/>
              </p:nvSpPr>
              <p:spPr>
                <a:xfrm>
                  <a:off x="10400032" y="2276309"/>
                  <a:ext cx="464909" cy="6031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de-DE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GB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94" name="Ellipse 9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00032" y="2276309"/>
                  <a:ext cx="464909" cy="603100"/>
                </a:xfrm>
                <a:prstGeom prst="ellipse">
                  <a:avLst/>
                </a:prstGeom>
                <a:blipFill rotWithShape="0">
                  <a:blip r:embed="rId11"/>
                  <a:stretch>
                    <a:fillRect l="-11538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Ellipse 95"/>
                <p:cNvSpPr>
                  <a:spLocks/>
                </p:cNvSpPr>
                <p:nvPr/>
              </p:nvSpPr>
              <p:spPr>
                <a:xfrm>
                  <a:off x="11118810" y="3223141"/>
                  <a:ext cx="464909" cy="6031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de-DE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oMath>
                    </m:oMathPara>
                  </a14:m>
                  <a:endParaRPr lang="en-GB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96" name="Ellipse 9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18810" y="3223141"/>
                  <a:ext cx="464909" cy="603100"/>
                </a:xfrm>
                <a:prstGeom prst="ellipse">
                  <a:avLst/>
                </a:prstGeom>
                <a:blipFill rotWithShape="0">
                  <a:blip r:embed="rId12"/>
                  <a:stretch>
                    <a:fillRect l="-10127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Ellipse 96"/>
                <p:cNvSpPr>
                  <a:spLocks/>
                </p:cNvSpPr>
                <p:nvPr/>
              </p:nvSpPr>
              <p:spPr>
                <a:xfrm>
                  <a:off x="9702669" y="3210860"/>
                  <a:ext cx="464909" cy="6031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de-DE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GB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97" name="Ellipse 9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02669" y="3210860"/>
                  <a:ext cx="464909" cy="603100"/>
                </a:xfrm>
                <a:prstGeom prst="ellipse">
                  <a:avLst/>
                </a:prstGeom>
                <a:blipFill rotWithShape="0">
                  <a:blip r:embed="rId13"/>
                  <a:stretch>
                    <a:fillRect l="-8974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Ellipse 97"/>
                <p:cNvSpPr>
                  <a:spLocks/>
                </p:cNvSpPr>
                <p:nvPr/>
              </p:nvSpPr>
              <p:spPr>
                <a:xfrm>
                  <a:off x="10412107" y="3221912"/>
                  <a:ext cx="464909" cy="6031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de-DE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en-GB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98" name="Ellipse 9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12107" y="3221912"/>
                  <a:ext cx="464909" cy="603100"/>
                </a:xfrm>
                <a:prstGeom prst="ellipse">
                  <a:avLst/>
                </a:prstGeom>
                <a:blipFill rotWithShape="0">
                  <a:blip r:embed="rId14"/>
                  <a:stretch>
                    <a:fillRect l="-11538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Ellipse 98"/>
                <p:cNvSpPr>
                  <a:spLocks/>
                </p:cNvSpPr>
                <p:nvPr/>
              </p:nvSpPr>
              <p:spPr>
                <a:xfrm>
                  <a:off x="10400032" y="4145411"/>
                  <a:ext cx="464909" cy="6031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de-DE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7</m:t>
                            </m:r>
                          </m:sub>
                        </m:sSub>
                      </m:oMath>
                    </m:oMathPara>
                  </a14:m>
                  <a:endParaRPr lang="en-GB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99" name="Ellipse 9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00032" y="4145411"/>
                  <a:ext cx="464909" cy="603100"/>
                </a:xfrm>
                <a:prstGeom prst="ellipse">
                  <a:avLst/>
                </a:prstGeom>
                <a:blipFill rotWithShape="0">
                  <a:blip r:embed="rId15"/>
                  <a:stretch>
                    <a:fillRect l="-11538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0" name="Gerader Verbinder 99"/>
            <p:cNvCxnSpPr>
              <a:cxnSpLocks/>
              <a:stCxn id="92" idx="4"/>
              <a:endCxn id="97" idx="0"/>
            </p:cNvCxnSpPr>
            <p:nvPr/>
          </p:nvCxnSpPr>
          <p:spPr>
            <a:xfrm>
              <a:off x="9935123" y="2879409"/>
              <a:ext cx="0" cy="33145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Gerader Verbinder 100"/>
            <p:cNvCxnSpPr>
              <a:cxnSpLocks/>
              <a:stCxn id="97" idx="7"/>
              <a:endCxn id="94" idx="3"/>
            </p:cNvCxnSpPr>
            <p:nvPr/>
          </p:nvCxnSpPr>
          <p:spPr>
            <a:xfrm flipV="1">
              <a:off x="10099494" y="2791087"/>
              <a:ext cx="368622" cy="50809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Gerader Verbinder 101"/>
            <p:cNvCxnSpPr>
              <a:cxnSpLocks/>
              <a:stCxn id="98" idx="4"/>
              <a:endCxn id="99" idx="0"/>
            </p:cNvCxnSpPr>
            <p:nvPr/>
          </p:nvCxnSpPr>
          <p:spPr>
            <a:xfrm flipH="1">
              <a:off x="10632487" y="3825012"/>
              <a:ext cx="12075" cy="32039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Gerader Verbinder 102"/>
            <p:cNvCxnSpPr>
              <a:cxnSpLocks/>
              <a:stCxn id="95" idx="2"/>
              <a:endCxn id="94" idx="6"/>
            </p:cNvCxnSpPr>
            <p:nvPr/>
          </p:nvCxnSpPr>
          <p:spPr>
            <a:xfrm flipH="1">
              <a:off x="10864941" y="2577859"/>
              <a:ext cx="25386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Gerader Verbinder 103"/>
            <p:cNvCxnSpPr>
              <a:cxnSpLocks/>
              <a:stCxn id="96" idx="0"/>
              <a:endCxn id="95" idx="4"/>
            </p:cNvCxnSpPr>
            <p:nvPr/>
          </p:nvCxnSpPr>
          <p:spPr>
            <a:xfrm flipV="1">
              <a:off x="11351265" y="2879409"/>
              <a:ext cx="0" cy="34373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Gerader Verbinder 105"/>
            <p:cNvCxnSpPr>
              <a:cxnSpLocks/>
              <a:stCxn id="96" idx="2"/>
              <a:endCxn id="98" idx="6"/>
            </p:cNvCxnSpPr>
            <p:nvPr/>
          </p:nvCxnSpPr>
          <p:spPr>
            <a:xfrm flipH="1" flipV="1">
              <a:off x="10877016" y="3523462"/>
              <a:ext cx="241794" cy="122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Gerader Verbinder 106"/>
            <p:cNvCxnSpPr>
              <a:cxnSpLocks/>
              <a:stCxn id="97" idx="5"/>
              <a:endCxn id="99" idx="1"/>
            </p:cNvCxnSpPr>
            <p:nvPr/>
          </p:nvCxnSpPr>
          <p:spPr>
            <a:xfrm>
              <a:off x="10099494" y="3725638"/>
              <a:ext cx="368622" cy="50809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Gerader Verbinder 111"/>
            <p:cNvCxnSpPr>
              <a:cxnSpLocks/>
              <a:stCxn id="96" idx="3"/>
              <a:endCxn id="99" idx="7"/>
            </p:cNvCxnSpPr>
            <p:nvPr/>
          </p:nvCxnSpPr>
          <p:spPr>
            <a:xfrm flipH="1">
              <a:off x="10796857" y="3737919"/>
              <a:ext cx="390037" cy="49581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Ellipse 94"/>
                <p:cNvSpPr>
                  <a:spLocks/>
                </p:cNvSpPr>
                <p:nvPr/>
              </p:nvSpPr>
              <p:spPr>
                <a:xfrm>
                  <a:off x="11118810" y="2276309"/>
                  <a:ext cx="464909" cy="6031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de-DE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GB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95" name="Ellipse 9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18810" y="2276309"/>
                  <a:ext cx="464909" cy="603100"/>
                </a:xfrm>
                <a:prstGeom prst="ellipse">
                  <a:avLst/>
                </a:prstGeom>
                <a:blipFill rotWithShape="0">
                  <a:blip r:embed="rId16"/>
                  <a:stretch>
                    <a:fillRect l="-10127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4" name="Tabelle 53"/>
              <p:cNvGraphicFramePr>
                <a:graphicFrameLocks noGrp="1"/>
              </p:cNvGraphicFramePr>
              <p:nvPr/>
            </p:nvGraphicFramePr>
            <p:xfrm>
              <a:off x="7059067" y="1758612"/>
              <a:ext cx="2662235" cy="3683321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195256"/>
                    <a:gridCol w="360000"/>
                    <a:gridCol w="360000"/>
                    <a:gridCol w="360000"/>
                    <a:gridCol w="386979"/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3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GB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8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de-DE" sz="1800" b="0" i="1" smtClean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sup>
                                </m:sSup>
                                <m:r>
                                  <a:rPr lang="de-DE" sz="18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de-DE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800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de-DE" sz="18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de-DE" sz="18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b>
                                  <m:sup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sup>
                                </m:sSubSup>
                                <m:d>
                                  <m:d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de-DE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de-DE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0"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b>
                                  <m:sup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sup>
                                </m:sSubSup>
                                <m:d>
                                  <m:d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de-DE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0"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b>
                                  <m:sup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sup>
                                </m:sSubSup>
                                <m:d>
                                  <m:d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de-DE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0"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b>
                                  <m:sup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sup>
                                </m:sSubSup>
                                <m:d>
                                  <m:d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de-DE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4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08BD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08BD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0"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b>
                                  <m:sup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sup>
                                </m:sSubSup>
                                <m:d>
                                  <m:d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de-DE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5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0"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b>
                                  <m:sup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sup>
                                </m:sSubSup>
                                <m:d>
                                  <m:d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de-DE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6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0"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b>
                                  <m:sup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sup>
                                </m:sSubSup>
                                <m:d>
                                  <m:d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de-DE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7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54" name="Tabelle 53"/>
              <p:cNvGraphicFramePr>
                <a:graphicFrameLocks noGrp="1"/>
              </p:cNvGraphicFramePr>
              <p:nvPr/>
            </p:nvGraphicFramePr>
            <p:xfrm>
              <a:off x="7059067" y="1758612"/>
              <a:ext cx="2662235" cy="3683321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195256"/>
                    <a:gridCol w="360000"/>
                    <a:gridCol w="360000"/>
                    <a:gridCol w="360000"/>
                    <a:gridCol w="386979"/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3"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17"/>
                          <a:stretch>
                            <a:fillRect l="-111864" t="-1639" r="-37288" b="-895082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373063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17"/>
                          <a:stretch>
                            <a:fillRect l="-508" t="-101639" r="-123350" b="-7950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17"/>
                          <a:stretch>
                            <a:fillRect l="-585938" t="-101639" r="-3125" b="-795082"/>
                          </a:stretch>
                        </a:blipFill>
                      </a:tcPr>
                    </a:tc>
                  </a:tr>
                  <a:tr h="116840"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373063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17"/>
                          <a:stretch>
                            <a:fillRect l="-508" t="-229032" r="-123350" b="-6516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17"/>
                          <a:stretch>
                            <a:fillRect l="-585938" t="-229032" r="-3125" b="-651613"/>
                          </a:stretch>
                        </a:blipFill>
                      </a:tcPr>
                    </a:tc>
                  </a:tr>
                  <a:tr h="116840"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373063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17"/>
                          <a:stretch>
                            <a:fillRect l="-508" t="-365574" r="-123350" b="-5311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17"/>
                          <a:stretch>
                            <a:fillRect l="-585938" t="-365574" r="-3125" b="-531148"/>
                          </a:stretch>
                        </a:blipFill>
                      </a:tcPr>
                    </a:tc>
                  </a:tr>
                  <a:tr h="116840"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373063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17"/>
                          <a:stretch>
                            <a:fillRect l="-508" t="-488710" r="-123350" b="-3919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08BD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08BD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17"/>
                          <a:stretch>
                            <a:fillRect l="-585938" t="-488710" r="-3125" b="-391935"/>
                          </a:stretch>
                        </a:blipFill>
                      </a:tcPr>
                    </a:tc>
                  </a:tr>
                  <a:tr h="116840"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373063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17"/>
                          <a:stretch>
                            <a:fillRect l="-508" t="-629508" r="-123350" b="-2672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17"/>
                          <a:stretch>
                            <a:fillRect l="-585938" t="-629508" r="-3125" b="-267213"/>
                          </a:stretch>
                        </a:blipFill>
                      </a:tcPr>
                    </a:tc>
                  </a:tr>
                  <a:tr h="116840"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373063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17"/>
                          <a:stretch>
                            <a:fillRect l="-508" t="-748387" r="-123350" b="-1322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17"/>
                          <a:stretch>
                            <a:fillRect l="-585938" t="-748387" r="-3125" b="-132258"/>
                          </a:stretch>
                        </a:blipFill>
                      </a:tcPr>
                    </a:tc>
                  </a:tr>
                  <a:tr h="116840"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373063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17"/>
                          <a:stretch>
                            <a:fillRect l="-508" t="-893443" r="-123350" b="-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17"/>
                          <a:stretch>
                            <a:fillRect l="-585938" t="-893443" r="-3125" b="-3279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5" name="Tabelle 54"/>
              <p:cNvGraphicFramePr>
                <a:graphicFrameLocks noGrp="1"/>
              </p:cNvGraphicFramePr>
              <p:nvPr/>
            </p:nvGraphicFramePr>
            <p:xfrm>
              <a:off x="2358972" y="1758612"/>
              <a:ext cx="2767482" cy="3683321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587654"/>
                    <a:gridCol w="351937"/>
                    <a:gridCol w="351937"/>
                    <a:gridCol w="351937"/>
                    <a:gridCol w="1124017"/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3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GB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8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de-DE" sz="1800" b="0" i="1" smtClean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sup>
                                </m:sSup>
                                <m:r>
                                  <a:rPr lang="de-DE" sz="18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de-DE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8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de-DE" sz="18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de-DE" sz="18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sub>
                                  <m:sup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sup>
                                </m:sSubSup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0"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sub>
                                  <m:sup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sup>
                                </m:sSubSup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0"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sub>
                                  <m:sup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sup>
                                </m:sSubSup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0"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6F8F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sub>
                                  <m:sup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sup>
                                </m:sSubSup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0"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sub>
                                  <m:sup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sup>
                                </m:sSubSup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0"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sub>
                                  <m:sup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sup>
                                </m:sSubSup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0"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08BD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sub>
                                  <m:sup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sup>
                                </m:sSubSup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55" name="Tabelle 54"/>
              <p:cNvGraphicFramePr>
                <a:graphicFrameLocks noGrp="1"/>
              </p:cNvGraphicFramePr>
              <p:nvPr/>
            </p:nvGraphicFramePr>
            <p:xfrm>
              <a:off x="2358972" y="1758612"/>
              <a:ext cx="2767482" cy="3683321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587654"/>
                    <a:gridCol w="351937"/>
                    <a:gridCol w="351937"/>
                    <a:gridCol w="351937"/>
                    <a:gridCol w="1124017"/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3"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18"/>
                          <a:stretch>
                            <a:fillRect l="-56647" t="-1639" r="-108671" b="-90655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373063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18"/>
                          <a:stretch>
                            <a:fillRect l="-1031" t="-101639" r="-372165" b="-8065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18"/>
                          <a:stretch>
                            <a:fillRect l="-146486" t="-101639" r="-1622" b="-806557"/>
                          </a:stretch>
                        </a:blipFill>
                      </a:tcPr>
                    </a:tc>
                  </a:tr>
                  <a:tr h="116840"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373063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18"/>
                          <a:stretch>
                            <a:fillRect l="-1031" t="-229032" r="-372165" b="-6629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18"/>
                          <a:stretch>
                            <a:fillRect l="-146486" t="-229032" r="-1622" b="-662903"/>
                          </a:stretch>
                        </a:blipFill>
                      </a:tcPr>
                    </a:tc>
                  </a:tr>
                  <a:tr h="116840"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373063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18"/>
                          <a:stretch>
                            <a:fillRect l="-1031" t="-365574" r="-372165" b="-5426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18"/>
                          <a:stretch>
                            <a:fillRect l="-146486" t="-365574" r="-1622" b="-542623"/>
                          </a:stretch>
                        </a:blipFill>
                      </a:tcPr>
                    </a:tc>
                  </a:tr>
                  <a:tr h="116840"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373063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18"/>
                          <a:stretch>
                            <a:fillRect l="-1031" t="-488710" r="-372165" b="-4032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6F8F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18"/>
                          <a:stretch>
                            <a:fillRect l="-146486" t="-488710" r="-1622" b="-403226"/>
                          </a:stretch>
                        </a:blipFill>
                      </a:tcPr>
                    </a:tc>
                  </a:tr>
                  <a:tr h="116840"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373063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18"/>
                          <a:stretch>
                            <a:fillRect l="-1031" t="-629508" r="-372165" b="-2786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18"/>
                          <a:stretch>
                            <a:fillRect l="-146486" t="-629508" r="-1622" b="-278689"/>
                          </a:stretch>
                        </a:blipFill>
                      </a:tcPr>
                    </a:tc>
                  </a:tr>
                  <a:tr h="116840"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373063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18"/>
                          <a:stretch>
                            <a:fillRect l="-1031" t="-748387" r="-372165" b="-1435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18"/>
                          <a:stretch>
                            <a:fillRect l="-146486" t="-748387" r="-1622" b="-143548"/>
                          </a:stretch>
                        </a:blipFill>
                      </a:tcPr>
                    </a:tc>
                  </a:tr>
                  <a:tr h="116840"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373063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18"/>
                          <a:stretch>
                            <a:fillRect l="-1031" t="-893443" r="-372165" b="-147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08BD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18"/>
                          <a:stretch>
                            <a:fillRect l="-146486" t="-893443" r="-1622" b="-14754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grpSp>
        <p:nvGrpSpPr>
          <p:cNvPr id="2" name="Gruppieren 1"/>
          <p:cNvGrpSpPr/>
          <p:nvPr/>
        </p:nvGrpSpPr>
        <p:grpSpPr>
          <a:xfrm>
            <a:off x="934332" y="1470843"/>
            <a:ext cx="10411434" cy="369332"/>
            <a:chOff x="934332" y="1470843"/>
            <a:chExt cx="10411434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Rechteck 55"/>
                <p:cNvSpPr/>
                <p:nvPr/>
              </p:nvSpPr>
              <p:spPr>
                <a:xfrm>
                  <a:off x="934332" y="1470843"/>
                  <a:ext cx="393569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56" name="Rechteck 5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4332" y="1470843"/>
                  <a:ext cx="393569" cy="369332"/>
                </a:xfrm>
                <a:prstGeom prst="rect">
                  <a:avLst/>
                </a:prstGeom>
                <a:blipFill rotWithShape="0"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Rechteck 56"/>
                <p:cNvSpPr/>
                <p:nvPr/>
              </p:nvSpPr>
              <p:spPr>
                <a:xfrm>
                  <a:off x="10903016" y="1470843"/>
                  <a:ext cx="44275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57" name="Rechteck 5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03016" y="1470843"/>
                  <a:ext cx="442750" cy="369332"/>
                </a:xfrm>
                <a:prstGeom prst="rect">
                  <a:avLst/>
                </a:prstGeom>
                <a:blipFill rotWithShape="0"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2" name="Fußzeilenplatzhalter 4">
            <a:extLst>
              <a:ext uri="{FF2B5EF4-FFF2-40B4-BE49-F238E27FC236}">
                <a16:creationId xmlns:a16="http://schemas.microsoft.com/office/drawing/2014/main" xmlns="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19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26</a:t>
            </a:r>
          </a:p>
        </p:txBody>
      </p:sp>
    </p:spTree>
    <p:extLst>
      <p:ext uri="{BB962C8B-B14F-4D97-AF65-F5344CB8AC3E}">
        <p14:creationId xmlns:p14="http://schemas.microsoft.com/office/powerpoint/2010/main" val="2353237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2B3039ED-CBD4-4DB0-AD4F-1CBB73A0DB3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de-DE" dirty="0"/>
              <a:t>2.2 Graph Wasserstein </a:t>
            </a:r>
            <a:r>
              <a:rPr lang="de-DE" dirty="0" err="1"/>
              <a:t>distance</a:t>
            </a:r>
            <a:r>
              <a:rPr lang="de-DE" dirty="0"/>
              <a:t/>
            </a:r>
            <a:br>
              <a:rPr lang="de-DE" dirty="0"/>
            </a:br>
            <a:r>
              <a:rPr lang="de-DE" dirty="0"/>
              <a:t>Transportation plan</a:t>
            </a:r>
          </a:p>
        </p:txBody>
      </p:sp>
      <p:grpSp>
        <p:nvGrpSpPr>
          <p:cNvPr id="90" name="Gruppieren 89"/>
          <p:cNvGrpSpPr/>
          <p:nvPr/>
        </p:nvGrpSpPr>
        <p:grpSpPr>
          <a:xfrm>
            <a:off x="201300" y="2211320"/>
            <a:ext cx="1881050" cy="2472202"/>
            <a:chOff x="261127" y="2199039"/>
            <a:chExt cx="1881050" cy="247220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Ellipse 71"/>
                <p:cNvSpPr>
                  <a:spLocks/>
                </p:cNvSpPr>
                <p:nvPr/>
              </p:nvSpPr>
              <p:spPr>
                <a:xfrm>
                  <a:off x="261127" y="2199039"/>
                  <a:ext cx="464909" cy="6031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de-DE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de-DE" sz="2400" dirty="0" smtClean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2" name="Ellipse 7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1127" y="2199039"/>
                  <a:ext cx="464909" cy="603100"/>
                </a:xfrm>
                <a:prstGeom prst="ellipse">
                  <a:avLst/>
                </a:prstGeom>
                <a:blipFill rotWithShape="0">
                  <a:blip r:embed="rId3"/>
                  <a:stretch>
                    <a:fillRect l="-5128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3" name="Gerader Verbinder 72"/>
            <p:cNvCxnSpPr>
              <a:cxnSpLocks/>
              <a:stCxn id="72" idx="6"/>
              <a:endCxn id="74" idx="2"/>
            </p:cNvCxnSpPr>
            <p:nvPr/>
          </p:nvCxnSpPr>
          <p:spPr>
            <a:xfrm>
              <a:off x="726036" y="2500589"/>
              <a:ext cx="232454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Ellipse 73"/>
                <p:cNvSpPr>
                  <a:spLocks/>
                </p:cNvSpPr>
                <p:nvPr/>
              </p:nvSpPr>
              <p:spPr>
                <a:xfrm>
                  <a:off x="958490" y="2199039"/>
                  <a:ext cx="464909" cy="6031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de-DE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de-DE" sz="2400" dirty="0" smtClean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4" name="Ellipse 7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8490" y="2199039"/>
                  <a:ext cx="464909" cy="603100"/>
                </a:xfrm>
                <a:prstGeom prst="ellipse">
                  <a:avLst/>
                </a:prstGeom>
                <a:blipFill rotWithShape="0">
                  <a:blip r:embed="rId4"/>
                  <a:stretch>
                    <a:fillRect l="-5063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Ellipse 74"/>
                <p:cNvSpPr>
                  <a:spLocks/>
                </p:cNvSpPr>
                <p:nvPr/>
              </p:nvSpPr>
              <p:spPr>
                <a:xfrm>
                  <a:off x="1677268" y="2199039"/>
                  <a:ext cx="464909" cy="6031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de-DE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oMath>
                    </m:oMathPara>
                  </a14:m>
                  <a:endParaRPr lang="de-DE" sz="2400" dirty="0" smtClean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5" name="Ellipse 7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77268" y="2199039"/>
                  <a:ext cx="464909" cy="603100"/>
                </a:xfrm>
                <a:prstGeom prst="ellipse">
                  <a:avLst/>
                </a:prstGeom>
                <a:blipFill rotWithShape="0">
                  <a:blip r:embed="rId5"/>
                  <a:stretch>
                    <a:fillRect l="-5063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Ellipse 75"/>
                <p:cNvSpPr>
                  <a:spLocks/>
                </p:cNvSpPr>
                <p:nvPr/>
              </p:nvSpPr>
              <p:spPr>
                <a:xfrm>
                  <a:off x="1677268" y="3145871"/>
                  <a:ext cx="464909" cy="6031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de-DE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7</m:t>
                            </m:r>
                          </m:sub>
                        </m:sSub>
                      </m:oMath>
                    </m:oMathPara>
                  </a14:m>
                  <a:endParaRPr lang="de-DE" sz="2400" dirty="0" smtClean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6" name="Ellipse 7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77268" y="3145871"/>
                  <a:ext cx="464909" cy="603100"/>
                </a:xfrm>
                <a:prstGeom prst="ellipse">
                  <a:avLst/>
                </a:prstGeom>
                <a:blipFill rotWithShape="0">
                  <a:blip r:embed="rId6"/>
                  <a:stretch>
                    <a:fillRect l="-5063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Ellipse 76"/>
                <p:cNvSpPr>
                  <a:spLocks/>
                </p:cNvSpPr>
                <p:nvPr/>
              </p:nvSpPr>
              <p:spPr>
                <a:xfrm>
                  <a:off x="261127" y="3133590"/>
                  <a:ext cx="464909" cy="6031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de-DE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de-DE" sz="2400" dirty="0" smtClean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7" name="Ellipse 7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1127" y="3133590"/>
                  <a:ext cx="464909" cy="603100"/>
                </a:xfrm>
                <a:prstGeom prst="ellipse">
                  <a:avLst/>
                </a:prstGeom>
                <a:blipFill rotWithShape="0">
                  <a:blip r:embed="rId7"/>
                  <a:stretch>
                    <a:fillRect l="-5128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Ellipse 77"/>
                <p:cNvSpPr>
                  <a:spLocks/>
                </p:cNvSpPr>
                <p:nvPr/>
              </p:nvSpPr>
              <p:spPr>
                <a:xfrm>
                  <a:off x="261127" y="4068141"/>
                  <a:ext cx="464909" cy="6031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de-DE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de-DE" sz="2400" dirty="0" smtClean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8" name="Ellipse 7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1127" y="4068141"/>
                  <a:ext cx="464909" cy="603100"/>
                </a:xfrm>
                <a:prstGeom prst="ellipse">
                  <a:avLst/>
                </a:prstGeom>
                <a:blipFill rotWithShape="0">
                  <a:blip r:embed="rId8"/>
                  <a:stretch>
                    <a:fillRect l="-3846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Ellipse 78"/>
                <p:cNvSpPr>
                  <a:spLocks/>
                </p:cNvSpPr>
                <p:nvPr/>
              </p:nvSpPr>
              <p:spPr>
                <a:xfrm>
                  <a:off x="958490" y="4068141"/>
                  <a:ext cx="464909" cy="6031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de-DE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de-DE" sz="2400" dirty="0" smtClean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9" name="Ellipse 7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8490" y="4068141"/>
                  <a:ext cx="464909" cy="603100"/>
                </a:xfrm>
                <a:prstGeom prst="ellipse">
                  <a:avLst/>
                </a:prstGeom>
                <a:blipFill rotWithShape="0">
                  <a:blip r:embed="rId9"/>
                  <a:stretch>
                    <a:fillRect l="-5063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0" name="Gerader Verbinder 79"/>
            <p:cNvCxnSpPr>
              <a:cxnSpLocks/>
              <a:stCxn id="72" idx="4"/>
              <a:endCxn id="77" idx="0"/>
            </p:cNvCxnSpPr>
            <p:nvPr/>
          </p:nvCxnSpPr>
          <p:spPr>
            <a:xfrm>
              <a:off x="493581" y="2802139"/>
              <a:ext cx="0" cy="33145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Gerader Verbinder 80"/>
            <p:cNvCxnSpPr>
              <a:cxnSpLocks/>
              <a:stCxn id="77" idx="4"/>
              <a:endCxn id="78" idx="0"/>
            </p:cNvCxnSpPr>
            <p:nvPr/>
          </p:nvCxnSpPr>
          <p:spPr>
            <a:xfrm>
              <a:off x="493581" y="3736690"/>
              <a:ext cx="0" cy="33145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Gerader Verbinder 81"/>
            <p:cNvCxnSpPr>
              <a:cxnSpLocks/>
              <a:stCxn id="78" idx="6"/>
              <a:endCxn id="79" idx="2"/>
            </p:cNvCxnSpPr>
            <p:nvPr/>
          </p:nvCxnSpPr>
          <p:spPr>
            <a:xfrm>
              <a:off x="726036" y="4369691"/>
              <a:ext cx="232454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Gerader Verbinder 82"/>
            <p:cNvCxnSpPr>
              <a:cxnSpLocks/>
              <a:stCxn id="75" idx="2"/>
              <a:endCxn id="74" idx="6"/>
            </p:cNvCxnSpPr>
            <p:nvPr/>
          </p:nvCxnSpPr>
          <p:spPr>
            <a:xfrm flipH="1">
              <a:off x="1423399" y="2500589"/>
              <a:ext cx="25386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Gerader Verbinder 83"/>
            <p:cNvCxnSpPr>
              <a:cxnSpLocks/>
              <a:stCxn id="76" idx="0"/>
              <a:endCxn id="75" idx="4"/>
            </p:cNvCxnSpPr>
            <p:nvPr/>
          </p:nvCxnSpPr>
          <p:spPr>
            <a:xfrm flipV="1">
              <a:off x="1909723" y="2802139"/>
              <a:ext cx="0" cy="34373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Gerader Verbinder 69"/>
            <p:cNvCxnSpPr>
              <a:cxnSpLocks/>
              <a:stCxn id="77" idx="7"/>
              <a:endCxn id="74" idx="3"/>
            </p:cNvCxnSpPr>
            <p:nvPr/>
          </p:nvCxnSpPr>
          <p:spPr>
            <a:xfrm flipV="1">
              <a:off x="657952" y="2713817"/>
              <a:ext cx="368622" cy="50809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Gerader Verbinder 70"/>
            <p:cNvCxnSpPr>
              <a:cxnSpLocks/>
              <a:stCxn id="76" idx="1"/>
              <a:endCxn id="74" idx="5"/>
            </p:cNvCxnSpPr>
            <p:nvPr/>
          </p:nvCxnSpPr>
          <p:spPr>
            <a:xfrm flipH="1" flipV="1">
              <a:off x="1355315" y="2713817"/>
              <a:ext cx="390037" cy="52037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1" name="Gruppieren 160"/>
          <p:cNvGrpSpPr/>
          <p:nvPr/>
        </p:nvGrpSpPr>
        <p:grpSpPr>
          <a:xfrm>
            <a:off x="10205653" y="2211320"/>
            <a:ext cx="1881050" cy="2472202"/>
            <a:chOff x="9702669" y="2276309"/>
            <a:chExt cx="1881050" cy="247220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Ellipse 91"/>
                <p:cNvSpPr>
                  <a:spLocks/>
                </p:cNvSpPr>
                <p:nvPr/>
              </p:nvSpPr>
              <p:spPr>
                <a:xfrm>
                  <a:off x="9702669" y="2276309"/>
                  <a:ext cx="464909" cy="6031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de-DE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GB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92" name="Ellipse 9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02669" y="2276309"/>
                  <a:ext cx="464909" cy="603100"/>
                </a:xfrm>
                <a:prstGeom prst="ellipse">
                  <a:avLst/>
                </a:prstGeom>
                <a:blipFill rotWithShape="0">
                  <a:blip r:embed="rId10"/>
                  <a:stretch>
                    <a:fillRect l="-8974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3" name="Gerader Verbinder 92"/>
            <p:cNvCxnSpPr>
              <a:cxnSpLocks/>
              <a:stCxn id="92" idx="6"/>
              <a:endCxn id="94" idx="2"/>
            </p:cNvCxnSpPr>
            <p:nvPr/>
          </p:nvCxnSpPr>
          <p:spPr>
            <a:xfrm>
              <a:off x="10167578" y="2577859"/>
              <a:ext cx="232454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Ellipse 93"/>
                <p:cNvSpPr>
                  <a:spLocks/>
                </p:cNvSpPr>
                <p:nvPr/>
              </p:nvSpPr>
              <p:spPr>
                <a:xfrm>
                  <a:off x="10400032" y="2276309"/>
                  <a:ext cx="464909" cy="6031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de-DE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GB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94" name="Ellipse 9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00032" y="2276309"/>
                  <a:ext cx="464909" cy="603100"/>
                </a:xfrm>
                <a:prstGeom prst="ellipse">
                  <a:avLst/>
                </a:prstGeom>
                <a:blipFill rotWithShape="0">
                  <a:blip r:embed="rId11"/>
                  <a:stretch>
                    <a:fillRect l="-11538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Ellipse 95"/>
                <p:cNvSpPr>
                  <a:spLocks/>
                </p:cNvSpPr>
                <p:nvPr/>
              </p:nvSpPr>
              <p:spPr>
                <a:xfrm>
                  <a:off x="11118810" y="3223141"/>
                  <a:ext cx="464909" cy="6031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de-DE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oMath>
                    </m:oMathPara>
                  </a14:m>
                  <a:endParaRPr lang="en-GB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96" name="Ellipse 9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18810" y="3223141"/>
                  <a:ext cx="464909" cy="603100"/>
                </a:xfrm>
                <a:prstGeom prst="ellipse">
                  <a:avLst/>
                </a:prstGeom>
                <a:blipFill rotWithShape="0">
                  <a:blip r:embed="rId12"/>
                  <a:stretch>
                    <a:fillRect l="-10127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Ellipse 96"/>
                <p:cNvSpPr>
                  <a:spLocks/>
                </p:cNvSpPr>
                <p:nvPr/>
              </p:nvSpPr>
              <p:spPr>
                <a:xfrm>
                  <a:off x="9702669" y="3210860"/>
                  <a:ext cx="464909" cy="6031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de-DE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GB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97" name="Ellipse 9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02669" y="3210860"/>
                  <a:ext cx="464909" cy="603100"/>
                </a:xfrm>
                <a:prstGeom prst="ellipse">
                  <a:avLst/>
                </a:prstGeom>
                <a:blipFill rotWithShape="0">
                  <a:blip r:embed="rId13"/>
                  <a:stretch>
                    <a:fillRect l="-8974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Ellipse 97"/>
                <p:cNvSpPr>
                  <a:spLocks/>
                </p:cNvSpPr>
                <p:nvPr/>
              </p:nvSpPr>
              <p:spPr>
                <a:xfrm>
                  <a:off x="10412107" y="3221912"/>
                  <a:ext cx="464909" cy="6031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de-DE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en-GB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98" name="Ellipse 9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12107" y="3221912"/>
                  <a:ext cx="464909" cy="603100"/>
                </a:xfrm>
                <a:prstGeom prst="ellipse">
                  <a:avLst/>
                </a:prstGeom>
                <a:blipFill rotWithShape="0">
                  <a:blip r:embed="rId14"/>
                  <a:stretch>
                    <a:fillRect l="-11538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Ellipse 98"/>
                <p:cNvSpPr>
                  <a:spLocks/>
                </p:cNvSpPr>
                <p:nvPr/>
              </p:nvSpPr>
              <p:spPr>
                <a:xfrm>
                  <a:off x="10400032" y="4145411"/>
                  <a:ext cx="464909" cy="6031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de-DE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7</m:t>
                            </m:r>
                          </m:sub>
                        </m:sSub>
                      </m:oMath>
                    </m:oMathPara>
                  </a14:m>
                  <a:endParaRPr lang="en-GB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99" name="Ellipse 9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00032" y="4145411"/>
                  <a:ext cx="464909" cy="603100"/>
                </a:xfrm>
                <a:prstGeom prst="ellipse">
                  <a:avLst/>
                </a:prstGeom>
                <a:blipFill rotWithShape="0">
                  <a:blip r:embed="rId15"/>
                  <a:stretch>
                    <a:fillRect l="-11538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0" name="Gerader Verbinder 99"/>
            <p:cNvCxnSpPr>
              <a:cxnSpLocks/>
              <a:stCxn id="92" idx="4"/>
              <a:endCxn id="97" idx="0"/>
            </p:cNvCxnSpPr>
            <p:nvPr/>
          </p:nvCxnSpPr>
          <p:spPr>
            <a:xfrm>
              <a:off x="9935123" y="2879409"/>
              <a:ext cx="0" cy="33145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Gerader Verbinder 100"/>
            <p:cNvCxnSpPr>
              <a:cxnSpLocks/>
              <a:stCxn id="97" idx="7"/>
              <a:endCxn id="94" idx="3"/>
            </p:cNvCxnSpPr>
            <p:nvPr/>
          </p:nvCxnSpPr>
          <p:spPr>
            <a:xfrm flipV="1">
              <a:off x="10099494" y="2791087"/>
              <a:ext cx="368622" cy="50809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Gerader Verbinder 101"/>
            <p:cNvCxnSpPr>
              <a:cxnSpLocks/>
              <a:stCxn id="98" idx="4"/>
              <a:endCxn id="99" idx="0"/>
            </p:cNvCxnSpPr>
            <p:nvPr/>
          </p:nvCxnSpPr>
          <p:spPr>
            <a:xfrm flipH="1">
              <a:off x="10632487" y="3825012"/>
              <a:ext cx="12075" cy="32039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Gerader Verbinder 102"/>
            <p:cNvCxnSpPr>
              <a:cxnSpLocks/>
              <a:stCxn id="95" idx="2"/>
              <a:endCxn id="94" idx="6"/>
            </p:cNvCxnSpPr>
            <p:nvPr/>
          </p:nvCxnSpPr>
          <p:spPr>
            <a:xfrm flipH="1">
              <a:off x="10864941" y="2577859"/>
              <a:ext cx="25386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Gerader Verbinder 103"/>
            <p:cNvCxnSpPr>
              <a:cxnSpLocks/>
              <a:stCxn id="96" idx="0"/>
              <a:endCxn id="95" idx="4"/>
            </p:cNvCxnSpPr>
            <p:nvPr/>
          </p:nvCxnSpPr>
          <p:spPr>
            <a:xfrm flipV="1">
              <a:off x="11351265" y="2879409"/>
              <a:ext cx="0" cy="34373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Gerader Verbinder 105"/>
            <p:cNvCxnSpPr>
              <a:cxnSpLocks/>
              <a:stCxn id="96" idx="2"/>
              <a:endCxn id="98" idx="6"/>
            </p:cNvCxnSpPr>
            <p:nvPr/>
          </p:nvCxnSpPr>
          <p:spPr>
            <a:xfrm flipH="1" flipV="1">
              <a:off x="10877016" y="3523462"/>
              <a:ext cx="241794" cy="122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Gerader Verbinder 106"/>
            <p:cNvCxnSpPr>
              <a:cxnSpLocks/>
              <a:stCxn id="97" idx="5"/>
              <a:endCxn id="99" idx="1"/>
            </p:cNvCxnSpPr>
            <p:nvPr/>
          </p:nvCxnSpPr>
          <p:spPr>
            <a:xfrm>
              <a:off x="10099494" y="3725638"/>
              <a:ext cx="368622" cy="50809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Gerader Verbinder 111"/>
            <p:cNvCxnSpPr>
              <a:cxnSpLocks/>
              <a:stCxn id="96" idx="3"/>
              <a:endCxn id="99" idx="7"/>
            </p:cNvCxnSpPr>
            <p:nvPr/>
          </p:nvCxnSpPr>
          <p:spPr>
            <a:xfrm flipH="1">
              <a:off x="10796857" y="3737919"/>
              <a:ext cx="390037" cy="49581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Ellipse 94"/>
                <p:cNvSpPr>
                  <a:spLocks/>
                </p:cNvSpPr>
                <p:nvPr/>
              </p:nvSpPr>
              <p:spPr>
                <a:xfrm>
                  <a:off x="11118810" y="2276309"/>
                  <a:ext cx="464909" cy="6031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de-DE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GB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95" name="Ellipse 9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18810" y="2276309"/>
                  <a:ext cx="464909" cy="603100"/>
                </a:xfrm>
                <a:prstGeom prst="ellipse">
                  <a:avLst/>
                </a:prstGeom>
                <a:blipFill rotWithShape="0">
                  <a:blip r:embed="rId16"/>
                  <a:stretch>
                    <a:fillRect l="-10127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4" name="Tabelle 6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79262569"/>
                  </p:ext>
                </p:extLst>
              </p:nvPr>
            </p:nvGraphicFramePr>
            <p:xfrm>
              <a:off x="7059067" y="1758612"/>
              <a:ext cx="2662235" cy="3683321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195256"/>
                    <a:gridCol w="360000"/>
                    <a:gridCol w="360000"/>
                    <a:gridCol w="360000"/>
                    <a:gridCol w="386979"/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3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GB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8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de-DE" sz="1800" b="0" i="1" smtClean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sup>
                                </m:sSup>
                                <m:r>
                                  <a:rPr lang="de-DE" sz="18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de-DE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800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de-DE" sz="18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de-DE" sz="18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b>
                                  <m:sup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sup>
                                </m:sSubSup>
                                <m:d>
                                  <m:d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de-DE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de-DE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0"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b>
                                  <m:sup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sup>
                                </m:sSubSup>
                                <m:d>
                                  <m:d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de-DE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0"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b>
                                  <m:sup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sup>
                                </m:sSubSup>
                                <m:d>
                                  <m:d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de-DE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0"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b>
                                  <m:sup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sup>
                                </m:sSubSup>
                                <m:d>
                                  <m:d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de-DE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4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08BD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08BD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0"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b>
                                  <m:sup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sup>
                                </m:sSubSup>
                                <m:d>
                                  <m:d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de-DE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5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0"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b>
                                  <m:sup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sup>
                                </m:sSubSup>
                                <m:d>
                                  <m:d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de-DE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6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0"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b>
                                  <m:sup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sup>
                                </m:sSubSup>
                                <m:d>
                                  <m:d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de-DE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7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64" name="Tabelle 6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79262569"/>
                  </p:ext>
                </p:extLst>
              </p:nvPr>
            </p:nvGraphicFramePr>
            <p:xfrm>
              <a:off x="7059067" y="1758612"/>
              <a:ext cx="2662235" cy="3683321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195256"/>
                    <a:gridCol w="360000"/>
                    <a:gridCol w="360000"/>
                    <a:gridCol w="360000"/>
                    <a:gridCol w="386979"/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3"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17"/>
                          <a:stretch>
                            <a:fillRect l="-111864" t="-1639" r="-37288" b="-895082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373063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17"/>
                          <a:stretch>
                            <a:fillRect l="-508" t="-101639" r="-123350" b="-7950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17"/>
                          <a:stretch>
                            <a:fillRect l="-585938" t="-101639" r="-3125" b="-795082"/>
                          </a:stretch>
                        </a:blipFill>
                      </a:tcPr>
                    </a:tc>
                  </a:tr>
                  <a:tr h="116840"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373063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17"/>
                          <a:stretch>
                            <a:fillRect l="-508" t="-229032" r="-123350" b="-6516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17"/>
                          <a:stretch>
                            <a:fillRect l="-585938" t="-229032" r="-3125" b="-651613"/>
                          </a:stretch>
                        </a:blipFill>
                      </a:tcPr>
                    </a:tc>
                  </a:tr>
                  <a:tr h="116840"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373063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17"/>
                          <a:stretch>
                            <a:fillRect l="-508" t="-365574" r="-123350" b="-5311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17"/>
                          <a:stretch>
                            <a:fillRect l="-585938" t="-365574" r="-3125" b="-531148"/>
                          </a:stretch>
                        </a:blipFill>
                      </a:tcPr>
                    </a:tc>
                  </a:tr>
                  <a:tr h="116840"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373063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17"/>
                          <a:stretch>
                            <a:fillRect l="-508" t="-488710" r="-123350" b="-3919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08BD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08BD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17"/>
                          <a:stretch>
                            <a:fillRect l="-585938" t="-488710" r="-3125" b="-391935"/>
                          </a:stretch>
                        </a:blipFill>
                      </a:tcPr>
                    </a:tc>
                  </a:tr>
                  <a:tr h="116840"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373063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17"/>
                          <a:stretch>
                            <a:fillRect l="-508" t="-629508" r="-123350" b="-2672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17"/>
                          <a:stretch>
                            <a:fillRect l="-585938" t="-629508" r="-3125" b="-267213"/>
                          </a:stretch>
                        </a:blipFill>
                      </a:tcPr>
                    </a:tc>
                  </a:tr>
                  <a:tr h="116840"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373063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17"/>
                          <a:stretch>
                            <a:fillRect l="-508" t="-748387" r="-123350" b="-1322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17"/>
                          <a:stretch>
                            <a:fillRect l="-585938" t="-748387" r="-3125" b="-132258"/>
                          </a:stretch>
                        </a:blipFill>
                      </a:tcPr>
                    </a:tc>
                  </a:tr>
                  <a:tr h="116840"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373063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17"/>
                          <a:stretch>
                            <a:fillRect l="-508" t="-893443" r="-123350" b="-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17"/>
                          <a:stretch>
                            <a:fillRect l="-585938" t="-893443" r="-3125" b="-3279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5" name="Tabelle 6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87514100"/>
                  </p:ext>
                </p:extLst>
              </p:nvPr>
            </p:nvGraphicFramePr>
            <p:xfrm>
              <a:off x="2358972" y="1758612"/>
              <a:ext cx="2767482" cy="3683321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587654"/>
                    <a:gridCol w="351937"/>
                    <a:gridCol w="351937"/>
                    <a:gridCol w="351937"/>
                    <a:gridCol w="1124017"/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3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GB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8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de-DE" sz="1800" b="0" i="1" smtClean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sup>
                                </m:sSup>
                                <m:r>
                                  <a:rPr lang="de-DE" sz="18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de-DE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8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de-DE" sz="18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de-DE" sz="18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sub>
                                  <m:sup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sup>
                                </m:sSubSup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0"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sub>
                                  <m:sup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sup>
                                </m:sSubSup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0"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sub>
                                  <m:sup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sup>
                                </m:sSubSup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0"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6F8F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sub>
                                  <m:sup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sup>
                                </m:sSubSup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0"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sub>
                                  <m:sup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sup>
                                </m:sSubSup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0"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sub>
                                  <m:sup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sup>
                                </m:sSubSup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0"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08BD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sub>
                                  <m:sup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sup>
                                </m:sSubSup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65" name="Tabelle 6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87514100"/>
                  </p:ext>
                </p:extLst>
              </p:nvPr>
            </p:nvGraphicFramePr>
            <p:xfrm>
              <a:off x="2358972" y="1758612"/>
              <a:ext cx="2767482" cy="3683321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587654"/>
                    <a:gridCol w="351937"/>
                    <a:gridCol w="351937"/>
                    <a:gridCol w="351937"/>
                    <a:gridCol w="1124017"/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3"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18"/>
                          <a:stretch>
                            <a:fillRect l="-56647" t="-1639" r="-108671" b="-90655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373063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18"/>
                          <a:stretch>
                            <a:fillRect l="-1031" t="-101639" r="-372165" b="-8065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18"/>
                          <a:stretch>
                            <a:fillRect l="-146486" t="-101639" r="-1622" b="-806557"/>
                          </a:stretch>
                        </a:blipFill>
                      </a:tcPr>
                    </a:tc>
                  </a:tr>
                  <a:tr h="116840"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373063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18"/>
                          <a:stretch>
                            <a:fillRect l="-1031" t="-229032" r="-372165" b="-6629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18"/>
                          <a:stretch>
                            <a:fillRect l="-146486" t="-229032" r="-1622" b="-662903"/>
                          </a:stretch>
                        </a:blipFill>
                      </a:tcPr>
                    </a:tc>
                  </a:tr>
                  <a:tr h="116840"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373063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18"/>
                          <a:stretch>
                            <a:fillRect l="-1031" t="-365574" r="-372165" b="-5426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18"/>
                          <a:stretch>
                            <a:fillRect l="-146486" t="-365574" r="-1622" b="-542623"/>
                          </a:stretch>
                        </a:blipFill>
                      </a:tcPr>
                    </a:tc>
                  </a:tr>
                  <a:tr h="116840"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373063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18"/>
                          <a:stretch>
                            <a:fillRect l="-1031" t="-488710" r="-372165" b="-4032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6F8F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18"/>
                          <a:stretch>
                            <a:fillRect l="-146486" t="-488710" r="-1622" b="-403226"/>
                          </a:stretch>
                        </a:blipFill>
                      </a:tcPr>
                    </a:tc>
                  </a:tr>
                  <a:tr h="116840"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373063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18"/>
                          <a:stretch>
                            <a:fillRect l="-1031" t="-629508" r="-372165" b="-2786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18"/>
                          <a:stretch>
                            <a:fillRect l="-146486" t="-629508" r="-1622" b="-278689"/>
                          </a:stretch>
                        </a:blipFill>
                      </a:tcPr>
                    </a:tc>
                  </a:tr>
                  <a:tr h="116840"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373063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18"/>
                          <a:stretch>
                            <a:fillRect l="-1031" t="-748387" r="-372165" b="-1435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18"/>
                          <a:stretch>
                            <a:fillRect l="-146486" t="-748387" r="-1622" b="-143548"/>
                          </a:stretch>
                        </a:blipFill>
                      </a:tcPr>
                    </a:tc>
                  </a:tr>
                  <a:tr h="116840"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373063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18"/>
                          <a:stretch>
                            <a:fillRect l="-1031" t="-893443" r="-372165" b="-147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08BD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18"/>
                          <a:stretch>
                            <a:fillRect l="-146486" t="-893443" r="-1622" b="-14754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grpSp>
        <p:nvGrpSpPr>
          <p:cNvPr id="66" name="Gruppieren 65"/>
          <p:cNvGrpSpPr/>
          <p:nvPr/>
        </p:nvGrpSpPr>
        <p:grpSpPr>
          <a:xfrm>
            <a:off x="934332" y="1470843"/>
            <a:ext cx="10411434" cy="369332"/>
            <a:chOff x="934332" y="1470843"/>
            <a:chExt cx="10411434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Rechteck 66"/>
                <p:cNvSpPr/>
                <p:nvPr/>
              </p:nvSpPr>
              <p:spPr>
                <a:xfrm>
                  <a:off x="934332" y="1470843"/>
                  <a:ext cx="393569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67" name="Rechteck 6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4332" y="1470843"/>
                  <a:ext cx="393569" cy="369332"/>
                </a:xfrm>
                <a:prstGeom prst="rect">
                  <a:avLst/>
                </a:prstGeom>
                <a:blipFill rotWithShape="0"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Rechteck 67"/>
                <p:cNvSpPr/>
                <p:nvPr/>
              </p:nvSpPr>
              <p:spPr>
                <a:xfrm>
                  <a:off x="10903016" y="1470843"/>
                  <a:ext cx="44275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68" name="Rechteck 6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03016" y="1470843"/>
                  <a:ext cx="442750" cy="369332"/>
                </a:xfrm>
                <a:prstGeom prst="rect">
                  <a:avLst/>
                </a:prstGeom>
                <a:blipFill rotWithShape="0"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83" name="Gerade Verbindung mit Pfeil 182"/>
          <p:cNvCxnSpPr/>
          <p:nvPr/>
        </p:nvCxnSpPr>
        <p:spPr>
          <a:xfrm>
            <a:off x="5148129" y="2318260"/>
            <a:ext cx="1991745" cy="741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Gerade Verbindung mit Pfeil 188"/>
          <p:cNvCxnSpPr/>
          <p:nvPr/>
        </p:nvCxnSpPr>
        <p:spPr>
          <a:xfrm>
            <a:off x="5148129" y="2318260"/>
            <a:ext cx="1991745" cy="48849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Gerade Verbindung mit Pfeil 191"/>
          <p:cNvCxnSpPr/>
          <p:nvPr/>
        </p:nvCxnSpPr>
        <p:spPr>
          <a:xfrm>
            <a:off x="5148129" y="2318260"/>
            <a:ext cx="1991745" cy="969404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Gerade Verbindung mit Pfeil 194"/>
          <p:cNvCxnSpPr/>
          <p:nvPr/>
        </p:nvCxnSpPr>
        <p:spPr>
          <a:xfrm>
            <a:off x="5148129" y="2318260"/>
            <a:ext cx="1991745" cy="1465724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Gerade Verbindung mit Pfeil 197"/>
          <p:cNvCxnSpPr/>
          <p:nvPr/>
        </p:nvCxnSpPr>
        <p:spPr>
          <a:xfrm>
            <a:off x="5148129" y="2318260"/>
            <a:ext cx="1991745" cy="1946638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Gerade Verbindung mit Pfeil 200"/>
          <p:cNvCxnSpPr/>
          <p:nvPr/>
        </p:nvCxnSpPr>
        <p:spPr>
          <a:xfrm>
            <a:off x="5148129" y="2318260"/>
            <a:ext cx="1991745" cy="2450578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Gerade Verbindung mit Pfeil 203"/>
          <p:cNvCxnSpPr/>
          <p:nvPr/>
        </p:nvCxnSpPr>
        <p:spPr>
          <a:xfrm>
            <a:off x="5148129" y="2318260"/>
            <a:ext cx="1991745" cy="2931492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Rechteck 59"/>
              <p:cNvSpPr/>
              <p:nvPr/>
            </p:nvSpPr>
            <p:spPr>
              <a:xfrm>
                <a:off x="5742737" y="1837180"/>
                <a:ext cx="802527" cy="3931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sSub>
                            <m:sSubPr>
                              <m:ctrlPr>
                                <a:rPr lang="de-DE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de-DE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de-DE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de-DE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de-DE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GB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0" name="Rechteck 5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2737" y="1837180"/>
                <a:ext cx="802527" cy="393121"/>
              </a:xfrm>
              <a:prstGeom prst="rect">
                <a:avLst/>
              </a:prstGeom>
              <a:blipFill rotWithShape="0">
                <a:blip r:embed="rId21"/>
                <a:stretch>
                  <a:fillRect b="-153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echteck 60"/>
              <p:cNvSpPr/>
              <p:nvPr/>
            </p:nvSpPr>
            <p:spPr>
              <a:xfrm>
                <a:off x="6308279" y="2308899"/>
                <a:ext cx="802527" cy="3931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sSub>
                            <m:sSubPr>
                              <m:ctrlPr>
                                <a:rPr lang="de-DE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de-DE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de-DE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de-DE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de-DE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GB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1" name="Rechteck 6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8279" y="2308899"/>
                <a:ext cx="802527" cy="393121"/>
              </a:xfrm>
              <a:prstGeom prst="rect">
                <a:avLst/>
              </a:prstGeom>
              <a:blipFill rotWithShape="0">
                <a:blip r:embed="rId22"/>
                <a:stretch>
                  <a:fillRect b="-156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hteck 61"/>
              <p:cNvSpPr/>
              <p:nvPr/>
            </p:nvSpPr>
            <p:spPr>
              <a:xfrm>
                <a:off x="6377658" y="2696825"/>
                <a:ext cx="802527" cy="3931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sSub>
                            <m:sSubPr>
                              <m:ctrlPr>
                                <a:rPr lang="de-DE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de-DE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de-DE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de-DE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de-DE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GB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2" name="Rechteck 6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7658" y="2696825"/>
                <a:ext cx="802527" cy="393121"/>
              </a:xfrm>
              <a:prstGeom prst="rect">
                <a:avLst/>
              </a:prstGeom>
              <a:blipFill rotWithShape="0">
                <a:blip r:embed="rId23"/>
                <a:stretch>
                  <a:fillRect b="-153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Rechteck 62"/>
          <p:cNvSpPr/>
          <p:nvPr/>
        </p:nvSpPr>
        <p:spPr>
          <a:xfrm>
            <a:off x="6727091" y="3253853"/>
            <a:ext cx="3433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smtClean="0">
                <a:solidFill>
                  <a:srgbClr val="FF0000"/>
                </a:solidFill>
              </a:rPr>
              <a:t>…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85" name="Fußzeilenplatzhalter 4">
            <a:extLst>
              <a:ext uri="{FF2B5EF4-FFF2-40B4-BE49-F238E27FC236}">
                <a16:creationId xmlns:a16="http://schemas.microsoft.com/office/drawing/2014/main" xmlns="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19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26</a:t>
            </a:r>
          </a:p>
        </p:txBody>
      </p:sp>
    </p:spTree>
    <p:extLst>
      <p:ext uri="{BB962C8B-B14F-4D97-AF65-F5344CB8AC3E}">
        <p14:creationId xmlns:p14="http://schemas.microsoft.com/office/powerpoint/2010/main" val="3744057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2B3039ED-CBD4-4DB0-AD4F-1CBB73A0DB3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de-DE" dirty="0"/>
              <a:t>2.2 Graph Wasserstein </a:t>
            </a:r>
            <a:r>
              <a:rPr lang="de-DE" dirty="0" err="1"/>
              <a:t>distance</a:t>
            </a:r>
            <a:r>
              <a:rPr lang="de-DE" dirty="0"/>
              <a:t/>
            </a:r>
            <a:br>
              <a:rPr lang="de-DE" dirty="0"/>
            </a:br>
            <a:r>
              <a:rPr lang="de-DE" dirty="0"/>
              <a:t>Transportation plan</a:t>
            </a:r>
          </a:p>
        </p:txBody>
      </p:sp>
      <p:grpSp>
        <p:nvGrpSpPr>
          <p:cNvPr id="90" name="Gruppieren 89"/>
          <p:cNvGrpSpPr/>
          <p:nvPr/>
        </p:nvGrpSpPr>
        <p:grpSpPr>
          <a:xfrm>
            <a:off x="201300" y="2211320"/>
            <a:ext cx="1881050" cy="2472202"/>
            <a:chOff x="261127" y="2199039"/>
            <a:chExt cx="1881050" cy="247220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Ellipse 71"/>
                <p:cNvSpPr>
                  <a:spLocks/>
                </p:cNvSpPr>
                <p:nvPr/>
              </p:nvSpPr>
              <p:spPr>
                <a:xfrm>
                  <a:off x="261127" y="2199039"/>
                  <a:ext cx="464909" cy="6031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de-DE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de-DE" sz="2400" dirty="0" smtClean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2" name="Ellipse 7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1127" y="2199039"/>
                  <a:ext cx="464909" cy="603100"/>
                </a:xfrm>
                <a:prstGeom prst="ellipse">
                  <a:avLst/>
                </a:prstGeom>
                <a:blipFill rotWithShape="0">
                  <a:blip r:embed="rId3"/>
                  <a:stretch>
                    <a:fillRect l="-5128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3" name="Gerader Verbinder 72"/>
            <p:cNvCxnSpPr>
              <a:cxnSpLocks/>
              <a:stCxn id="72" idx="6"/>
              <a:endCxn id="74" idx="2"/>
            </p:cNvCxnSpPr>
            <p:nvPr/>
          </p:nvCxnSpPr>
          <p:spPr>
            <a:xfrm>
              <a:off x="726036" y="2500589"/>
              <a:ext cx="232454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Ellipse 73"/>
                <p:cNvSpPr>
                  <a:spLocks/>
                </p:cNvSpPr>
                <p:nvPr/>
              </p:nvSpPr>
              <p:spPr>
                <a:xfrm>
                  <a:off x="958490" y="2199039"/>
                  <a:ext cx="464909" cy="6031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de-DE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de-DE" sz="2400" dirty="0" smtClean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4" name="Ellipse 7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8490" y="2199039"/>
                  <a:ext cx="464909" cy="603100"/>
                </a:xfrm>
                <a:prstGeom prst="ellipse">
                  <a:avLst/>
                </a:prstGeom>
                <a:blipFill rotWithShape="0">
                  <a:blip r:embed="rId4"/>
                  <a:stretch>
                    <a:fillRect l="-5063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Ellipse 74"/>
                <p:cNvSpPr>
                  <a:spLocks/>
                </p:cNvSpPr>
                <p:nvPr/>
              </p:nvSpPr>
              <p:spPr>
                <a:xfrm>
                  <a:off x="1677268" y="2199039"/>
                  <a:ext cx="464909" cy="6031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de-DE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oMath>
                    </m:oMathPara>
                  </a14:m>
                  <a:endParaRPr lang="de-DE" sz="2400" dirty="0" smtClean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5" name="Ellipse 7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77268" y="2199039"/>
                  <a:ext cx="464909" cy="603100"/>
                </a:xfrm>
                <a:prstGeom prst="ellipse">
                  <a:avLst/>
                </a:prstGeom>
                <a:blipFill rotWithShape="0">
                  <a:blip r:embed="rId5"/>
                  <a:stretch>
                    <a:fillRect l="-5063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Ellipse 75"/>
                <p:cNvSpPr>
                  <a:spLocks/>
                </p:cNvSpPr>
                <p:nvPr/>
              </p:nvSpPr>
              <p:spPr>
                <a:xfrm>
                  <a:off x="1677268" y="3145871"/>
                  <a:ext cx="464909" cy="6031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de-DE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7</m:t>
                            </m:r>
                          </m:sub>
                        </m:sSub>
                      </m:oMath>
                    </m:oMathPara>
                  </a14:m>
                  <a:endParaRPr lang="de-DE" sz="2400" dirty="0" smtClean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6" name="Ellipse 7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77268" y="3145871"/>
                  <a:ext cx="464909" cy="603100"/>
                </a:xfrm>
                <a:prstGeom prst="ellipse">
                  <a:avLst/>
                </a:prstGeom>
                <a:blipFill rotWithShape="0">
                  <a:blip r:embed="rId6"/>
                  <a:stretch>
                    <a:fillRect l="-5063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Ellipse 76"/>
                <p:cNvSpPr>
                  <a:spLocks/>
                </p:cNvSpPr>
                <p:nvPr/>
              </p:nvSpPr>
              <p:spPr>
                <a:xfrm>
                  <a:off x="261127" y="3133590"/>
                  <a:ext cx="464909" cy="6031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de-DE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de-DE" sz="2400" dirty="0" smtClean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7" name="Ellipse 7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1127" y="3133590"/>
                  <a:ext cx="464909" cy="603100"/>
                </a:xfrm>
                <a:prstGeom prst="ellipse">
                  <a:avLst/>
                </a:prstGeom>
                <a:blipFill rotWithShape="0">
                  <a:blip r:embed="rId7"/>
                  <a:stretch>
                    <a:fillRect l="-5128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Ellipse 77"/>
                <p:cNvSpPr>
                  <a:spLocks/>
                </p:cNvSpPr>
                <p:nvPr/>
              </p:nvSpPr>
              <p:spPr>
                <a:xfrm>
                  <a:off x="261127" y="4068141"/>
                  <a:ext cx="464909" cy="6031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de-DE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de-DE" sz="2400" dirty="0" smtClean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8" name="Ellipse 7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1127" y="4068141"/>
                  <a:ext cx="464909" cy="603100"/>
                </a:xfrm>
                <a:prstGeom prst="ellipse">
                  <a:avLst/>
                </a:prstGeom>
                <a:blipFill rotWithShape="0">
                  <a:blip r:embed="rId8"/>
                  <a:stretch>
                    <a:fillRect l="-3846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Ellipse 78"/>
                <p:cNvSpPr>
                  <a:spLocks/>
                </p:cNvSpPr>
                <p:nvPr/>
              </p:nvSpPr>
              <p:spPr>
                <a:xfrm>
                  <a:off x="958490" y="4068141"/>
                  <a:ext cx="464909" cy="6031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de-DE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de-DE" sz="2400" dirty="0" smtClean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9" name="Ellipse 7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8490" y="4068141"/>
                  <a:ext cx="464909" cy="603100"/>
                </a:xfrm>
                <a:prstGeom prst="ellipse">
                  <a:avLst/>
                </a:prstGeom>
                <a:blipFill rotWithShape="0">
                  <a:blip r:embed="rId9"/>
                  <a:stretch>
                    <a:fillRect l="-5063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0" name="Gerader Verbinder 79"/>
            <p:cNvCxnSpPr>
              <a:cxnSpLocks/>
              <a:stCxn id="72" idx="4"/>
              <a:endCxn id="77" idx="0"/>
            </p:cNvCxnSpPr>
            <p:nvPr/>
          </p:nvCxnSpPr>
          <p:spPr>
            <a:xfrm>
              <a:off x="493581" y="2802139"/>
              <a:ext cx="0" cy="33145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Gerader Verbinder 80"/>
            <p:cNvCxnSpPr>
              <a:cxnSpLocks/>
              <a:stCxn id="77" idx="4"/>
              <a:endCxn id="78" idx="0"/>
            </p:cNvCxnSpPr>
            <p:nvPr/>
          </p:nvCxnSpPr>
          <p:spPr>
            <a:xfrm>
              <a:off x="493581" y="3736690"/>
              <a:ext cx="0" cy="33145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Gerader Verbinder 81"/>
            <p:cNvCxnSpPr>
              <a:cxnSpLocks/>
              <a:stCxn id="78" idx="6"/>
              <a:endCxn id="79" idx="2"/>
            </p:cNvCxnSpPr>
            <p:nvPr/>
          </p:nvCxnSpPr>
          <p:spPr>
            <a:xfrm>
              <a:off x="726036" y="4369691"/>
              <a:ext cx="232454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Gerader Verbinder 82"/>
            <p:cNvCxnSpPr>
              <a:cxnSpLocks/>
              <a:stCxn id="75" idx="2"/>
              <a:endCxn id="74" idx="6"/>
            </p:cNvCxnSpPr>
            <p:nvPr/>
          </p:nvCxnSpPr>
          <p:spPr>
            <a:xfrm flipH="1">
              <a:off x="1423399" y="2500589"/>
              <a:ext cx="25386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Gerader Verbinder 83"/>
            <p:cNvCxnSpPr>
              <a:cxnSpLocks/>
              <a:stCxn id="76" idx="0"/>
              <a:endCxn id="75" idx="4"/>
            </p:cNvCxnSpPr>
            <p:nvPr/>
          </p:nvCxnSpPr>
          <p:spPr>
            <a:xfrm flipV="1">
              <a:off x="1909723" y="2802139"/>
              <a:ext cx="0" cy="34373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Gerader Verbinder 69"/>
            <p:cNvCxnSpPr>
              <a:cxnSpLocks/>
              <a:stCxn id="77" idx="7"/>
              <a:endCxn id="74" idx="3"/>
            </p:cNvCxnSpPr>
            <p:nvPr/>
          </p:nvCxnSpPr>
          <p:spPr>
            <a:xfrm flipV="1">
              <a:off x="657952" y="2713817"/>
              <a:ext cx="368622" cy="50809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Gerader Verbinder 70"/>
            <p:cNvCxnSpPr>
              <a:cxnSpLocks/>
              <a:stCxn id="76" idx="1"/>
              <a:endCxn id="74" idx="5"/>
            </p:cNvCxnSpPr>
            <p:nvPr/>
          </p:nvCxnSpPr>
          <p:spPr>
            <a:xfrm flipH="1" flipV="1">
              <a:off x="1355315" y="2713817"/>
              <a:ext cx="390037" cy="52037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1" name="Gruppieren 160"/>
          <p:cNvGrpSpPr/>
          <p:nvPr/>
        </p:nvGrpSpPr>
        <p:grpSpPr>
          <a:xfrm>
            <a:off x="10205653" y="2211320"/>
            <a:ext cx="1881050" cy="2472202"/>
            <a:chOff x="9702669" y="2276309"/>
            <a:chExt cx="1881050" cy="247220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Ellipse 91"/>
                <p:cNvSpPr>
                  <a:spLocks/>
                </p:cNvSpPr>
                <p:nvPr/>
              </p:nvSpPr>
              <p:spPr>
                <a:xfrm>
                  <a:off x="9702669" y="2276309"/>
                  <a:ext cx="464909" cy="6031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de-DE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GB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92" name="Ellipse 9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02669" y="2276309"/>
                  <a:ext cx="464909" cy="603100"/>
                </a:xfrm>
                <a:prstGeom prst="ellipse">
                  <a:avLst/>
                </a:prstGeom>
                <a:blipFill rotWithShape="0">
                  <a:blip r:embed="rId10"/>
                  <a:stretch>
                    <a:fillRect l="-8974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3" name="Gerader Verbinder 92"/>
            <p:cNvCxnSpPr>
              <a:cxnSpLocks/>
              <a:stCxn id="92" idx="6"/>
              <a:endCxn id="94" idx="2"/>
            </p:cNvCxnSpPr>
            <p:nvPr/>
          </p:nvCxnSpPr>
          <p:spPr>
            <a:xfrm>
              <a:off x="10167578" y="2577859"/>
              <a:ext cx="232454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Ellipse 93"/>
                <p:cNvSpPr>
                  <a:spLocks/>
                </p:cNvSpPr>
                <p:nvPr/>
              </p:nvSpPr>
              <p:spPr>
                <a:xfrm>
                  <a:off x="10400032" y="2276309"/>
                  <a:ext cx="464909" cy="6031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de-DE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GB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94" name="Ellipse 9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00032" y="2276309"/>
                  <a:ext cx="464909" cy="603100"/>
                </a:xfrm>
                <a:prstGeom prst="ellipse">
                  <a:avLst/>
                </a:prstGeom>
                <a:blipFill rotWithShape="0">
                  <a:blip r:embed="rId11"/>
                  <a:stretch>
                    <a:fillRect l="-11538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Ellipse 95"/>
                <p:cNvSpPr>
                  <a:spLocks/>
                </p:cNvSpPr>
                <p:nvPr/>
              </p:nvSpPr>
              <p:spPr>
                <a:xfrm>
                  <a:off x="11118810" y="3223141"/>
                  <a:ext cx="464909" cy="6031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de-DE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oMath>
                    </m:oMathPara>
                  </a14:m>
                  <a:endParaRPr lang="en-GB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96" name="Ellipse 9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18810" y="3223141"/>
                  <a:ext cx="464909" cy="603100"/>
                </a:xfrm>
                <a:prstGeom prst="ellipse">
                  <a:avLst/>
                </a:prstGeom>
                <a:blipFill rotWithShape="0">
                  <a:blip r:embed="rId12"/>
                  <a:stretch>
                    <a:fillRect l="-10127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Ellipse 96"/>
                <p:cNvSpPr>
                  <a:spLocks/>
                </p:cNvSpPr>
                <p:nvPr/>
              </p:nvSpPr>
              <p:spPr>
                <a:xfrm>
                  <a:off x="9702669" y="3210860"/>
                  <a:ext cx="464909" cy="6031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de-DE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GB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97" name="Ellipse 9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02669" y="3210860"/>
                  <a:ext cx="464909" cy="603100"/>
                </a:xfrm>
                <a:prstGeom prst="ellipse">
                  <a:avLst/>
                </a:prstGeom>
                <a:blipFill rotWithShape="0">
                  <a:blip r:embed="rId13"/>
                  <a:stretch>
                    <a:fillRect l="-8974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Ellipse 97"/>
                <p:cNvSpPr>
                  <a:spLocks/>
                </p:cNvSpPr>
                <p:nvPr/>
              </p:nvSpPr>
              <p:spPr>
                <a:xfrm>
                  <a:off x="10412107" y="3221912"/>
                  <a:ext cx="464909" cy="6031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de-DE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en-GB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98" name="Ellipse 9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12107" y="3221912"/>
                  <a:ext cx="464909" cy="603100"/>
                </a:xfrm>
                <a:prstGeom prst="ellipse">
                  <a:avLst/>
                </a:prstGeom>
                <a:blipFill rotWithShape="0">
                  <a:blip r:embed="rId14"/>
                  <a:stretch>
                    <a:fillRect l="-11538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Ellipse 98"/>
                <p:cNvSpPr>
                  <a:spLocks/>
                </p:cNvSpPr>
                <p:nvPr/>
              </p:nvSpPr>
              <p:spPr>
                <a:xfrm>
                  <a:off x="10400032" y="4145411"/>
                  <a:ext cx="464909" cy="6031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de-DE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7</m:t>
                            </m:r>
                          </m:sub>
                        </m:sSub>
                      </m:oMath>
                    </m:oMathPara>
                  </a14:m>
                  <a:endParaRPr lang="en-GB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99" name="Ellipse 9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00032" y="4145411"/>
                  <a:ext cx="464909" cy="603100"/>
                </a:xfrm>
                <a:prstGeom prst="ellipse">
                  <a:avLst/>
                </a:prstGeom>
                <a:blipFill rotWithShape="0">
                  <a:blip r:embed="rId15"/>
                  <a:stretch>
                    <a:fillRect l="-11538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0" name="Gerader Verbinder 99"/>
            <p:cNvCxnSpPr>
              <a:cxnSpLocks/>
              <a:stCxn id="92" idx="4"/>
              <a:endCxn id="97" idx="0"/>
            </p:cNvCxnSpPr>
            <p:nvPr/>
          </p:nvCxnSpPr>
          <p:spPr>
            <a:xfrm>
              <a:off x="9935123" y="2879409"/>
              <a:ext cx="0" cy="33145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Gerader Verbinder 100"/>
            <p:cNvCxnSpPr>
              <a:cxnSpLocks/>
              <a:stCxn id="97" idx="7"/>
              <a:endCxn id="94" idx="3"/>
            </p:cNvCxnSpPr>
            <p:nvPr/>
          </p:nvCxnSpPr>
          <p:spPr>
            <a:xfrm flipV="1">
              <a:off x="10099494" y="2791087"/>
              <a:ext cx="368622" cy="50809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Gerader Verbinder 101"/>
            <p:cNvCxnSpPr>
              <a:cxnSpLocks/>
              <a:stCxn id="98" idx="4"/>
              <a:endCxn id="99" idx="0"/>
            </p:cNvCxnSpPr>
            <p:nvPr/>
          </p:nvCxnSpPr>
          <p:spPr>
            <a:xfrm flipH="1">
              <a:off x="10632487" y="3825012"/>
              <a:ext cx="12075" cy="32039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Gerader Verbinder 102"/>
            <p:cNvCxnSpPr>
              <a:cxnSpLocks/>
              <a:stCxn id="95" idx="2"/>
              <a:endCxn id="94" idx="6"/>
            </p:cNvCxnSpPr>
            <p:nvPr/>
          </p:nvCxnSpPr>
          <p:spPr>
            <a:xfrm flipH="1">
              <a:off x="10864941" y="2577859"/>
              <a:ext cx="25386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Gerader Verbinder 103"/>
            <p:cNvCxnSpPr>
              <a:cxnSpLocks/>
              <a:stCxn id="96" idx="0"/>
              <a:endCxn id="95" idx="4"/>
            </p:cNvCxnSpPr>
            <p:nvPr/>
          </p:nvCxnSpPr>
          <p:spPr>
            <a:xfrm flipV="1">
              <a:off x="11351265" y="2879409"/>
              <a:ext cx="0" cy="34373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Gerader Verbinder 105"/>
            <p:cNvCxnSpPr>
              <a:cxnSpLocks/>
              <a:stCxn id="96" idx="2"/>
              <a:endCxn id="98" idx="6"/>
            </p:cNvCxnSpPr>
            <p:nvPr/>
          </p:nvCxnSpPr>
          <p:spPr>
            <a:xfrm flipH="1" flipV="1">
              <a:off x="10877016" y="3523462"/>
              <a:ext cx="241794" cy="122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Gerader Verbinder 106"/>
            <p:cNvCxnSpPr>
              <a:cxnSpLocks/>
              <a:stCxn id="97" idx="5"/>
              <a:endCxn id="99" idx="1"/>
            </p:cNvCxnSpPr>
            <p:nvPr/>
          </p:nvCxnSpPr>
          <p:spPr>
            <a:xfrm>
              <a:off x="10099494" y="3725638"/>
              <a:ext cx="368622" cy="50809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Gerader Verbinder 111"/>
            <p:cNvCxnSpPr>
              <a:cxnSpLocks/>
              <a:stCxn id="96" idx="3"/>
              <a:endCxn id="99" idx="7"/>
            </p:cNvCxnSpPr>
            <p:nvPr/>
          </p:nvCxnSpPr>
          <p:spPr>
            <a:xfrm flipH="1">
              <a:off x="10796857" y="3737919"/>
              <a:ext cx="390037" cy="49581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Ellipse 94"/>
                <p:cNvSpPr>
                  <a:spLocks/>
                </p:cNvSpPr>
                <p:nvPr/>
              </p:nvSpPr>
              <p:spPr>
                <a:xfrm>
                  <a:off x="11118810" y="2276309"/>
                  <a:ext cx="464909" cy="6031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de-DE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GB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95" name="Ellipse 9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18810" y="2276309"/>
                  <a:ext cx="464909" cy="603100"/>
                </a:xfrm>
                <a:prstGeom prst="ellipse">
                  <a:avLst/>
                </a:prstGeom>
                <a:blipFill rotWithShape="0">
                  <a:blip r:embed="rId16"/>
                  <a:stretch>
                    <a:fillRect l="-10127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8" name="Tabelle 6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74924056"/>
                  </p:ext>
                </p:extLst>
              </p:nvPr>
            </p:nvGraphicFramePr>
            <p:xfrm>
              <a:off x="7059067" y="1758612"/>
              <a:ext cx="2662235" cy="3683321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195256"/>
                    <a:gridCol w="360000"/>
                    <a:gridCol w="360000"/>
                    <a:gridCol w="360000"/>
                    <a:gridCol w="386979"/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3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GB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8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de-DE" sz="1800" b="0" i="1" smtClean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sup>
                                </m:sSup>
                                <m:r>
                                  <a:rPr lang="de-DE" sz="18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de-DE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800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de-DE" sz="18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de-DE" sz="18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b>
                                  <m:sup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sup>
                                </m:sSubSup>
                                <m:d>
                                  <m:d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de-DE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de-DE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0"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b>
                                  <m:sup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sup>
                                </m:sSubSup>
                                <m:d>
                                  <m:d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de-DE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0"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b>
                                  <m:sup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sup>
                                </m:sSubSup>
                                <m:d>
                                  <m:d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de-DE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0"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b>
                                  <m:sup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sup>
                                </m:sSubSup>
                                <m:d>
                                  <m:d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de-DE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4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08BD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08BD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0"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b>
                                  <m:sup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sup>
                                </m:sSubSup>
                                <m:d>
                                  <m:d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de-DE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5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0"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b>
                                  <m:sup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sup>
                                </m:sSubSup>
                                <m:d>
                                  <m:d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de-DE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6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0"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b>
                                  <m:sup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sup>
                                </m:sSubSup>
                                <m:d>
                                  <m:d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de-DE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7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68" name="Tabelle 6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74924056"/>
                  </p:ext>
                </p:extLst>
              </p:nvPr>
            </p:nvGraphicFramePr>
            <p:xfrm>
              <a:off x="7059067" y="1758612"/>
              <a:ext cx="2662235" cy="3683321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195256"/>
                    <a:gridCol w="360000"/>
                    <a:gridCol w="360000"/>
                    <a:gridCol w="360000"/>
                    <a:gridCol w="386979"/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3"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17"/>
                          <a:stretch>
                            <a:fillRect l="-111864" t="-1639" r="-37288" b="-895082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373063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17"/>
                          <a:stretch>
                            <a:fillRect l="-508" t="-101639" r="-123350" b="-7950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17"/>
                          <a:stretch>
                            <a:fillRect l="-585938" t="-101639" r="-3125" b="-795082"/>
                          </a:stretch>
                        </a:blipFill>
                      </a:tcPr>
                    </a:tc>
                  </a:tr>
                  <a:tr h="116840"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373063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17"/>
                          <a:stretch>
                            <a:fillRect l="-508" t="-229032" r="-123350" b="-6516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17"/>
                          <a:stretch>
                            <a:fillRect l="-585938" t="-229032" r="-3125" b="-651613"/>
                          </a:stretch>
                        </a:blipFill>
                      </a:tcPr>
                    </a:tc>
                  </a:tr>
                  <a:tr h="116840"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373063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17"/>
                          <a:stretch>
                            <a:fillRect l="-508" t="-365574" r="-123350" b="-5311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17"/>
                          <a:stretch>
                            <a:fillRect l="-585938" t="-365574" r="-3125" b="-531148"/>
                          </a:stretch>
                        </a:blipFill>
                      </a:tcPr>
                    </a:tc>
                  </a:tr>
                  <a:tr h="116840"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373063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17"/>
                          <a:stretch>
                            <a:fillRect l="-508" t="-488710" r="-123350" b="-3919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08BD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08BD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17"/>
                          <a:stretch>
                            <a:fillRect l="-585938" t="-488710" r="-3125" b="-391935"/>
                          </a:stretch>
                        </a:blipFill>
                      </a:tcPr>
                    </a:tc>
                  </a:tr>
                  <a:tr h="116840"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373063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17"/>
                          <a:stretch>
                            <a:fillRect l="-508" t="-629508" r="-123350" b="-2672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17"/>
                          <a:stretch>
                            <a:fillRect l="-585938" t="-629508" r="-3125" b="-267213"/>
                          </a:stretch>
                        </a:blipFill>
                      </a:tcPr>
                    </a:tc>
                  </a:tr>
                  <a:tr h="116840"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373063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17"/>
                          <a:stretch>
                            <a:fillRect l="-508" t="-748387" r="-123350" b="-1322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17"/>
                          <a:stretch>
                            <a:fillRect l="-585938" t="-748387" r="-3125" b="-132258"/>
                          </a:stretch>
                        </a:blipFill>
                      </a:tcPr>
                    </a:tc>
                  </a:tr>
                  <a:tr h="116840"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373063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17"/>
                          <a:stretch>
                            <a:fillRect l="-508" t="-893443" r="-123350" b="-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17"/>
                          <a:stretch>
                            <a:fillRect l="-585938" t="-893443" r="-3125" b="-3279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9" name="Tabelle 6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5663352"/>
                  </p:ext>
                </p:extLst>
              </p:nvPr>
            </p:nvGraphicFramePr>
            <p:xfrm>
              <a:off x="2358972" y="1758612"/>
              <a:ext cx="2767482" cy="3683321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587654"/>
                    <a:gridCol w="351937"/>
                    <a:gridCol w="351937"/>
                    <a:gridCol w="351937"/>
                    <a:gridCol w="1124017"/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3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GB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8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de-DE" sz="1800" b="0" i="1" smtClean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sup>
                                </m:sSup>
                                <m:r>
                                  <a:rPr lang="de-DE" sz="18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de-DE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8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de-DE" sz="18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de-DE" sz="18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sub>
                                  <m:sup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sup>
                                </m:sSubSup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0"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sub>
                                  <m:sup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sup>
                                </m:sSubSup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0"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sub>
                                  <m:sup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sup>
                                </m:sSubSup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0"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6F8F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sub>
                                  <m:sup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sup>
                                </m:sSubSup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0"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sub>
                                  <m:sup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sup>
                                </m:sSubSup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0"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sub>
                                  <m:sup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sup>
                                </m:sSubSup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0"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08BD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sub>
                                  <m:sup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sup>
                                </m:sSubSup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69" name="Tabelle 6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5663352"/>
                  </p:ext>
                </p:extLst>
              </p:nvPr>
            </p:nvGraphicFramePr>
            <p:xfrm>
              <a:off x="2358972" y="1758612"/>
              <a:ext cx="2767482" cy="3683321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587654"/>
                    <a:gridCol w="351937"/>
                    <a:gridCol w="351937"/>
                    <a:gridCol w="351937"/>
                    <a:gridCol w="1124017"/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3"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18"/>
                          <a:stretch>
                            <a:fillRect l="-56647" t="-1639" r="-108671" b="-90655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373063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18"/>
                          <a:stretch>
                            <a:fillRect l="-1031" t="-101639" r="-372165" b="-8065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18"/>
                          <a:stretch>
                            <a:fillRect l="-146486" t="-101639" r="-1622" b="-806557"/>
                          </a:stretch>
                        </a:blipFill>
                      </a:tcPr>
                    </a:tc>
                  </a:tr>
                  <a:tr h="116840"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373063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18"/>
                          <a:stretch>
                            <a:fillRect l="-1031" t="-229032" r="-372165" b="-6629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18"/>
                          <a:stretch>
                            <a:fillRect l="-146486" t="-229032" r="-1622" b="-662903"/>
                          </a:stretch>
                        </a:blipFill>
                      </a:tcPr>
                    </a:tc>
                  </a:tr>
                  <a:tr h="116840"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373063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18"/>
                          <a:stretch>
                            <a:fillRect l="-1031" t="-365574" r="-372165" b="-5426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18"/>
                          <a:stretch>
                            <a:fillRect l="-146486" t="-365574" r="-1622" b="-542623"/>
                          </a:stretch>
                        </a:blipFill>
                      </a:tcPr>
                    </a:tc>
                  </a:tr>
                  <a:tr h="116840"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373063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18"/>
                          <a:stretch>
                            <a:fillRect l="-1031" t="-488710" r="-372165" b="-4032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6F8F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18"/>
                          <a:stretch>
                            <a:fillRect l="-146486" t="-488710" r="-1622" b="-403226"/>
                          </a:stretch>
                        </a:blipFill>
                      </a:tcPr>
                    </a:tc>
                  </a:tr>
                  <a:tr h="116840"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373063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18"/>
                          <a:stretch>
                            <a:fillRect l="-1031" t="-629508" r="-372165" b="-2786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18"/>
                          <a:stretch>
                            <a:fillRect l="-146486" t="-629508" r="-1622" b="-278689"/>
                          </a:stretch>
                        </a:blipFill>
                      </a:tcPr>
                    </a:tc>
                  </a:tr>
                  <a:tr h="116840"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373063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18"/>
                          <a:stretch>
                            <a:fillRect l="-1031" t="-748387" r="-372165" b="-1435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18"/>
                          <a:stretch>
                            <a:fillRect l="-146486" t="-748387" r="-1622" b="-143548"/>
                          </a:stretch>
                        </a:blipFill>
                      </a:tcPr>
                    </a:tc>
                  </a:tr>
                  <a:tr h="116840"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373063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18"/>
                          <a:stretch>
                            <a:fillRect l="-1031" t="-893443" r="-372165" b="-147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08BD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18"/>
                          <a:stretch>
                            <a:fillRect l="-146486" t="-893443" r="-1622" b="-14754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grpSp>
        <p:nvGrpSpPr>
          <p:cNvPr id="85" name="Gruppieren 84"/>
          <p:cNvGrpSpPr/>
          <p:nvPr/>
        </p:nvGrpSpPr>
        <p:grpSpPr>
          <a:xfrm>
            <a:off x="934332" y="1470843"/>
            <a:ext cx="10411434" cy="369332"/>
            <a:chOff x="934332" y="1470843"/>
            <a:chExt cx="10411434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" name="Rechteck 85"/>
                <p:cNvSpPr/>
                <p:nvPr/>
              </p:nvSpPr>
              <p:spPr>
                <a:xfrm>
                  <a:off x="934332" y="1470843"/>
                  <a:ext cx="393569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86" name="Rechteck 8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4332" y="1470843"/>
                  <a:ext cx="393569" cy="369332"/>
                </a:xfrm>
                <a:prstGeom prst="rect">
                  <a:avLst/>
                </a:prstGeom>
                <a:blipFill rotWithShape="0"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7" name="Rechteck 86"/>
                <p:cNvSpPr/>
                <p:nvPr/>
              </p:nvSpPr>
              <p:spPr>
                <a:xfrm>
                  <a:off x="10903016" y="1470843"/>
                  <a:ext cx="44275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87" name="Rechteck 8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03016" y="1470843"/>
                  <a:ext cx="442750" cy="369332"/>
                </a:xfrm>
                <a:prstGeom prst="rect">
                  <a:avLst/>
                </a:prstGeom>
                <a:blipFill rotWithShape="0"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61" name="Gerade Verbindung mit Pfeil 60"/>
          <p:cNvCxnSpPr/>
          <p:nvPr/>
        </p:nvCxnSpPr>
        <p:spPr>
          <a:xfrm>
            <a:off x="5148129" y="2325670"/>
            <a:ext cx="1991745" cy="741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Gerade Verbindung mit Pfeil 61"/>
          <p:cNvCxnSpPr/>
          <p:nvPr/>
        </p:nvCxnSpPr>
        <p:spPr>
          <a:xfrm>
            <a:off x="5148129" y="2325670"/>
            <a:ext cx="1991745" cy="48849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Gerade Verbindung mit Pfeil 62"/>
          <p:cNvCxnSpPr/>
          <p:nvPr/>
        </p:nvCxnSpPr>
        <p:spPr>
          <a:xfrm>
            <a:off x="5148129" y="2325670"/>
            <a:ext cx="1991745" cy="969404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Gerade Verbindung mit Pfeil 63"/>
          <p:cNvCxnSpPr/>
          <p:nvPr/>
        </p:nvCxnSpPr>
        <p:spPr>
          <a:xfrm>
            <a:off x="5148129" y="2325670"/>
            <a:ext cx="1991745" cy="1465724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Gerade Verbindung mit Pfeil 64"/>
          <p:cNvCxnSpPr/>
          <p:nvPr/>
        </p:nvCxnSpPr>
        <p:spPr>
          <a:xfrm>
            <a:off x="5148129" y="2325670"/>
            <a:ext cx="1991745" cy="1946638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Gerade Verbindung mit Pfeil 65"/>
          <p:cNvCxnSpPr/>
          <p:nvPr/>
        </p:nvCxnSpPr>
        <p:spPr>
          <a:xfrm>
            <a:off x="5148129" y="2325670"/>
            <a:ext cx="1991745" cy="2450578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Gerade Verbindung mit Pfeil 66"/>
          <p:cNvCxnSpPr/>
          <p:nvPr/>
        </p:nvCxnSpPr>
        <p:spPr>
          <a:xfrm>
            <a:off x="5148129" y="2325670"/>
            <a:ext cx="1991745" cy="2931492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Gerade Verbindung mit Pfeil 182"/>
          <p:cNvCxnSpPr/>
          <p:nvPr/>
        </p:nvCxnSpPr>
        <p:spPr>
          <a:xfrm flipV="1">
            <a:off x="5151553" y="2325670"/>
            <a:ext cx="1988321" cy="476152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Gerade Verbindung mit Pfeil 188"/>
          <p:cNvCxnSpPr/>
          <p:nvPr/>
        </p:nvCxnSpPr>
        <p:spPr>
          <a:xfrm>
            <a:off x="5151553" y="2801822"/>
            <a:ext cx="1988321" cy="4928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Gerade Verbindung mit Pfeil 191"/>
          <p:cNvCxnSpPr/>
          <p:nvPr/>
        </p:nvCxnSpPr>
        <p:spPr>
          <a:xfrm>
            <a:off x="5151553" y="2801822"/>
            <a:ext cx="1988321" cy="485842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Gerade Verbindung mit Pfeil 194"/>
          <p:cNvCxnSpPr/>
          <p:nvPr/>
        </p:nvCxnSpPr>
        <p:spPr>
          <a:xfrm>
            <a:off x="5151553" y="2801822"/>
            <a:ext cx="1988321" cy="982162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Gerade Verbindung mit Pfeil 197"/>
          <p:cNvCxnSpPr/>
          <p:nvPr/>
        </p:nvCxnSpPr>
        <p:spPr>
          <a:xfrm>
            <a:off x="5151553" y="2801822"/>
            <a:ext cx="1988321" cy="1463076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Gerade Verbindung mit Pfeil 200"/>
          <p:cNvCxnSpPr/>
          <p:nvPr/>
        </p:nvCxnSpPr>
        <p:spPr>
          <a:xfrm>
            <a:off x="5151553" y="2801822"/>
            <a:ext cx="1988321" cy="1967016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Gerade Verbindung mit Pfeil 203"/>
          <p:cNvCxnSpPr/>
          <p:nvPr/>
        </p:nvCxnSpPr>
        <p:spPr>
          <a:xfrm>
            <a:off x="5151553" y="2801822"/>
            <a:ext cx="1988321" cy="244793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Fußzeilenplatzhalter 4">
            <a:extLst>
              <a:ext uri="{FF2B5EF4-FFF2-40B4-BE49-F238E27FC236}">
                <a16:creationId xmlns:a16="http://schemas.microsoft.com/office/drawing/2014/main" xmlns="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19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26</a:t>
            </a:r>
          </a:p>
        </p:txBody>
      </p:sp>
    </p:spTree>
    <p:extLst>
      <p:ext uri="{BB962C8B-B14F-4D97-AF65-F5344CB8AC3E}">
        <p14:creationId xmlns:p14="http://schemas.microsoft.com/office/powerpoint/2010/main" val="3133387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2B3039ED-CBD4-4DB0-AD4F-1CBB73A0DB3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de-DE" dirty="0"/>
              <a:t>2.2 Graph Wasserstein </a:t>
            </a:r>
            <a:r>
              <a:rPr lang="de-DE" dirty="0" err="1"/>
              <a:t>distance</a:t>
            </a:r>
            <a:r>
              <a:rPr lang="de-DE" dirty="0"/>
              <a:t/>
            </a:r>
            <a:br>
              <a:rPr lang="de-DE" dirty="0"/>
            </a:br>
            <a:r>
              <a:rPr lang="de-DE" dirty="0" smtClean="0"/>
              <a:t>Transportation </a:t>
            </a:r>
            <a:r>
              <a:rPr lang="de-DE" dirty="0"/>
              <a:t>plan</a:t>
            </a:r>
          </a:p>
        </p:txBody>
      </p:sp>
      <p:graphicFrame>
        <p:nvGraphicFramePr>
          <p:cNvPr id="11" name="Tabel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6035527"/>
              </p:ext>
            </p:extLst>
          </p:nvPr>
        </p:nvGraphicFramePr>
        <p:xfrm>
          <a:off x="4633783" y="3113383"/>
          <a:ext cx="3024000" cy="3024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2000"/>
                <a:gridCol w="432000"/>
                <a:gridCol w="432000"/>
                <a:gridCol w="432000"/>
                <a:gridCol w="432000"/>
                <a:gridCol w="432000"/>
                <a:gridCol w="432000"/>
              </a:tblGrid>
              <a:tr h="43200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</a:tr>
              <a:tr h="43200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</a:tr>
              <a:tr h="432000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</a:tr>
              <a:tr h="432000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</a:tr>
              <a:tr h="432000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</a:tr>
              <a:tr h="432000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</a:tr>
              <a:tr h="432000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4" name="Grafik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5493159" y="996592"/>
            <a:ext cx="1305248" cy="2880000"/>
          </a:xfrm>
          <a:prstGeom prst="rect">
            <a:avLst/>
          </a:prstGeom>
        </p:spPr>
      </p:pic>
      <p:pic>
        <p:nvPicPr>
          <p:cNvPr id="15" name="Grafik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872" y="3171108"/>
            <a:ext cx="1305482" cy="2880516"/>
          </a:xfrm>
          <a:prstGeom prst="rect">
            <a:avLst/>
          </a:prstGeom>
        </p:spPr>
      </p:pic>
      <p:sp>
        <p:nvSpPr>
          <p:cNvPr id="6" name="Rechteckiger Pfeil 5"/>
          <p:cNvSpPr/>
          <p:nvPr/>
        </p:nvSpPr>
        <p:spPr>
          <a:xfrm rot="10800000" flipH="1">
            <a:off x="2085925" y="4886544"/>
            <a:ext cx="1133136" cy="572978"/>
          </a:xfrm>
          <a:prstGeom prst="bentArrow">
            <a:avLst/>
          </a:prstGeom>
          <a:solidFill>
            <a:srgbClr val="015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51" name="Rechteckiger Pfeil 50"/>
          <p:cNvSpPr/>
          <p:nvPr/>
        </p:nvSpPr>
        <p:spPr>
          <a:xfrm rot="16200000" flipH="1">
            <a:off x="7104015" y="1078332"/>
            <a:ext cx="275112" cy="989025"/>
          </a:xfrm>
          <a:prstGeom prst="bentArrow">
            <a:avLst>
              <a:gd name="adj1" fmla="val 39502"/>
              <a:gd name="adj2" fmla="val 27770"/>
              <a:gd name="adj3" fmla="val 37490"/>
              <a:gd name="adj4" fmla="val 21244"/>
            </a:avLst>
          </a:prstGeom>
          <a:solidFill>
            <a:srgbClr val="015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grpSp>
        <p:nvGrpSpPr>
          <p:cNvPr id="8" name="Gruppieren 7"/>
          <p:cNvGrpSpPr/>
          <p:nvPr/>
        </p:nvGrpSpPr>
        <p:grpSpPr>
          <a:xfrm>
            <a:off x="1191538" y="3373072"/>
            <a:ext cx="1546746" cy="1476246"/>
            <a:chOff x="1191538" y="3373072"/>
            <a:chExt cx="1546746" cy="1476246"/>
          </a:xfrm>
        </p:grpSpPr>
        <p:pic>
          <p:nvPicPr>
            <p:cNvPr id="4" name="Grafik 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98536" y="3373072"/>
              <a:ext cx="1139748" cy="1476246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Rechteck 19"/>
                <p:cNvSpPr/>
                <p:nvPr/>
              </p:nvSpPr>
              <p:spPr>
                <a:xfrm>
                  <a:off x="1191538" y="3923222"/>
                  <a:ext cx="393569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20" name="Rechteck 1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91538" y="3923222"/>
                  <a:ext cx="393569" cy="369332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" name="Gruppieren 6"/>
          <p:cNvGrpSpPr/>
          <p:nvPr/>
        </p:nvGrpSpPr>
        <p:grpSpPr>
          <a:xfrm>
            <a:off x="7886383" y="1201942"/>
            <a:ext cx="1643594" cy="1490855"/>
            <a:chOff x="7657783" y="1201942"/>
            <a:chExt cx="1643594" cy="1490855"/>
          </a:xfrm>
        </p:grpSpPr>
        <p:pic>
          <p:nvPicPr>
            <p:cNvPr id="2" name="Grafik 1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657783" y="1201942"/>
              <a:ext cx="1164845" cy="1490855"/>
            </a:xfrm>
            <a:prstGeom prst="rect">
              <a:avLst/>
            </a:prstGeom>
            <a:noFill/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Rechteck 20"/>
                <p:cNvSpPr/>
                <p:nvPr/>
              </p:nvSpPr>
              <p:spPr>
                <a:xfrm>
                  <a:off x="8858627" y="1710400"/>
                  <a:ext cx="44275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21" name="Rechteck 2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58627" y="1710400"/>
                  <a:ext cx="442750" cy="369332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4" name="Fußzeilenplatzhalter 4">
            <a:extLst>
              <a:ext uri="{FF2B5EF4-FFF2-40B4-BE49-F238E27FC236}">
                <a16:creationId xmlns:a16="http://schemas.microsoft.com/office/drawing/2014/main" xmlns="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20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26</a:t>
            </a:r>
          </a:p>
        </p:txBody>
      </p:sp>
    </p:spTree>
    <p:extLst>
      <p:ext uri="{BB962C8B-B14F-4D97-AF65-F5344CB8AC3E}">
        <p14:creationId xmlns:p14="http://schemas.microsoft.com/office/powerpoint/2010/main" val="3630492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2B3039ED-CBD4-4DB0-AD4F-1CBB73A0DB3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de-DE" dirty="0"/>
              <a:t>2.2 Graph Wasserstein </a:t>
            </a:r>
            <a:r>
              <a:rPr lang="de-DE" dirty="0" err="1"/>
              <a:t>distance</a:t>
            </a:r>
            <a:r>
              <a:rPr lang="de-DE" dirty="0"/>
              <a:t/>
            </a:r>
            <a:br>
              <a:rPr lang="de-DE" dirty="0"/>
            </a:br>
            <a:r>
              <a:rPr lang="de-DE" dirty="0"/>
              <a:t>Transportation plan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elle 1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86445494"/>
                  </p:ext>
                </p:extLst>
              </p:nvPr>
            </p:nvGraphicFramePr>
            <p:xfrm>
              <a:off x="4633783" y="3113383"/>
              <a:ext cx="3024000" cy="3024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32000"/>
                    <a:gridCol w="432000"/>
                    <a:gridCol w="432000"/>
                    <a:gridCol w="432000"/>
                    <a:gridCol w="432000"/>
                    <a:gridCol w="432000"/>
                    <a:gridCol w="432000"/>
                  </a:tblGrid>
                  <a:tr h="4320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sz="120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2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de-DE" sz="120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de-DE" sz="12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de-DE" sz="12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de-DE" sz="12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de-DE" sz="12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GB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GB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GB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GB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GB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GB" sz="1200" dirty="0"/>
                        </a:p>
                      </a:txBody>
                      <a:tcPr anchor="ctr"/>
                    </a:tc>
                  </a:tr>
                  <a:tr h="432000">
                    <a:tc>
                      <a:txBody>
                        <a:bodyPr/>
                        <a:lstStyle/>
                        <a:p>
                          <a:pPr algn="ctr"/>
                          <a:endParaRPr lang="en-GB" sz="1200" dirty="0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GB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GB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GB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GB" sz="12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GB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GB" sz="1200" dirty="0"/>
                        </a:p>
                      </a:txBody>
                      <a:tcPr anchor="ctr"/>
                    </a:tc>
                  </a:tr>
                  <a:tr h="432000">
                    <a:tc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</a:tr>
                  <a:tr h="432000">
                    <a:tc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</a:tr>
                  <a:tr h="432000">
                    <a:tc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</a:tr>
                  <a:tr h="432000">
                    <a:tc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</a:tr>
                  <a:tr h="432000">
                    <a:tc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elle 1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86445494"/>
                  </p:ext>
                </p:extLst>
              </p:nvPr>
            </p:nvGraphicFramePr>
            <p:xfrm>
              <a:off x="4633783" y="3113383"/>
              <a:ext cx="3024000" cy="3024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32000"/>
                    <a:gridCol w="432000"/>
                    <a:gridCol w="432000"/>
                    <a:gridCol w="432000"/>
                    <a:gridCol w="432000"/>
                    <a:gridCol w="432000"/>
                    <a:gridCol w="432000"/>
                  </a:tblGrid>
                  <a:tr h="43200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0" marR="0" marT="0" marB="0" anchor="ctr">
                        <a:blipFill rotWithShape="0">
                          <a:blip r:embed="rId3"/>
                          <a:stretch>
                            <a:fillRect l="-1408" t="-1408" r="-602817" b="-6028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GB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GB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GB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GB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GB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GB" sz="1200" dirty="0"/>
                        </a:p>
                      </a:txBody>
                      <a:tcPr anchor="ctr"/>
                    </a:tc>
                  </a:tr>
                  <a:tr h="432000">
                    <a:tc>
                      <a:txBody>
                        <a:bodyPr/>
                        <a:lstStyle/>
                        <a:p>
                          <a:pPr algn="ctr"/>
                          <a:endParaRPr lang="en-GB" sz="1200" dirty="0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GB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GB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GB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GB" sz="12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GB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GB" sz="1200" dirty="0"/>
                        </a:p>
                      </a:txBody>
                      <a:tcPr anchor="ctr"/>
                    </a:tc>
                  </a:tr>
                  <a:tr h="432000">
                    <a:tc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</a:tr>
                  <a:tr h="432000">
                    <a:tc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</a:tr>
                  <a:tr h="432000">
                    <a:tc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</a:tr>
                  <a:tr h="432000">
                    <a:tc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</a:tr>
                  <a:tr h="432000">
                    <a:tc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p:pic>
        <p:nvPicPr>
          <p:cNvPr id="14" name="Grafik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5493159" y="996592"/>
            <a:ext cx="1305248" cy="2880000"/>
          </a:xfrm>
          <a:prstGeom prst="rect">
            <a:avLst/>
          </a:prstGeom>
        </p:spPr>
      </p:pic>
      <p:pic>
        <p:nvPicPr>
          <p:cNvPr id="15" name="Grafik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4872" y="3171108"/>
            <a:ext cx="1305482" cy="2880516"/>
          </a:xfrm>
          <a:prstGeom prst="rect">
            <a:avLst/>
          </a:prstGeom>
        </p:spPr>
      </p:pic>
      <p:sp>
        <p:nvSpPr>
          <p:cNvPr id="6" name="Rechteckiger Pfeil 5"/>
          <p:cNvSpPr/>
          <p:nvPr/>
        </p:nvSpPr>
        <p:spPr>
          <a:xfrm rot="10800000" flipH="1">
            <a:off x="2085925" y="4886544"/>
            <a:ext cx="1133136" cy="572978"/>
          </a:xfrm>
          <a:prstGeom prst="bentArrow">
            <a:avLst/>
          </a:prstGeom>
          <a:solidFill>
            <a:srgbClr val="015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51" name="Rechteckiger Pfeil 50"/>
          <p:cNvSpPr/>
          <p:nvPr/>
        </p:nvSpPr>
        <p:spPr>
          <a:xfrm rot="16200000" flipH="1">
            <a:off x="7104015" y="1078332"/>
            <a:ext cx="275112" cy="989025"/>
          </a:xfrm>
          <a:prstGeom prst="bentArrow">
            <a:avLst>
              <a:gd name="adj1" fmla="val 39502"/>
              <a:gd name="adj2" fmla="val 27770"/>
              <a:gd name="adj3" fmla="val 37490"/>
              <a:gd name="adj4" fmla="val 21244"/>
            </a:avLst>
          </a:prstGeom>
          <a:solidFill>
            <a:srgbClr val="015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grpSp>
        <p:nvGrpSpPr>
          <p:cNvPr id="8" name="Gruppieren 7"/>
          <p:cNvGrpSpPr/>
          <p:nvPr/>
        </p:nvGrpSpPr>
        <p:grpSpPr>
          <a:xfrm>
            <a:off x="1191538" y="3373072"/>
            <a:ext cx="1546746" cy="1476246"/>
            <a:chOff x="1191538" y="3373072"/>
            <a:chExt cx="1546746" cy="1476246"/>
          </a:xfrm>
        </p:grpSpPr>
        <p:pic>
          <p:nvPicPr>
            <p:cNvPr id="4" name="Grafik 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98536" y="3373072"/>
              <a:ext cx="1139748" cy="1476246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Rechteck 19"/>
                <p:cNvSpPr/>
                <p:nvPr/>
              </p:nvSpPr>
              <p:spPr>
                <a:xfrm>
                  <a:off x="1191538" y="3923222"/>
                  <a:ext cx="393569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20" name="Rechteck 1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91538" y="3923222"/>
                  <a:ext cx="393569" cy="369332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" name="Gruppieren 6"/>
          <p:cNvGrpSpPr/>
          <p:nvPr/>
        </p:nvGrpSpPr>
        <p:grpSpPr>
          <a:xfrm>
            <a:off x="7886383" y="1201942"/>
            <a:ext cx="1643594" cy="1490855"/>
            <a:chOff x="7657783" y="1201942"/>
            <a:chExt cx="1643594" cy="1490855"/>
          </a:xfrm>
        </p:grpSpPr>
        <p:pic>
          <p:nvPicPr>
            <p:cNvPr id="2" name="Grafik 1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657783" y="1201942"/>
              <a:ext cx="1164845" cy="1490855"/>
            </a:xfrm>
            <a:prstGeom prst="rect">
              <a:avLst/>
            </a:prstGeom>
            <a:noFill/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Rechteck 20"/>
                <p:cNvSpPr/>
                <p:nvPr/>
              </p:nvSpPr>
              <p:spPr>
                <a:xfrm>
                  <a:off x="8858627" y="1710400"/>
                  <a:ext cx="44275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21" name="Rechteck 2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58627" y="1710400"/>
                  <a:ext cx="442750" cy="369332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6" name="Fußzeilenplatzhalter 4">
            <a:extLst>
              <a:ext uri="{FF2B5EF4-FFF2-40B4-BE49-F238E27FC236}">
                <a16:creationId xmlns:a16="http://schemas.microsoft.com/office/drawing/2014/main" xmlns="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20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26</a:t>
            </a:r>
          </a:p>
        </p:txBody>
      </p:sp>
    </p:spTree>
    <p:extLst>
      <p:ext uri="{BB962C8B-B14F-4D97-AF65-F5344CB8AC3E}">
        <p14:creationId xmlns:p14="http://schemas.microsoft.com/office/powerpoint/2010/main" val="2239458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2B3039ED-CBD4-4DB0-AD4F-1CBB73A0DB3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de-DE" dirty="0"/>
              <a:t>2.2 Graph Wasserstein </a:t>
            </a:r>
            <a:r>
              <a:rPr lang="de-DE" dirty="0" err="1"/>
              <a:t>distance</a:t>
            </a:r>
            <a:r>
              <a:rPr lang="de-DE" dirty="0"/>
              <a:t/>
            </a:r>
            <a:br>
              <a:rPr lang="de-DE" dirty="0"/>
            </a:br>
            <a:r>
              <a:rPr lang="de-DE" dirty="0"/>
              <a:t>Transportation plan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elle 1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09975132"/>
                  </p:ext>
                </p:extLst>
              </p:nvPr>
            </p:nvGraphicFramePr>
            <p:xfrm>
              <a:off x="4633783" y="3113383"/>
              <a:ext cx="3024000" cy="3024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32000"/>
                    <a:gridCol w="432000"/>
                    <a:gridCol w="432000"/>
                    <a:gridCol w="432000"/>
                    <a:gridCol w="432000"/>
                    <a:gridCol w="432000"/>
                    <a:gridCol w="432000"/>
                  </a:tblGrid>
                  <a:tr h="4320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sz="120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2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de-DE" sz="120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de-DE" sz="12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de-DE" sz="12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de-DE" sz="12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de-DE" sz="12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sz="120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2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de-DE" sz="120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de-DE" sz="12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de-DE" sz="12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de-DE" sz="12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de-DE" sz="12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GB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GB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GB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GB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GB" sz="1200" dirty="0"/>
                        </a:p>
                      </a:txBody>
                      <a:tcPr anchor="ctr"/>
                    </a:tc>
                  </a:tr>
                  <a:tr h="432000">
                    <a:tc>
                      <a:txBody>
                        <a:bodyPr/>
                        <a:lstStyle/>
                        <a:p>
                          <a:pPr algn="ctr"/>
                          <a:endParaRPr lang="en-GB" sz="1200" dirty="0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GB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GB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GB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GB" sz="12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GB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GB" sz="1200" dirty="0"/>
                        </a:p>
                      </a:txBody>
                      <a:tcPr anchor="ctr"/>
                    </a:tc>
                  </a:tr>
                  <a:tr h="432000">
                    <a:tc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</a:tr>
                  <a:tr h="432000">
                    <a:tc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</a:tr>
                  <a:tr h="432000">
                    <a:tc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</a:tr>
                  <a:tr h="432000">
                    <a:tc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</a:tr>
                  <a:tr h="432000">
                    <a:tc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elle 1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09975132"/>
                  </p:ext>
                </p:extLst>
              </p:nvPr>
            </p:nvGraphicFramePr>
            <p:xfrm>
              <a:off x="4633783" y="3113383"/>
              <a:ext cx="3024000" cy="3024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32000"/>
                    <a:gridCol w="432000"/>
                    <a:gridCol w="432000"/>
                    <a:gridCol w="432000"/>
                    <a:gridCol w="432000"/>
                    <a:gridCol w="432000"/>
                    <a:gridCol w="432000"/>
                  </a:tblGrid>
                  <a:tr h="43200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0" marR="0" marT="0" marB="0" anchor="ctr">
                        <a:blipFill rotWithShape="0">
                          <a:blip r:embed="rId3"/>
                          <a:stretch>
                            <a:fillRect l="-1408" t="-1408" r="-602817" b="-6028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 rotWithShape="0">
                          <a:blip r:embed="rId3"/>
                          <a:stretch>
                            <a:fillRect l="-101408" t="-1408" r="-502817" b="-6028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GB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GB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GB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GB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GB" sz="1200" dirty="0"/>
                        </a:p>
                      </a:txBody>
                      <a:tcPr anchor="ctr"/>
                    </a:tc>
                  </a:tr>
                  <a:tr h="432000">
                    <a:tc>
                      <a:txBody>
                        <a:bodyPr/>
                        <a:lstStyle/>
                        <a:p>
                          <a:pPr algn="ctr"/>
                          <a:endParaRPr lang="en-GB" sz="1200" dirty="0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GB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GB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GB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GB" sz="12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GB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GB" sz="1200" dirty="0"/>
                        </a:p>
                      </a:txBody>
                      <a:tcPr anchor="ctr"/>
                    </a:tc>
                  </a:tr>
                  <a:tr h="432000">
                    <a:tc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</a:tr>
                  <a:tr h="432000">
                    <a:tc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</a:tr>
                  <a:tr h="432000">
                    <a:tc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</a:tr>
                  <a:tr h="432000">
                    <a:tc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</a:tr>
                  <a:tr h="432000">
                    <a:tc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p:pic>
        <p:nvPicPr>
          <p:cNvPr id="14" name="Grafik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5493159" y="996592"/>
            <a:ext cx="1305248" cy="2880000"/>
          </a:xfrm>
          <a:prstGeom prst="rect">
            <a:avLst/>
          </a:prstGeom>
        </p:spPr>
      </p:pic>
      <p:pic>
        <p:nvPicPr>
          <p:cNvPr id="15" name="Grafik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4872" y="3171108"/>
            <a:ext cx="1305482" cy="2880516"/>
          </a:xfrm>
          <a:prstGeom prst="rect">
            <a:avLst/>
          </a:prstGeom>
        </p:spPr>
      </p:pic>
      <p:sp>
        <p:nvSpPr>
          <p:cNvPr id="6" name="Rechteckiger Pfeil 5"/>
          <p:cNvSpPr/>
          <p:nvPr/>
        </p:nvSpPr>
        <p:spPr>
          <a:xfrm rot="10800000" flipH="1">
            <a:off x="2085925" y="4886544"/>
            <a:ext cx="1133136" cy="572978"/>
          </a:xfrm>
          <a:prstGeom prst="bentArrow">
            <a:avLst/>
          </a:prstGeom>
          <a:solidFill>
            <a:srgbClr val="015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51" name="Rechteckiger Pfeil 50"/>
          <p:cNvSpPr/>
          <p:nvPr/>
        </p:nvSpPr>
        <p:spPr>
          <a:xfrm rot="16200000" flipH="1">
            <a:off x="7104015" y="1078332"/>
            <a:ext cx="275112" cy="989025"/>
          </a:xfrm>
          <a:prstGeom prst="bentArrow">
            <a:avLst>
              <a:gd name="adj1" fmla="val 39502"/>
              <a:gd name="adj2" fmla="val 27770"/>
              <a:gd name="adj3" fmla="val 37490"/>
              <a:gd name="adj4" fmla="val 21244"/>
            </a:avLst>
          </a:prstGeom>
          <a:solidFill>
            <a:srgbClr val="015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grpSp>
        <p:nvGrpSpPr>
          <p:cNvPr id="8" name="Gruppieren 7"/>
          <p:cNvGrpSpPr/>
          <p:nvPr/>
        </p:nvGrpSpPr>
        <p:grpSpPr>
          <a:xfrm>
            <a:off x="1191538" y="3373072"/>
            <a:ext cx="1546746" cy="1476246"/>
            <a:chOff x="1191538" y="3373072"/>
            <a:chExt cx="1546746" cy="1476246"/>
          </a:xfrm>
        </p:grpSpPr>
        <p:pic>
          <p:nvPicPr>
            <p:cNvPr id="4" name="Grafik 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98536" y="3373072"/>
              <a:ext cx="1139748" cy="1476246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Rechteck 19"/>
                <p:cNvSpPr/>
                <p:nvPr/>
              </p:nvSpPr>
              <p:spPr>
                <a:xfrm>
                  <a:off x="1191538" y="3923222"/>
                  <a:ext cx="393569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20" name="Rechteck 1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91538" y="3923222"/>
                  <a:ext cx="393569" cy="369332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" name="Gruppieren 6"/>
          <p:cNvGrpSpPr/>
          <p:nvPr/>
        </p:nvGrpSpPr>
        <p:grpSpPr>
          <a:xfrm>
            <a:off x="7886383" y="1201942"/>
            <a:ext cx="1643594" cy="1490855"/>
            <a:chOff x="7657783" y="1201942"/>
            <a:chExt cx="1643594" cy="1490855"/>
          </a:xfrm>
        </p:grpSpPr>
        <p:pic>
          <p:nvPicPr>
            <p:cNvPr id="2" name="Grafik 1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657783" y="1201942"/>
              <a:ext cx="1164845" cy="1490855"/>
            </a:xfrm>
            <a:prstGeom prst="rect">
              <a:avLst/>
            </a:prstGeom>
            <a:noFill/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Rechteck 20"/>
                <p:cNvSpPr/>
                <p:nvPr/>
              </p:nvSpPr>
              <p:spPr>
                <a:xfrm>
                  <a:off x="8858627" y="1710400"/>
                  <a:ext cx="44275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21" name="Rechteck 2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58627" y="1710400"/>
                  <a:ext cx="442750" cy="369332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6" name="Fußzeilenplatzhalter 4">
            <a:extLst>
              <a:ext uri="{FF2B5EF4-FFF2-40B4-BE49-F238E27FC236}">
                <a16:creationId xmlns:a16="http://schemas.microsoft.com/office/drawing/2014/main" xmlns="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20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26</a:t>
            </a:r>
          </a:p>
        </p:txBody>
      </p:sp>
    </p:spTree>
    <p:extLst>
      <p:ext uri="{BB962C8B-B14F-4D97-AF65-F5344CB8AC3E}">
        <p14:creationId xmlns:p14="http://schemas.microsoft.com/office/powerpoint/2010/main" val="1680500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2B3039ED-CBD4-4DB0-AD4F-1CBB73A0DB3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de-DE" dirty="0"/>
              <a:t>2.2 Graph Wasserstein </a:t>
            </a:r>
            <a:r>
              <a:rPr lang="de-DE" dirty="0" err="1"/>
              <a:t>distance</a:t>
            </a:r>
            <a:r>
              <a:rPr lang="de-DE" dirty="0"/>
              <a:t/>
            </a:r>
            <a:br>
              <a:rPr lang="de-DE" dirty="0"/>
            </a:br>
            <a:r>
              <a:rPr lang="de-DE" dirty="0"/>
              <a:t>Transportation plan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elle 10"/>
              <p:cNvGraphicFramePr>
                <a:graphicFrameLocks noGrp="1"/>
              </p:cNvGraphicFramePr>
              <p:nvPr/>
            </p:nvGraphicFramePr>
            <p:xfrm>
              <a:off x="4633783" y="3113383"/>
              <a:ext cx="3024000" cy="3024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32000"/>
                    <a:gridCol w="432000"/>
                    <a:gridCol w="432000"/>
                    <a:gridCol w="432000"/>
                    <a:gridCol w="432000"/>
                    <a:gridCol w="432000"/>
                    <a:gridCol w="432000"/>
                  </a:tblGrid>
                  <a:tr h="4320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sz="120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2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de-DE" sz="120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de-DE" sz="12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de-DE" sz="12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de-DE" sz="12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de-DE" sz="12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sz="120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2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de-DE" sz="120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de-DE" sz="12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de-DE" sz="12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de-DE" sz="12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de-DE" sz="12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sz="120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2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de-DE" sz="120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de-DE" sz="12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de-DE" sz="12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de-DE" sz="12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de-DE" sz="12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sz="120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2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de-DE" sz="120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de-DE" sz="12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de-DE" sz="12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de-DE" sz="12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de-DE" sz="12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4</m:t>
                                        </m:r>
                                      </m:sub>
                                    </m:sSub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sz="120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2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de-DE" sz="120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de-DE" sz="12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de-DE" sz="12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de-DE" sz="12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de-DE" sz="12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5</m:t>
                                        </m:r>
                                      </m:sub>
                                    </m:sSub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sz="120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2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de-DE" sz="120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de-DE" sz="12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de-DE" sz="12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de-DE" sz="12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de-DE" sz="12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6</m:t>
                                        </m:r>
                                      </m:sub>
                                    </m:sSub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sz="120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2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de-DE" sz="120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de-DE" sz="12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de-DE" sz="12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de-DE" sz="12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de-DE" sz="12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7</m:t>
                                        </m:r>
                                      </m:sub>
                                    </m:sSub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anchor="ctr"/>
                    </a:tc>
                  </a:tr>
                  <a:tr h="4320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sz="120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2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de-DE" sz="120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de-DE" sz="12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de-DE" sz="12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de-DE" sz="12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de-DE" sz="12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sz="120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2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de-DE" sz="120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de-DE" sz="12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de-DE" sz="12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de-DE" sz="12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de-DE" sz="12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sz="120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2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de-DE" sz="120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de-DE" sz="12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de-DE" sz="12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de-DE" sz="12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de-DE" sz="12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sz="120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2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de-DE" sz="120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de-DE" sz="12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de-DE" sz="12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de-DE" sz="12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de-DE" sz="12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4</m:t>
                                        </m:r>
                                      </m:sub>
                                    </m:sSub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200" dirty="0" smtClean="0">
                              <a:solidFill>
                                <a:srgbClr val="FF0000"/>
                              </a:solidFill>
                            </a:rPr>
                            <a:t>…</a:t>
                          </a:r>
                          <a:endParaRPr lang="en-GB" sz="12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GB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GB" sz="1200" dirty="0"/>
                        </a:p>
                      </a:txBody>
                      <a:tcPr anchor="ctr"/>
                    </a:tc>
                  </a:tr>
                  <a:tr h="432000">
                    <a:tc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</a:tr>
                  <a:tr h="432000">
                    <a:tc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</a:tr>
                  <a:tr h="432000">
                    <a:tc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</a:tr>
                  <a:tr h="432000">
                    <a:tc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</a:tr>
                  <a:tr h="432000">
                    <a:tc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elle 10"/>
              <p:cNvGraphicFramePr>
                <a:graphicFrameLocks noGrp="1"/>
              </p:cNvGraphicFramePr>
              <p:nvPr/>
            </p:nvGraphicFramePr>
            <p:xfrm>
              <a:off x="4633783" y="3113383"/>
              <a:ext cx="3024000" cy="3024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32000"/>
                    <a:gridCol w="432000"/>
                    <a:gridCol w="432000"/>
                    <a:gridCol w="432000"/>
                    <a:gridCol w="432000"/>
                    <a:gridCol w="432000"/>
                    <a:gridCol w="432000"/>
                  </a:tblGrid>
                  <a:tr h="43200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0" marR="0" marT="0" marB="0" anchor="ctr">
                        <a:blipFill rotWithShape="0">
                          <a:blip r:embed="rId3"/>
                          <a:stretch>
                            <a:fillRect l="-1408" t="-1408" r="-602817" b="-6028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 rotWithShape="0">
                          <a:blip r:embed="rId3"/>
                          <a:stretch>
                            <a:fillRect l="-101408" t="-1408" r="-502817" b="-6028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 rotWithShape="0">
                          <a:blip r:embed="rId3"/>
                          <a:stretch>
                            <a:fillRect l="-201408" t="-1408" r="-402817" b="-6028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 rotWithShape="0">
                          <a:blip r:embed="rId3"/>
                          <a:stretch>
                            <a:fillRect l="-301408" t="-1408" r="-302817" b="-6028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 rotWithShape="0">
                          <a:blip r:embed="rId3"/>
                          <a:stretch>
                            <a:fillRect l="-401408" t="-1408" r="-202817" b="-6028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 rotWithShape="0">
                          <a:blip r:embed="rId3"/>
                          <a:stretch>
                            <a:fillRect l="-501408" t="-1408" r="-102817" b="-6028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 rotWithShape="0">
                          <a:blip r:embed="rId3"/>
                          <a:stretch>
                            <a:fillRect l="-601408" t="-1408" r="-2817" b="-602817"/>
                          </a:stretch>
                        </a:blipFill>
                      </a:tcPr>
                    </a:tc>
                  </a:tr>
                  <a:tr h="43200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0" marR="0" marT="0" marB="0" anchor="ctr">
                        <a:blipFill rotWithShape="0">
                          <a:blip r:embed="rId3"/>
                          <a:stretch>
                            <a:fillRect l="-1408" t="-101408" r="-602817" b="-5028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 rotWithShape="0">
                          <a:blip r:embed="rId3"/>
                          <a:stretch>
                            <a:fillRect l="-101408" t="-101408" r="-502817" b="-5028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 rotWithShape="0">
                          <a:blip r:embed="rId3"/>
                          <a:stretch>
                            <a:fillRect l="-201408" t="-101408" r="-402817" b="-5028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 rotWithShape="0">
                          <a:blip r:embed="rId3"/>
                          <a:stretch>
                            <a:fillRect l="-301408" t="-101408" r="-302817" b="-5028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200" dirty="0" smtClean="0">
                              <a:solidFill>
                                <a:srgbClr val="FF0000"/>
                              </a:solidFill>
                            </a:rPr>
                            <a:t>…</a:t>
                          </a:r>
                          <a:endParaRPr lang="en-GB" sz="12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GB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GB" sz="1200" dirty="0"/>
                        </a:p>
                      </a:txBody>
                      <a:tcPr anchor="ctr"/>
                    </a:tc>
                  </a:tr>
                  <a:tr h="432000">
                    <a:tc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</a:tr>
                  <a:tr h="432000">
                    <a:tc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</a:tr>
                  <a:tr h="432000">
                    <a:tc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</a:tr>
                  <a:tr h="432000">
                    <a:tc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</a:tr>
                  <a:tr h="432000">
                    <a:tc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p:pic>
        <p:nvPicPr>
          <p:cNvPr id="14" name="Grafik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5493159" y="996592"/>
            <a:ext cx="1305248" cy="2880000"/>
          </a:xfrm>
          <a:prstGeom prst="rect">
            <a:avLst/>
          </a:prstGeom>
        </p:spPr>
      </p:pic>
      <p:pic>
        <p:nvPicPr>
          <p:cNvPr id="15" name="Grafik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4872" y="3171108"/>
            <a:ext cx="1305482" cy="2880516"/>
          </a:xfrm>
          <a:prstGeom prst="rect">
            <a:avLst/>
          </a:prstGeom>
        </p:spPr>
      </p:pic>
      <p:sp>
        <p:nvSpPr>
          <p:cNvPr id="6" name="Rechteckiger Pfeil 5"/>
          <p:cNvSpPr/>
          <p:nvPr/>
        </p:nvSpPr>
        <p:spPr>
          <a:xfrm rot="10800000" flipH="1">
            <a:off x="2085925" y="4886544"/>
            <a:ext cx="1133136" cy="572978"/>
          </a:xfrm>
          <a:prstGeom prst="bentArrow">
            <a:avLst/>
          </a:prstGeom>
          <a:solidFill>
            <a:srgbClr val="015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51" name="Rechteckiger Pfeil 50"/>
          <p:cNvSpPr/>
          <p:nvPr/>
        </p:nvSpPr>
        <p:spPr>
          <a:xfrm rot="16200000" flipH="1">
            <a:off x="7104015" y="1078332"/>
            <a:ext cx="275112" cy="989025"/>
          </a:xfrm>
          <a:prstGeom prst="bentArrow">
            <a:avLst>
              <a:gd name="adj1" fmla="val 39502"/>
              <a:gd name="adj2" fmla="val 27770"/>
              <a:gd name="adj3" fmla="val 37490"/>
              <a:gd name="adj4" fmla="val 21244"/>
            </a:avLst>
          </a:prstGeom>
          <a:solidFill>
            <a:srgbClr val="015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grpSp>
        <p:nvGrpSpPr>
          <p:cNvPr id="8" name="Gruppieren 7"/>
          <p:cNvGrpSpPr/>
          <p:nvPr/>
        </p:nvGrpSpPr>
        <p:grpSpPr>
          <a:xfrm>
            <a:off x="1191538" y="3373072"/>
            <a:ext cx="1546746" cy="1476246"/>
            <a:chOff x="1191538" y="3373072"/>
            <a:chExt cx="1546746" cy="1476246"/>
          </a:xfrm>
        </p:grpSpPr>
        <p:pic>
          <p:nvPicPr>
            <p:cNvPr id="4" name="Grafik 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98536" y="3373072"/>
              <a:ext cx="1139748" cy="1476246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Rechteck 19"/>
                <p:cNvSpPr/>
                <p:nvPr/>
              </p:nvSpPr>
              <p:spPr>
                <a:xfrm>
                  <a:off x="1191538" y="3923222"/>
                  <a:ext cx="393569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20" name="Rechteck 1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91538" y="3923222"/>
                  <a:ext cx="393569" cy="369332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" name="Gruppieren 6"/>
          <p:cNvGrpSpPr/>
          <p:nvPr/>
        </p:nvGrpSpPr>
        <p:grpSpPr>
          <a:xfrm>
            <a:off x="7886383" y="1201942"/>
            <a:ext cx="1643594" cy="1490855"/>
            <a:chOff x="7657783" y="1201942"/>
            <a:chExt cx="1643594" cy="1490855"/>
          </a:xfrm>
        </p:grpSpPr>
        <p:pic>
          <p:nvPicPr>
            <p:cNvPr id="2" name="Grafik 1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657783" y="1201942"/>
              <a:ext cx="1164845" cy="1490855"/>
            </a:xfrm>
            <a:prstGeom prst="rect">
              <a:avLst/>
            </a:prstGeom>
            <a:noFill/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Rechteck 20"/>
                <p:cNvSpPr/>
                <p:nvPr/>
              </p:nvSpPr>
              <p:spPr>
                <a:xfrm>
                  <a:off x="8858627" y="1710400"/>
                  <a:ext cx="44275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21" name="Rechteck 2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58627" y="1710400"/>
                  <a:ext cx="442750" cy="369332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9" name="Geschweifte Klammer rechts 8"/>
          <p:cNvSpPr/>
          <p:nvPr/>
        </p:nvSpPr>
        <p:spPr>
          <a:xfrm>
            <a:off x="7736084" y="3089216"/>
            <a:ext cx="344226" cy="3048167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feld 15"/>
              <p:cNvSpPr txBox="1"/>
              <p:nvPr/>
            </p:nvSpPr>
            <p:spPr>
              <a:xfrm>
                <a:off x="8158611" y="4302217"/>
                <a:ext cx="206293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b="1" dirty="0" smtClean="0">
                    <a:solidFill>
                      <a:srgbClr val="FF0000"/>
                    </a:solidFill>
                  </a:rPr>
                  <a:t>Transportation plan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𝑷</m:t>
                      </m:r>
                    </m:oMath>
                  </m:oMathPara>
                </a14:m>
                <a:endParaRPr lang="en-GB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6" name="Textfeld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8611" y="4302217"/>
                <a:ext cx="2062937" cy="646331"/>
              </a:xfrm>
              <a:prstGeom prst="rect">
                <a:avLst/>
              </a:prstGeom>
              <a:blipFill rotWithShape="0">
                <a:blip r:embed="rId10"/>
                <a:stretch>
                  <a:fillRect l="-2360" t="-5660" r="-147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hteck 16"/>
              <p:cNvSpPr/>
              <p:nvPr/>
            </p:nvSpPr>
            <p:spPr>
              <a:xfrm>
                <a:off x="10299849" y="4567738"/>
                <a:ext cx="124053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7" name="Rechteck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99849" y="4567738"/>
                <a:ext cx="1240531" cy="369332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Fußzeilenplatzhalter 4">
            <a:extLst>
              <a:ext uri="{FF2B5EF4-FFF2-40B4-BE49-F238E27FC236}">
                <a16:creationId xmlns:a16="http://schemas.microsoft.com/office/drawing/2014/main" xmlns="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20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26</a:t>
            </a:r>
          </a:p>
        </p:txBody>
      </p:sp>
    </p:spTree>
    <p:extLst>
      <p:ext uri="{BB962C8B-B14F-4D97-AF65-F5344CB8AC3E}">
        <p14:creationId xmlns:p14="http://schemas.microsoft.com/office/powerpoint/2010/main" val="2361516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xmlns="" id="{9DEBA436-23C2-4070-B671-ADB9D990FD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de-DE" sz="2400" dirty="0" smtClean="0"/>
              <a:t>Transform </a:t>
            </a:r>
            <a:r>
              <a:rPr lang="de-DE" sz="2400" dirty="0" err="1" smtClean="0"/>
              <a:t>each</a:t>
            </a:r>
            <a:r>
              <a:rPr lang="de-DE" sz="2400" dirty="0" smtClean="0"/>
              <a:t> </a:t>
            </a:r>
            <a:r>
              <a:rPr lang="de-DE" sz="2400" dirty="0" err="1" smtClean="0"/>
              <a:t>graph</a:t>
            </a:r>
            <a:r>
              <a:rPr lang="de-DE" sz="2400" dirty="0" smtClean="0"/>
              <a:t> </a:t>
            </a:r>
            <a:r>
              <a:rPr lang="de-DE" sz="2400" dirty="0" err="1" smtClean="0"/>
              <a:t>into</a:t>
            </a:r>
            <a:r>
              <a:rPr lang="de-DE" sz="2400" dirty="0" smtClean="0"/>
              <a:t> a </a:t>
            </a:r>
            <a:r>
              <a:rPr lang="de-DE" sz="2400" dirty="0" err="1" smtClean="0"/>
              <a:t>set</a:t>
            </a:r>
            <a:r>
              <a:rPr lang="de-DE" sz="2400" dirty="0" smtClean="0"/>
              <a:t> </a:t>
            </a:r>
            <a:r>
              <a:rPr lang="de-DE" sz="2400" dirty="0" err="1" smtClean="0"/>
              <a:t>of</a:t>
            </a:r>
            <a:r>
              <a:rPr lang="de-DE" sz="2400" dirty="0" smtClean="0"/>
              <a:t> </a:t>
            </a:r>
            <a:r>
              <a:rPr lang="de-DE" sz="2400" dirty="0" err="1" smtClean="0"/>
              <a:t>node</a:t>
            </a:r>
            <a:r>
              <a:rPr lang="de-DE" sz="2400" dirty="0" smtClean="0"/>
              <a:t> </a:t>
            </a:r>
            <a:r>
              <a:rPr lang="de-DE" sz="2400" dirty="0" err="1" smtClean="0"/>
              <a:t>embeddings</a:t>
            </a:r>
            <a:r>
              <a:rPr lang="de-DE" sz="2400" b="1" dirty="0" smtClean="0"/>
              <a:t/>
            </a:r>
            <a:br>
              <a:rPr lang="de-DE" sz="2400" b="1" dirty="0" smtClean="0"/>
            </a:br>
            <a:r>
              <a:rPr lang="de-DE" sz="2400" b="1" dirty="0" err="1" smtClean="0">
                <a:solidFill>
                  <a:srgbClr val="0150A0"/>
                </a:solidFill>
              </a:rPr>
              <a:t>Weisfeiler</a:t>
            </a:r>
            <a:r>
              <a:rPr lang="de-DE" sz="2400" b="1" dirty="0" smtClean="0">
                <a:solidFill>
                  <a:srgbClr val="0150A0"/>
                </a:solidFill>
              </a:rPr>
              <a:t>-Lehman </a:t>
            </a:r>
            <a:r>
              <a:rPr lang="de-DE" sz="2400" b="1" dirty="0" err="1" smtClean="0">
                <a:solidFill>
                  <a:srgbClr val="0150A0"/>
                </a:solidFill>
              </a:rPr>
              <a:t>node</a:t>
            </a:r>
            <a:r>
              <a:rPr lang="de-DE" sz="2400" b="1" dirty="0" smtClean="0">
                <a:solidFill>
                  <a:srgbClr val="0150A0"/>
                </a:solidFill>
              </a:rPr>
              <a:t> </a:t>
            </a:r>
            <a:r>
              <a:rPr lang="de-DE" sz="2400" b="1" dirty="0" err="1" smtClean="0">
                <a:solidFill>
                  <a:srgbClr val="0150A0"/>
                </a:solidFill>
              </a:rPr>
              <a:t>embedding</a:t>
            </a:r>
            <a:r>
              <a:rPr lang="de-DE" sz="2400" b="1" dirty="0" smtClean="0">
                <a:solidFill>
                  <a:srgbClr val="0150A0"/>
                </a:solidFill>
              </a:rPr>
              <a:t> </a:t>
            </a:r>
            <a:r>
              <a:rPr lang="de-DE" sz="2400" b="1" dirty="0" err="1" smtClean="0">
                <a:solidFill>
                  <a:srgbClr val="0150A0"/>
                </a:solidFill>
              </a:rPr>
              <a:t>scheme</a:t>
            </a:r>
            <a:endParaRPr lang="de-DE" sz="2400" b="1" dirty="0" smtClean="0">
              <a:solidFill>
                <a:srgbClr val="0150A0"/>
              </a:solidFill>
            </a:endParaRPr>
          </a:p>
          <a:p>
            <a:pPr marL="857250" lvl="1" indent="-514350">
              <a:buFont typeface="+mj-lt"/>
              <a:buAutoNum type="arabicPeriod"/>
            </a:pPr>
            <a:r>
              <a:rPr lang="de-DE" sz="1800" dirty="0" err="1" smtClean="0"/>
              <a:t>Idea</a:t>
            </a:r>
            <a:r>
              <a:rPr lang="de-DE" sz="1800" dirty="0" smtClean="0"/>
              <a:t> / </a:t>
            </a:r>
            <a:r>
              <a:rPr lang="de-DE" sz="1800" dirty="0" err="1" smtClean="0"/>
              <a:t>example</a:t>
            </a:r>
            <a:endParaRPr lang="de-DE" sz="1800" dirty="0" smtClean="0"/>
          </a:p>
          <a:p>
            <a:pPr marL="857250" lvl="1" indent="-514350">
              <a:buFont typeface="+mj-lt"/>
              <a:buAutoNum type="arabicPeriod"/>
            </a:pPr>
            <a:r>
              <a:rPr lang="de-DE" sz="1800" dirty="0" err="1" smtClean="0"/>
              <a:t>Theory</a:t>
            </a:r>
            <a:endParaRPr lang="de-DE" sz="1800" dirty="0" smtClean="0"/>
          </a:p>
          <a:p>
            <a:pPr marL="857250" lvl="1" indent="-514350">
              <a:buFont typeface="+mj-lt"/>
              <a:buAutoNum type="arabicPeriod"/>
            </a:pPr>
            <a:r>
              <a:rPr lang="de-DE" sz="1800" dirty="0" err="1" smtClean="0"/>
              <a:t>Example</a:t>
            </a:r>
            <a:endParaRPr lang="de-DE" sz="1800" dirty="0" smtClean="0"/>
          </a:p>
          <a:p>
            <a:pPr marL="514350" indent="-514350">
              <a:buFont typeface="+mj-lt"/>
              <a:buAutoNum type="arabicPeriod"/>
            </a:pPr>
            <a:endParaRPr lang="de-DE" sz="1800" dirty="0" smtClean="0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0660" y="1768725"/>
            <a:ext cx="1986853" cy="1405406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2B3039ED-CBD4-4DB0-AD4F-1CBB73A0DB3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de-DE" dirty="0" err="1" smtClean="0"/>
              <a:t>Method</a:t>
            </a:r>
            <a:r>
              <a:rPr lang="de-DE" dirty="0" smtClean="0"/>
              <a:t> </a:t>
            </a:r>
            <a:r>
              <a:rPr lang="de-DE" dirty="0" err="1" smtClean="0"/>
              <a:t>Overview</a:t>
            </a:r>
            <a:endParaRPr lang="de-DE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82225" y="1243940"/>
            <a:ext cx="1834961" cy="943601"/>
          </a:xfrm>
          <a:prstGeom prst="rect">
            <a:avLst/>
          </a:prstGeom>
        </p:spPr>
      </p:pic>
      <p:sp>
        <p:nvSpPr>
          <p:cNvPr id="11" name="Fußzeilenplatzhalter 4">
            <a:extLst>
              <a:ext uri="{FF2B5EF4-FFF2-40B4-BE49-F238E27FC236}">
                <a16:creationId xmlns:a16="http://schemas.microsoft.com/office/drawing/2014/main" xmlns="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2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26</a:t>
            </a:r>
          </a:p>
        </p:txBody>
      </p:sp>
    </p:spTree>
    <p:extLst>
      <p:ext uri="{BB962C8B-B14F-4D97-AF65-F5344CB8AC3E}">
        <p14:creationId xmlns:p14="http://schemas.microsoft.com/office/powerpoint/2010/main" val="715994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D939CE78-E6B6-44BA-9946-07DBB2D9C71A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0" y="257692"/>
            <a:ext cx="10512305" cy="928958"/>
          </a:xfrm>
        </p:spPr>
        <p:txBody>
          <a:bodyPr/>
          <a:lstStyle/>
          <a:p>
            <a:r>
              <a:rPr lang="de-DE" dirty="0" smtClean="0"/>
              <a:t>2.2 </a:t>
            </a:r>
            <a:r>
              <a:rPr lang="de-DE" dirty="0"/>
              <a:t>Graph Wasserstein </a:t>
            </a:r>
            <a:r>
              <a:rPr lang="de-DE" dirty="0" err="1"/>
              <a:t>distance</a:t>
            </a:r>
            <a:r>
              <a:rPr lang="de-DE" dirty="0"/>
              <a:t/>
            </a:r>
            <a:br>
              <a:rPr lang="de-DE" dirty="0"/>
            </a:br>
            <a:r>
              <a:rPr lang="de-DE" dirty="0" err="1" smtClean="0"/>
              <a:t>Distance</a:t>
            </a:r>
            <a:r>
              <a:rPr lang="de-DE" dirty="0" smtClean="0"/>
              <a:t> </a:t>
            </a:r>
            <a:r>
              <a:rPr lang="de-DE" dirty="0" err="1" smtClean="0"/>
              <a:t>measure</a:t>
            </a:r>
            <a:endParaRPr lang="de-DE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892" y="1248803"/>
            <a:ext cx="3883932" cy="2184712"/>
          </a:xfrm>
          <a:prstGeom prst="rect">
            <a:avLst/>
          </a:prstGeom>
        </p:spPr>
      </p:pic>
      <p:sp>
        <p:nvSpPr>
          <p:cNvPr id="8" name="Ellipse 7"/>
          <p:cNvSpPr/>
          <p:nvPr/>
        </p:nvSpPr>
        <p:spPr>
          <a:xfrm>
            <a:off x="848860" y="2603248"/>
            <a:ext cx="2471865" cy="307910"/>
          </a:xfrm>
          <a:prstGeom prst="ellipse">
            <a:avLst/>
          </a:prstGeom>
          <a:noFill/>
          <a:ln w="38100">
            <a:solidFill>
              <a:srgbClr val="015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elle 1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34556687"/>
                  </p:ext>
                </p:extLst>
              </p:nvPr>
            </p:nvGraphicFramePr>
            <p:xfrm>
              <a:off x="4790909" y="1344173"/>
              <a:ext cx="3350465" cy="1848296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68076"/>
                    <a:gridCol w="360000"/>
                    <a:gridCol w="360000"/>
                    <a:gridCol w="360000"/>
                    <a:gridCol w="1802389"/>
                  </a:tblGrid>
                  <a:tr h="36000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GB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sup>
                                </m:sSup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(.)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sub>
                                  <m:sup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sup>
                                </m:sSubSup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  <m:r>
                                  <a:rPr lang="de-DE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sub>
                                  <m:sup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sup>
                                </m:sSubSup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  <m:r>
                                  <a:rPr lang="de-DE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60000">
                    <a:tc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60000">
                    <a:tc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elle 1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34556687"/>
                  </p:ext>
                </p:extLst>
              </p:nvPr>
            </p:nvGraphicFramePr>
            <p:xfrm>
              <a:off x="4790909" y="1344173"/>
              <a:ext cx="3350465" cy="1848296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68076"/>
                    <a:gridCol w="360000"/>
                    <a:gridCol w="360000"/>
                    <a:gridCol w="360000"/>
                    <a:gridCol w="1802389"/>
                  </a:tblGrid>
                  <a:tr h="37065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3"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43820" t="-1639" r="-167416" b="-401639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73063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1299" t="-101639" r="-618182" b="-3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86486" t="-101639" r="-676" b="-301639"/>
                          </a:stretch>
                        </a:blipFill>
                      </a:tcPr>
                    </a:tc>
                  </a:tr>
                  <a:tr h="373063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1299" t="-198387" r="-618182" b="-1967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86486" t="-198387" r="-676" b="-196774"/>
                          </a:stretch>
                        </a:blipFill>
                      </a:tcPr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</a:tbl>
              </a:graphicData>
            </a:graphic>
          </p:graphicFrame>
        </mc:Fallback>
      </mc:AlternateContent>
      <p:cxnSp>
        <p:nvCxnSpPr>
          <p:cNvPr id="13" name="Gekrümmte Verbindung 12"/>
          <p:cNvCxnSpPr>
            <a:stCxn id="8" idx="6"/>
            <a:endCxn id="11" idx="1"/>
          </p:cNvCxnSpPr>
          <p:nvPr/>
        </p:nvCxnSpPr>
        <p:spPr>
          <a:xfrm flipV="1">
            <a:off x="3320725" y="2268321"/>
            <a:ext cx="1470184" cy="488882"/>
          </a:xfrm>
          <a:prstGeom prst="curvedConnector3">
            <a:avLst/>
          </a:prstGeom>
          <a:ln w="38100">
            <a:solidFill>
              <a:srgbClr val="015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Fußzeilenplatzhalter 4">
            <a:extLst>
              <a:ext uri="{FF2B5EF4-FFF2-40B4-BE49-F238E27FC236}">
                <a16:creationId xmlns:a16="http://schemas.microsoft.com/office/drawing/2014/main" xmlns="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21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26</a:t>
            </a:r>
          </a:p>
        </p:txBody>
      </p:sp>
    </p:spTree>
    <p:extLst>
      <p:ext uri="{BB962C8B-B14F-4D97-AF65-F5344CB8AC3E}">
        <p14:creationId xmlns:p14="http://schemas.microsoft.com/office/powerpoint/2010/main" val="604722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D939CE78-E6B6-44BA-9946-07DBB2D9C71A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0" y="257692"/>
            <a:ext cx="10512305" cy="928958"/>
          </a:xfrm>
        </p:spPr>
        <p:txBody>
          <a:bodyPr/>
          <a:lstStyle/>
          <a:p>
            <a:r>
              <a:rPr lang="de-DE" dirty="0" smtClean="0"/>
              <a:t>2.2 </a:t>
            </a:r>
            <a:r>
              <a:rPr lang="de-DE" dirty="0"/>
              <a:t>Graph Wasserstein </a:t>
            </a:r>
            <a:r>
              <a:rPr lang="de-DE" dirty="0" err="1"/>
              <a:t>distance</a:t>
            </a:r>
            <a:r>
              <a:rPr lang="de-DE" dirty="0"/>
              <a:t/>
            </a:r>
            <a:br>
              <a:rPr lang="de-DE" dirty="0"/>
            </a:br>
            <a:r>
              <a:rPr lang="de-DE" dirty="0" err="1" smtClean="0"/>
              <a:t>Distance</a:t>
            </a:r>
            <a:r>
              <a:rPr lang="de-DE" dirty="0" smtClean="0"/>
              <a:t> </a:t>
            </a:r>
            <a:r>
              <a:rPr lang="de-DE" dirty="0" err="1" smtClean="0"/>
              <a:t>measure</a:t>
            </a:r>
            <a:endParaRPr lang="de-DE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892" y="1248803"/>
            <a:ext cx="3883932" cy="2184712"/>
          </a:xfrm>
          <a:prstGeom prst="rect">
            <a:avLst/>
          </a:prstGeom>
        </p:spPr>
      </p:pic>
      <p:sp>
        <p:nvSpPr>
          <p:cNvPr id="8" name="Ellipse 7"/>
          <p:cNvSpPr/>
          <p:nvPr/>
        </p:nvSpPr>
        <p:spPr>
          <a:xfrm>
            <a:off x="848860" y="2603248"/>
            <a:ext cx="2471865" cy="307910"/>
          </a:xfrm>
          <a:prstGeom prst="ellipse">
            <a:avLst/>
          </a:prstGeom>
          <a:noFill/>
          <a:ln w="38100">
            <a:solidFill>
              <a:srgbClr val="015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elle 1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61911896"/>
                  </p:ext>
                </p:extLst>
              </p:nvPr>
            </p:nvGraphicFramePr>
            <p:xfrm>
              <a:off x="4790909" y="1344173"/>
              <a:ext cx="3350465" cy="1848296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68076"/>
                    <a:gridCol w="360000"/>
                    <a:gridCol w="360000"/>
                    <a:gridCol w="360000"/>
                    <a:gridCol w="1802389"/>
                  </a:tblGrid>
                  <a:tr h="36000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GB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sup>
                                </m:sSup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(.)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sub>
                                  <m:sup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sup>
                                </m:sSubSup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  <m:r>
                                  <a:rPr lang="de-DE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sub>
                                  <m:sup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sup>
                                </m:sSubSup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  <m:r>
                                  <a:rPr lang="de-DE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60000">
                    <a:tc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≠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≠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60000">
                    <a:tc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 smtClean="0"/>
                            <a:t>0</a:t>
                          </a:r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 smtClean="0"/>
                            <a:t>1</a:t>
                          </a:r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 smtClean="0"/>
                            <a:t>1</a:t>
                          </a:r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elle 1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61911896"/>
                  </p:ext>
                </p:extLst>
              </p:nvPr>
            </p:nvGraphicFramePr>
            <p:xfrm>
              <a:off x="4790909" y="1344173"/>
              <a:ext cx="3350465" cy="1848296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68076"/>
                    <a:gridCol w="360000"/>
                    <a:gridCol w="360000"/>
                    <a:gridCol w="360000"/>
                    <a:gridCol w="1802389"/>
                  </a:tblGrid>
                  <a:tr h="37065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3"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43820" t="-1639" r="-167416" b="-424590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73063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1299" t="-101639" r="-618182" b="-3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86486" t="-101639" r="-676" b="-324590"/>
                          </a:stretch>
                        </a:blipFill>
                      </a:tcPr>
                    </a:tc>
                  </a:tr>
                  <a:tr h="373063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1299" t="-198387" r="-618182" b="-2193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86486" t="-198387" r="-676" b="-219355"/>
                          </a:stretch>
                        </a:blipFill>
                      </a:tcPr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132203" t="-308333" r="-706780" b="-1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232203" t="-308333" r="-606780" b="-1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326667" t="-308333" r="-496667" b="-1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 smtClean="0"/>
                            <a:t>0</a:t>
                          </a:r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 smtClean="0"/>
                            <a:t>1</a:t>
                          </a:r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 smtClean="0"/>
                            <a:t>1</a:t>
                          </a:r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</a:tbl>
              </a:graphicData>
            </a:graphic>
          </p:graphicFrame>
        </mc:Fallback>
      </mc:AlternateContent>
      <p:cxnSp>
        <p:nvCxnSpPr>
          <p:cNvPr id="13" name="Gekrümmte Verbindung 12"/>
          <p:cNvCxnSpPr>
            <a:stCxn id="8" idx="6"/>
            <a:endCxn id="11" idx="1"/>
          </p:cNvCxnSpPr>
          <p:nvPr/>
        </p:nvCxnSpPr>
        <p:spPr>
          <a:xfrm flipV="1">
            <a:off x="3320725" y="2268321"/>
            <a:ext cx="1470184" cy="488882"/>
          </a:xfrm>
          <a:prstGeom prst="curvedConnector3">
            <a:avLst/>
          </a:prstGeom>
          <a:ln w="38100">
            <a:solidFill>
              <a:srgbClr val="015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ußzeilenplatzhalter 4">
            <a:extLst>
              <a:ext uri="{FF2B5EF4-FFF2-40B4-BE49-F238E27FC236}">
                <a16:creationId xmlns:a16="http://schemas.microsoft.com/office/drawing/2014/main" xmlns="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21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26</a:t>
            </a:r>
          </a:p>
        </p:txBody>
      </p:sp>
    </p:spTree>
    <p:extLst>
      <p:ext uri="{BB962C8B-B14F-4D97-AF65-F5344CB8AC3E}">
        <p14:creationId xmlns:p14="http://schemas.microsoft.com/office/powerpoint/2010/main" val="295453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D939CE78-E6B6-44BA-9946-07DBB2D9C71A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0" y="257692"/>
            <a:ext cx="10512305" cy="928958"/>
          </a:xfrm>
        </p:spPr>
        <p:txBody>
          <a:bodyPr/>
          <a:lstStyle/>
          <a:p>
            <a:r>
              <a:rPr lang="de-DE" dirty="0" smtClean="0"/>
              <a:t>2.2 </a:t>
            </a:r>
            <a:r>
              <a:rPr lang="de-DE" dirty="0"/>
              <a:t>Graph Wasserstein </a:t>
            </a:r>
            <a:r>
              <a:rPr lang="de-DE" dirty="0" err="1"/>
              <a:t>distance</a:t>
            </a:r>
            <a:r>
              <a:rPr lang="de-DE" dirty="0"/>
              <a:t/>
            </a:r>
            <a:br>
              <a:rPr lang="de-DE" dirty="0"/>
            </a:br>
            <a:r>
              <a:rPr lang="de-DE" dirty="0" err="1" smtClean="0"/>
              <a:t>Distance</a:t>
            </a:r>
            <a:r>
              <a:rPr lang="de-DE" dirty="0" smtClean="0"/>
              <a:t> </a:t>
            </a:r>
            <a:r>
              <a:rPr lang="de-DE" dirty="0" err="1" smtClean="0"/>
              <a:t>measure</a:t>
            </a:r>
            <a:endParaRPr lang="de-DE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892" y="1248803"/>
            <a:ext cx="3883932" cy="2184712"/>
          </a:xfrm>
          <a:prstGeom prst="rect">
            <a:avLst/>
          </a:prstGeom>
        </p:spPr>
      </p:pic>
      <p:sp>
        <p:nvSpPr>
          <p:cNvPr id="8" name="Ellipse 7"/>
          <p:cNvSpPr/>
          <p:nvPr/>
        </p:nvSpPr>
        <p:spPr>
          <a:xfrm>
            <a:off x="848860" y="2603248"/>
            <a:ext cx="2471865" cy="307910"/>
          </a:xfrm>
          <a:prstGeom prst="ellipse">
            <a:avLst/>
          </a:prstGeom>
          <a:noFill/>
          <a:ln w="38100">
            <a:solidFill>
              <a:srgbClr val="015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elle 10"/>
              <p:cNvGraphicFramePr>
                <a:graphicFrameLocks noGrp="1"/>
              </p:cNvGraphicFramePr>
              <p:nvPr/>
            </p:nvGraphicFramePr>
            <p:xfrm>
              <a:off x="4790909" y="1344173"/>
              <a:ext cx="3350465" cy="2089342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68076"/>
                    <a:gridCol w="360000"/>
                    <a:gridCol w="360000"/>
                    <a:gridCol w="360000"/>
                    <a:gridCol w="1802389"/>
                  </a:tblGrid>
                  <a:tr h="36000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GB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sup>
                                </m:sSup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(.)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sub>
                                  <m:sup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sup>
                                </m:sSubSup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  <m:r>
                                  <a:rPr lang="de-DE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sub>
                                  <m:sup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sup>
                                </m:sSubSup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  <m:r>
                                  <a:rPr lang="de-DE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60000">
                    <a:tc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≠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≠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60000">
                    <a:tc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 smtClean="0"/>
                            <a:t>0</a:t>
                          </a:r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 smtClean="0"/>
                            <a:t>1</a:t>
                          </a:r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 smtClean="0"/>
                            <a:t>1</a:t>
                          </a:r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⟹</m:t>
                                </m:r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𝐻𝑎𝑚</m:t>
                                    </m:r>
                                  </m:sub>
                                </m:s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den>
                                </m:f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elle 10"/>
              <p:cNvGraphicFramePr>
                <a:graphicFrameLocks noGrp="1"/>
              </p:cNvGraphicFramePr>
              <p:nvPr/>
            </p:nvGraphicFramePr>
            <p:xfrm>
              <a:off x="4790909" y="1344173"/>
              <a:ext cx="3350465" cy="2089342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68076"/>
                    <a:gridCol w="360000"/>
                    <a:gridCol w="360000"/>
                    <a:gridCol w="360000"/>
                    <a:gridCol w="1802389"/>
                  </a:tblGrid>
                  <a:tr h="37065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3"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43820" t="-1639" r="-167416" b="-467213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73063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1299" t="-101639" r="-618182" b="-3672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86486" t="-101639" r="-676" b="-367213"/>
                          </a:stretch>
                        </a:blipFill>
                      </a:tcPr>
                    </a:tc>
                  </a:tr>
                  <a:tr h="373063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1299" t="-198387" r="-618182" b="-2612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86486" t="-198387" r="-676" b="-261290"/>
                          </a:stretch>
                        </a:blipFill>
                      </a:tcPr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132203" t="-308333" r="-706780" b="-17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232203" t="-308333" r="-606780" b="-17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326667" t="-308333" r="-496667" b="-17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606806">
                    <a:tc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 smtClean="0"/>
                            <a:t>0</a:t>
                          </a:r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 smtClean="0"/>
                            <a:t>1</a:t>
                          </a:r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 smtClean="0"/>
                            <a:t>1</a:t>
                          </a:r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86486" t="-245000" r="-676" b="-2000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cxnSp>
        <p:nvCxnSpPr>
          <p:cNvPr id="13" name="Gekrümmte Verbindung 12"/>
          <p:cNvCxnSpPr>
            <a:stCxn id="8" idx="6"/>
            <a:endCxn id="11" idx="1"/>
          </p:cNvCxnSpPr>
          <p:nvPr/>
        </p:nvCxnSpPr>
        <p:spPr>
          <a:xfrm flipV="1">
            <a:off x="3320725" y="2388844"/>
            <a:ext cx="1470184" cy="368359"/>
          </a:xfrm>
          <a:prstGeom prst="curvedConnector3">
            <a:avLst/>
          </a:prstGeom>
          <a:ln w="38100">
            <a:solidFill>
              <a:srgbClr val="015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ußzeilenplatzhalter 4">
            <a:extLst>
              <a:ext uri="{FF2B5EF4-FFF2-40B4-BE49-F238E27FC236}">
                <a16:creationId xmlns:a16="http://schemas.microsoft.com/office/drawing/2014/main" xmlns="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21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26</a:t>
            </a:r>
          </a:p>
        </p:txBody>
      </p:sp>
    </p:spTree>
    <p:extLst>
      <p:ext uri="{BB962C8B-B14F-4D97-AF65-F5344CB8AC3E}">
        <p14:creationId xmlns:p14="http://schemas.microsoft.com/office/powerpoint/2010/main" val="2511240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D939CE78-E6B6-44BA-9946-07DBB2D9C71A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0" y="257692"/>
            <a:ext cx="10512305" cy="928958"/>
          </a:xfrm>
        </p:spPr>
        <p:txBody>
          <a:bodyPr/>
          <a:lstStyle/>
          <a:p>
            <a:r>
              <a:rPr lang="de-DE" dirty="0"/>
              <a:t>2.2 Graph Wasserstein </a:t>
            </a:r>
            <a:r>
              <a:rPr lang="de-DE" dirty="0" err="1"/>
              <a:t>distance</a:t>
            </a:r>
            <a:r>
              <a:rPr lang="de-DE" dirty="0"/>
              <a:t/>
            </a:r>
            <a:br>
              <a:rPr lang="de-DE" dirty="0"/>
            </a:br>
            <a:r>
              <a:rPr lang="de-DE" dirty="0" err="1"/>
              <a:t>Distance</a:t>
            </a:r>
            <a:r>
              <a:rPr lang="de-DE" dirty="0"/>
              <a:t> </a:t>
            </a:r>
            <a:r>
              <a:rPr lang="de-DE" dirty="0" err="1"/>
              <a:t>measure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hteck 4"/>
              <p:cNvSpPr/>
              <p:nvPr/>
            </p:nvSpPr>
            <p:spPr>
              <a:xfrm>
                <a:off x="-11689" y="3808552"/>
                <a:ext cx="2252796" cy="7101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de-DE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de-DE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m:rPr>
                                  <m:nor/>
                                </m:rPr>
                                <a:rPr lang="en-GB" dirty="0"/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GB" dirty="0"/>
                                <m:t>if</m:t>
                              </m:r>
                              <m:r>
                                <m:rPr>
                                  <m:nor/>
                                </m:rPr>
                                <a:rPr lang="en-GB" dirty="0"/>
                                <m:t> </m:t>
                              </m:r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m:rPr>
                                  <m:nor/>
                                </m:rPr>
                                <a:rPr lang="en-GB" dirty="0"/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GB" dirty="0"/>
                                <m:t>if</m:t>
                              </m:r>
                              <m:r>
                                <m:rPr>
                                  <m:nor/>
                                </m:rPr>
                                <a:rPr lang="en-GB" dirty="0"/>
                                <m:t> </m:t>
                              </m:r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5" name="Rechteck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1689" y="3808552"/>
                <a:ext cx="2252796" cy="71019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Grafik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892" y="1248803"/>
            <a:ext cx="3883932" cy="2184712"/>
          </a:xfrm>
          <a:prstGeom prst="rect">
            <a:avLst/>
          </a:prstGeom>
        </p:spPr>
      </p:pic>
      <p:sp>
        <p:nvSpPr>
          <p:cNvPr id="8" name="Ellipse 7"/>
          <p:cNvSpPr/>
          <p:nvPr/>
        </p:nvSpPr>
        <p:spPr>
          <a:xfrm>
            <a:off x="848860" y="2603248"/>
            <a:ext cx="2471865" cy="307910"/>
          </a:xfrm>
          <a:prstGeom prst="ellipse">
            <a:avLst/>
          </a:prstGeom>
          <a:noFill/>
          <a:ln w="38100">
            <a:solidFill>
              <a:srgbClr val="015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elle 10"/>
              <p:cNvGraphicFramePr>
                <a:graphicFrameLocks noGrp="1"/>
              </p:cNvGraphicFramePr>
              <p:nvPr/>
            </p:nvGraphicFramePr>
            <p:xfrm>
              <a:off x="4790909" y="1344173"/>
              <a:ext cx="3350465" cy="2089342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68076"/>
                    <a:gridCol w="360000"/>
                    <a:gridCol w="360000"/>
                    <a:gridCol w="360000"/>
                    <a:gridCol w="1802389"/>
                  </a:tblGrid>
                  <a:tr h="36000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GB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sup>
                                </m:sSup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(.)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sub>
                                  <m:sup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sup>
                                </m:sSubSup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  <m:r>
                                  <a:rPr lang="de-DE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sub>
                                  <m:sup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sup>
                                </m:sSubSup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  <m:r>
                                  <a:rPr lang="de-DE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60000">
                    <a:tc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≠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≠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60000">
                    <a:tc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 smtClean="0"/>
                            <a:t>0</a:t>
                          </a:r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 smtClean="0"/>
                            <a:t>1</a:t>
                          </a:r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 smtClean="0"/>
                            <a:t>1</a:t>
                          </a:r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⟹</m:t>
                                </m:r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𝐻𝑎𝑚</m:t>
                                    </m:r>
                                  </m:sub>
                                </m:s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den>
                                </m:f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elle 10"/>
              <p:cNvGraphicFramePr>
                <a:graphicFrameLocks noGrp="1"/>
              </p:cNvGraphicFramePr>
              <p:nvPr/>
            </p:nvGraphicFramePr>
            <p:xfrm>
              <a:off x="4790909" y="1344173"/>
              <a:ext cx="3350465" cy="2089342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68076"/>
                    <a:gridCol w="360000"/>
                    <a:gridCol w="360000"/>
                    <a:gridCol w="360000"/>
                    <a:gridCol w="1802389"/>
                  </a:tblGrid>
                  <a:tr h="37065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3"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5"/>
                          <a:stretch>
                            <a:fillRect l="-43820" t="-1639" r="-167416" b="-467213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73063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5"/>
                          <a:stretch>
                            <a:fillRect l="-1299" t="-101639" r="-618182" b="-3672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5"/>
                          <a:stretch>
                            <a:fillRect l="-86486" t="-101639" r="-676" b="-367213"/>
                          </a:stretch>
                        </a:blipFill>
                      </a:tcPr>
                    </a:tc>
                  </a:tr>
                  <a:tr h="373063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5"/>
                          <a:stretch>
                            <a:fillRect l="-1299" t="-198387" r="-618182" b="-2612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5"/>
                          <a:stretch>
                            <a:fillRect l="-86486" t="-198387" r="-676" b="-261290"/>
                          </a:stretch>
                        </a:blipFill>
                      </a:tcPr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5"/>
                          <a:stretch>
                            <a:fillRect l="-132203" t="-308333" r="-706780" b="-17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5"/>
                          <a:stretch>
                            <a:fillRect l="-232203" t="-308333" r="-606780" b="-17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5"/>
                          <a:stretch>
                            <a:fillRect l="-326667" t="-308333" r="-496667" b="-17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606806">
                    <a:tc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 smtClean="0"/>
                            <a:t>0</a:t>
                          </a:r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 smtClean="0"/>
                            <a:t>1</a:t>
                          </a:r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 smtClean="0"/>
                            <a:t>1</a:t>
                          </a:r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5"/>
                          <a:stretch>
                            <a:fillRect l="-86486" t="-245000" r="-676" b="-2000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cxnSp>
        <p:nvCxnSpPr>
          <p:cNvPr id="13" name="Gekrümmte Verbindung 12"/>
          <p:cNvCxnSpPr>
            <a:stCxn id="8" idx="6"/>
            <a:endCxn id="11" idx="1"/>
          </p:cNvCxnSpPr>
          <p:nvPr/>
        </p:nvCxnSpPr>
        <p:spPr>
          <a:xfrm flipV="1">
            <a:off x="3320725" y="2388844"/>
            <a:ext cx="1470184" cy="368359"/>
          </a:xfrm>
          <a:prstGeom prst="curvedConnector3">
            <a:avLst/>
          </a:prstGeom>
          <a:ln w="38100">
            <a:solidFill>
              <a:srgbClr val="015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hteck 11"/>
              <p:cNvSpPr/>
              <p:nvPr/>
            </p:nvSpPr>
            <p:spPr>
              <a:xfrm>
                <a:off x="4790909" y="3515246"/>
                <a:ext cx="5636800" cy="87145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𝐻𝑎𝑚</m:t>
                          </m:r>
                        </m:sub>
                      </m:sSub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b>
                            <m:sup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sup>
                          </m:sSubSup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b>
                            <m:sup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sup>
                          </m:sSubSup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sup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p>
                          </m:sSup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p>
                          </m:sSup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2" name="Rechteck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0909" y="3515246"/>
                <a:ext cx="5636800" cy="871457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Fußzeilenplatzhalter 4">
            <a:extLst>
              <a:ext uri="{FF2B5EF4-FFF2-40B4-BE49-F238E27FC236}">
                <a16:creationId xmlns:a16="http://schemas.microsoft.com/office/drawing/2014/main" xmlns="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21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26</a:t>
            </a:r>
          </a:p>
        </p:txBody>
      </p:sp>
    </p:spTree>
    <p:extLst>
      <p:ext uri="{BB962C8B-B14F-4D97-AF65-F5344CB8AC3E}">
        <p14:creationId xmlns:p14="http://schemas.microsoft.com/office/powerpoint/2010/main" val="2686504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D939CE78-E6B6-44BA-9946-07DBB2D9C71A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0" y="257692"/>
            <a:ext cx="10512305" cy="928958"/>
          </a:xfrm>
        </p:spPr>
        <p:txBody>
          <a:bodyPr/>
          <a:lstStyle/>
          <a:p>
            <a:r>
              <a:rPr lang="de-DE" dirty="0"/>
              <a:t>2.2 Graph Wasserstein </a:t>
            </a:r>
            <a:r>
              <a:rPr lang="de-DE" dirty="0" err="1"/>
              <a:t>distance</a:t>
            </a:r>
            <a:r>
              <a:rPr lang="de-DE" dirty="0"/>
              <a:t/>
            </a:r>
            <a:br>
              <a:rPr lang="de-DE" dirty="0"/>
            </a:br>
            <a:r>
              <a:rPr lang="de-DE" dirty="0" err="1"/>
              <a:t>Distance</a:t>
            </a:r>
            <a:r>
              <a:rPr lang="de-DE" dirty="0"/>
              <a:t> </a:t>
            </a:r>
            <a:r>
              <a:rPr lang="de-DE" dirty="0" err="1"/>
              <a:t>measure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hteck 4"/>
              <p:cNvSpPr/>
              <p:nvPr/>
            </p:nvSpPr>
            <p:spPr>
              <a:xfrm>
                <a:off x="-11689" y="3808552"/>
                <a:ext cx="2252796" cy="7101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de-DE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de-DE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m:rPr>
                                  <m:nor/>
                                </m:rPr>
                                <a:rPr lang="en-GB" dirty="0"/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GB" dirty="0"/>
                                <m:t>if</m:t>
                              </m:r>
                              <m:r>
                                <m:rPr>
                                  <m:nor/>
                                </m:rPr>
                                <a:rPr lang="en-GB" dirty="0"/>
                                <m:t> </m:t>
                              </m:r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m:rPr>
                                  <m:nor/>
                                </m:rPr>
                                <a:rPr lang="en-GB" dirty="0"/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GB" dirty="0"/>
                                <m:t>if</m:t>
                              </m:r>
                              <m:r>
                                <m:rPr>
                                  <m:nor/>
                                </m:rPr>
                                <a:rPr lang="en-GB" dirty="0"/>
                                <m:t> </m:t>
                              </m:r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5" name="Rechteck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1689" y="3808552"/>
                <a:ext cx="2252796" cy="71019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" name="Tabelle 6"/>
          <p:cNvGraphicFramePr>
            <a:graphicFrameLocks noGrp="1"/>
          </p:cNvGraphicFramePr>
          <p:nvPr>
            <p:extLst/>
          </p:nvPr>
        </p:nvGraphicFramePr>
        <p:xfrm>
          <a:off x="9331" y="4600477"/>
          <a:ext cx="12170980" cy="1833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85490"/>
                <a:gridCol w="6085490"/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 smtClean="0">
                          <a:solidFill>
                            <a:schemeClr val="bg1"/>
                          </a:solidFill>
                        </a:rPr>
                        <a:t>DISCRETE node labels</a:t>
                      </a:r>
                    </a:p>
                  </a:txBody>
                  <a:tcPr>
                    <a:solidFill>
                      <a:srgbClr val="015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solidFill>
                            <a:schemeClr val="bg1"/>
                          </a:solidFill>
                        </a:rPr>
                        <a:t>CONTINUOUS node labels</a:t>
                      </a:r>
                      <a:endParaRPr lang="en-GB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150A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smtClean="0"/>
                        <a:t>Normalised Hamming distance:</a:t>
                      </a:r>
                      <a:endParaRPr lang="en-GB" dirty="0"/>
                    </a:p>
                  </a:txBody>
                  <a:tcP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Euclidean distance:</a:t>
                      </a:r>
                    </a:p>
                    <a:p>
                      <a:endParaRPr lang="en-GB" dirty="0" smtClean="0"/>
                    </a:p>
                    <a:p>
                      <a:endParaRPr lang="en-GB" dirty="0" smtClean="0"/>
                    </a:p>
                    <a:p>
                      <a:endParaRPr lang="en-GB" dirty="0" smtClean="0"/>
                    </a:p>
                    <a:p>
                      <a:endParaRPr lang="en-GB" dirty="0"/>
                    </a:p>
                  </a:txBody>
                  <a:tcPr>
                    <a:solidFill>
                      <a:srgbClr val="CFD5EA"/>
                    </a:solidFill>
                  </a:tcPr>
                </a:tc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hteck 9"/>
              <p:cNvSpPr/>
              <p:nvPr/>
            </p:nvSpPr>
            <p:spPr>
              <a:xfrm>
                <a:off x="1206334" y="5420644"/>
                <a:ext cx="3565913" cy="8712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𝐻𝑎𝑚</m:t>
                          </m:r>
                        </m:sub>
                      </m:sSub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sup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sSup>
                                <m:sSup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p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0" name="Rechteck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6334" y="5420644"/>
                <a:ext cx="3565913" cy="87126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hteck 8"/>
              <p:cNvSpPr/>
              <p:nvPr/>
            </p:nvSpPr>
            <p:spPr>
              <a:xfrm>
                <a:off x="7979591" y="5671610"/>
                <a:ext cx="23330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e>
                          </m:d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9" name="Rechteck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9591" y="5671610"/>
                <a:ext cx="2333075" cy="36933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Grafik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892" y="1248803"/>
            <a:ext cx="3883932" cy="2184712"/>
          </a:xfrm>
          <a:prstGeom prst="rect">
            <a:avLst/>
          </a:prstGeom>
        </p:spPr>
      </p:pic>
      <p:sp>
        <p:nvSpPr>
          <p:cNvPr id="8" name="Ellipse 7"/>
          <p:cNvSpPr/>
          <p:nvPr/>
        </p:nvSpPr>
        <p:spPr>
          <a:xfrm>
            <a:off x="848860" y="2603248"/>
            <a:ext cx="2471865" cy="307910"/>
          </a:xfrm>
          <a:prstGeom prst="ellipse">
            <a:avLst/>
          </a:prstGeom>
          <a:noFill/>
          <a:ln w="38100">
            <a:solidFill>
              <a:srgbClr val="015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elle 10"/>
              <p:cNvGraphicFramePr>
                <a:graphicFrameLocks noGrp="1"/>
              </p:cNvGraphicFramePr>
              <p:nvPr/>
            </p:nvGraphicFramePr>
            <p:xfrm>
              <a:off x="4790909" y="1344173"/>
              <a:ext cx="3350465" cy="2089342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68076"/>
                    <a:gridCol w="360000"/>
                    <a:gridCol w="360000"/>
                    <a:gridCol w="360000"/>
                    <a:gridCol w="1802389"/>
                  </a:tblGrid>
                  <a:tr h="36000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GB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sup>
                                </m:sSup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(.)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sub>
                                  <m:sup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sup>
                                </m:sSubSup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  <m:r>
                                  <a:rPr lang="de-DE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sub>
                                  <m:sup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sup>
                                </m:sSubSup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  <m:r>
                                  <a:rPr lang="de-DE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60000">
                    <a:tc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≠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≠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60000">
                    <a:tc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 smtClean="0"/>
                            <a:t>0</a:t>
                          </a:r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 smtClean="0"/>
                            <a:t>1</a:t>
                          </a:r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 smtClean="0"/>
                            <a:t>1</a:t>
                          </a:r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⟹</m:t>
                                </m:r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𝐻𝑎𝑚</m:t>
                                    </m:r>
                                  </m:sub>
                                </m:s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den>
                                </m:f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elle 10"/>
              <p:cNvGraphicFramePr>
                <a:graphicFrameLocks noGrp="1"/>
              </p:cNvGraphicFramePr>
              <p:nvPr/>
            </p:nvGraphicFramePr>
            <p:xfrm>
              <a:off x="4790909" y="1344173"/>
              <a:ext cx="3350465" cy="2089342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68076"/>
                    <a:gridCol w="360000"/>
                    <a:gridCol w="360000"/>
                    <a:gridCol w="360000"/>
                    <a:gridCol w="1802389"/>
                  </a:tblGrid>
                  <a:tr h="37065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3"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7"/>
                          <a:stretch>
                            <a:fillRect l="-43820" t="-1639" r="-167416" b="-467213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73063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7"/>
                          <a:stretch>
                            <a:fillRect l="-1299" t="-101639" r="-618182" b="-3672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7"/>
                          <a:stretch>
                            <a:fillRect l="-86486" t="-101639" r="-676" b="-367213"/>
                          </a:stretch>
                        </a:blipFill>
                      </a:tcPr>
                    </a:tc>
                  </a:tr>
                  <a:tr h="373063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7"/>
                          <a:stretch>
                            <a:fillRect l="-1299" t="-198387" r="-618182" b="-2612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7"/>
                          <a:stretch>
                            <a:fillRect l="-86486" t="-198387" r="-676" b="-261290"/>
                          </a:stretch>
                        </a:blipFill>
                      </a:tcPr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7"/>
                          <a:stretch>
                            <a:fillRect l="-132203" t="-308333" r="-706780" b="-17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7"/>
                          <a:stretch>
                            <a:fillRect l="-232203" t="-308333" r="-606780" b="-17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7"/>
                          <a:stretch>
                            <a:fillRect l="-326667" t="-308333" r="-496667" b="-17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606806">
                    <a:tc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 smtClean="0"/>
                            <a:t>0</a:t>
                          </a:r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 smtClean="0"/>
                            <a:t>1</a:t>
                          </a:r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 smtClean="0"/>
                            <a:t>1</a:t>
                          </a:r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7"/>
                          <a:stretch>
                            <a:fillRect l="-86486" t="-245000" r="-676" b="-2000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cxnSp>
        <p:nvCxnSpPr>
          <p:cNvPr id="13" name="Gekrümmte Verbindung 12"/>
          <p:cNvCxnSpPr>
            <a:stCxn id="8" idx="6"/>
            <a:endCxn id="11" idx="1"/>
          </p:cNvCxnSpPr>
          <p:nvPr/>
        </p:nvCxnSpPr>
        <p:spPr>
          <a:xfrm flipV="1">
            <a:off x="3320725" y="2388844"/>
            <a:ext cx="1470184" cy="368359"/>
          </a:xfrm>
          <a:prstGeom prst="curvedConnector3">
            <a:avLst/>
          </a:prstGeom>
          <a:ln w="38100">
            <a:solidFill>
              <a:srgbClr val="015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hteck 11"/>
              <p:cNvSpPr/>
              <p:nvPr/>
            </p:nvSpPr>
            <p:spPr>
              <a:xfrm>
                <a:off x="4790909" y="3515246"/>
                <a:ext cx="5636800" cy="87145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𝐻𝑎𝑚</m:t>
                          </m:r>
                        </m:sub>
                      </m:sSub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b>
                            <m:sup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sup>
                          </m:sSubSup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b>
                            <m:sup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sup>
                          </m:sSubSup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sup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p>
                          </m:sSup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p>
                          </m:sSup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2" name="Rechteck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0909" y="3515246"/>
                <a:ext cx="5636800" cy="871457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Fußzeilenplatzhalter 4">
            <a:extLst>
              <a:ext uri="{FF2B5EF4-FFF2-40B4-BE49-F238E27FC236}">
                <a16:creationId xmlns:a16="http://schemas.microsoft.com/office/drawing/2014/main" xmlns="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22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26</a:t>
            </a:r>
          </a:p>
        </p:txBody>
      </p:sp>
    </p:spTree>
    <p:extLst>
      <p:ext uri="{BB962C8B-B14F-4D97-AF65-F5344CB8AC3E}">
        <p14:creationId xmlns:p14="http://schemas.microsoft.com/office/powerpoint/2010/main" val="2561835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2B3039ED-CBD4-4DB0-AD4F-1CBB73A0DB3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de-DE" dirty="0"/>
              <a:t>2</a:t>
            </a:r>
            <a:r>
              <a:rPr lang="de-DE" dirty="0" smtClean="0"/>
              <a:t>. </a:t>
            </a:r>
            <a:r>
              <a:rPr lang="de-DE" dirty="0"/>
              <a:t>Graph Wasserstein </a:t>
            </a:r>
            <a:r>
              <a:rPr lang="de-DE" dirty="0" err="1" smtClean="0"/>
              <a:t>distance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elle 1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82867544"/>
                  </p:ext>
                </p:extLst>
              </p:nvPr>
            </p:nvGraphicFramePr>
            <p:xfrm>
              <a:off x="1517359" y="2652877"/>
              <a:ext cx="3024000" cy="3024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32000"/>
                    <a:gridCol w="432000"/>
                    <a:gridCol w="432000"/>
                    <a:gridCol w="432000"/>
                    <a:gridCol w="432000"/>
                    <a:gridCol w="432000"/>
                    <a:gridCol w="432000"/>
                  </a:tblGrid>
                  <a:tr h="4320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sz="120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2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de-DE" sz="120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de-DE" sz="12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de-DE" sz="12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de-DE" sz="12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de-DE" sz="12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sz="120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2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de-DE" sz="120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de-DE" sz="12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de-DE" sz="12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de-DE" sz="12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de-DE" sz="12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sz="120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2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de-DE" sz="120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de-DE" sz="12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de-DE" sz="12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de-DE" sz="12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de-DE" sz="12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sz="120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2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de-DE" sz="120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de-DE" sz="12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de-DE" sz="12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de-DE" sz="12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de-DE" sz="12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4</m:t>
                                        </m:r>
                                      </m:sub>
                                    </m:sSub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sz="120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2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de-DE" sz="120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de-DE" sz="12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de-DE" sz="12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de-DE" sz="12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de-DE" sz="12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5</m:t>
                                        </m:r>
                                      </m:sub>
                                    </m:sSub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sz="120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2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de-DE" sz="120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de-DE" sz="12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de-DE" sz="12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de-DE" sz="12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de-DE" sz="12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6</m:t>
                                        </m:r>
                                      </m:sub>
                                    </m:sSub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sz="120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2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de-DE" sz="120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de-DE" sz="12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de-DE" sz="12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de-DE" sz="12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de-DE" sz="12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7</m:t>
                                        </m:r>
                                      </m:sub>
                                    </m:sSub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anchor="ctr"/>
                    </a:tc>
                  </a:tr>
                  <a:tr h="4320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sz="120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2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de-DE" sz="120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de-DE" sz="12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de-DE" sz="12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de-DE" sz="12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de-DE" sz="12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sz="120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2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de-DE" sz="120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de-DE" sz="12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de-DE" sz="12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de-DE" sz="12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de-DE" sz="12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sz="120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2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de-DE" sz="120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de-DE" sz="12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de-DE" sz="12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de-DE" sz="12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de-DE" sz="12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sz="120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2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de-DE" sz="120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de-DE" sz="12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de-DE" sz="12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de-DE" sz="12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de-DE" sz="12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4</m:t>
                                        </m:r>
                                      </m:sub>
                                    </m:sSub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200" dirty="0" smtClean="0">
                              <a:solidFill>
                                <a:srgbClr val="FF0000"/>
                              </a:solidFill>
                            </a:rPr>
                            <a:t>…</a:t>
                          </a:r>
                          <a:endParaRPr lang="en-GB" sz="12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GB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GB" sz="1200" dirty="0"/>
                        </a:p>
                      </a:txBody>
                      <a:tcPr anchor="ctr"/>
                    </a:tc>
                  </a:tr>
                  <a:tr h="432000">
                    <a:tc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</a:tr>
                  <a:tr h="432000">
                    <a:tc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</a:tr>
                  <a:tr h="432000">
                    <a:tc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</a:tr>
                  <a:tr h="432000">
                    <a:tc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</a:tr>
                  <a:tr h="432000">
                    <a:tc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elle 1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82867544"/>
                  </p:ext>
                </p:extLst>
              </p:nvPr>
            </p:nvGraphicFramePr>
            <p:xfrm>
              <a:off x="1517359" y="2652877"/>
              <a:ext cx="3024000" cy="3024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32000"/>
                    <a:gridCol w="432000"/>
                    <a:gridCol w="432000"/>
                    <a:gridCol w="432000"/>
                    <a:gridCol w="432000"/>
                    <a:gridCol w="432000"/>
                    <a:gridCol w="432000"/>
                  </a:tblGrid>
                  <a:tr h="43200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0" marR="0" marT="0" marB="0" anchor="ctr">
                        <a:blipFill rotWithShape="0">
                          <a:blip r:embed="rId3"/>
                          <a:stretch>
                            <a:fillRect l="-1408" t="-1408" r="-604225" b="-6028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 rotWithShape="0">
                          <a:blip r:embed="rId3"/>
                          <a:stretch>
                            <a:fillRect l="-101408" t="-1408" r="-504225" b="-6028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 rotWithShape="0">
                          <a:blip r:embed="rId3"/>
                          <a:stretch>
                            <a:fillRect l="-201408" t="-1408" r="-404225" b="-6028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 rotWithShape="0">
                          <a:blip r:embed="rId3"/>
                          <a:stretch>
                            <a:fillRect l="-301408" t="-1408" r="-304225" b="-6028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 rotWithShape="0">
                          <a:blip r:embed="rId3"/>
                          <a:stretch>
                            <a:fillRect l="-401408" t="-1408" r="-204225" b="-6028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 rotWithShape="0">
                          <a:blip r:embed="rId3"/>
                          <a:stretch>
                            <a:fillRect l="-501408" t="-1408" r="-104225" b="-6028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 rotWithShape="0">
                          <a:blip r:embed="rId3"/>
                          <a:stretch>
                            <a:fillRect l="-601408" t="-1408" r="-4225" b="-602817"/>
                          </a:stretch>
                        </a:blipFill>
                      </a:tcPr>
                    </a:tc>
                  </a:tr>
                  <a:tr h="43200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0" marR="0" marT="0" marB="0" anchor="ctr">
                        <a:blipFill rotWithShape="0">
                          <a:blip r:embed="rId3"/>
                          <a:stretch>
                            <a:fillRect l="-1408" t="-101408" r="-604225" b="-5028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 rotWithShape="0">
                          <a:blip r:embed="rId3"/>
                          <a:stretch>
                            <a:fillRect l="-101408" t="-101408" r="-504225" b="-5028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 rotWithShape="0">
                          <a:blip r:embed="rId3"/>
                          <a:stretch>
                            <a:fillRect l="-201408" t="-101408" r="-404225" b="-5028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 rotWithShape="0">
                          <a:blip r:embed="rId3"/>
                          <a:stretch>
                            <a:fillRect l="-301408" t="-101408" r="-304225" b="-5028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200" dirty="0" smtClean="0">
                              <a:solidFill>
                                <a:srgbClr val="FF0000"/>
                              </a:solidFill>
                            </a:rPr>
                            <a:t>…</a:t>
                          </a:r>
                          <a:endParaRPr lang="en-GB" sz="12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GB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GB" sz="1200" dirty="0"/>
                        </a:p>
                      </a:txBody>
                      <a:tcPr anchor="ctr"/>
                    </a:tc>
                  </a:tr>
                  <a:tr h="432000">
                    <a:tc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</a:tr>
                  <a:tr h="432000">
                    <a:tc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</a:tr>
                  <a:tr h="432000">
                    <a:tc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</a:tr>
                  <a:tr h="432000">
                    <a:tc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</a:tr>
                  <a:tr h="432000">
                    <a:tc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p:pic>
        <p:nvPicPr>
          <p:cNvPr id="14" name="Grafik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2376735" y="536086"/>
            <a:ext cx="1305248" cy="2880000"/>
          </a:xfrm>
          <a:prstGeom prst="rect">
            <a:avLst/>
          </a:prstGeom>
        </p:spPr>
      </p:pic>
      <p:pic>
        <p:nvPicPr>
          <p:cNvPr id="15" name="Grafik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448" y="2710602"/>
            <a:ext cx="1305482" cy="288051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feld 15"/>
              <p:cNvSpPr txBox="1"/>
              <p:nvPr/>
            </p:nvSpPr>
            <p:spPr>
              <a:xfrm>
                <a:off x="1517359" y="2652877"/>
                <a:ext cx="3037429" cy="3024000"/>
              </a:xfrm>
              <a:prstGeom prst="rect">
                <a:avLst/>
              </a:prstGeom>
              <a:gradFill flip="none" rotWithShape="1">
                <a:gsLst>
                  <a:gs pos="45000">
                    <a:srgbClr val="FFFFFF"/>
                  </a:gs>
                  <a:gs pos="100000">
                    <a:srgbClr val="FFFFFF">
                      <a:alpha val="30196"/>
                    </a:srgbClr>
                  </a:gs>
                  <a:gs pos="83000">
                    <a:srgbClr val="FFFFFF">
                      <a:alpha val="50196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</p:spPr>
            <p:txBody>
              <a:bodyPr wrap="square" rtlCol="0" anchor="ctr">
                <a:noAutofit/>
              </a:bodyPr>
              <a:lstStyle/>
              <a:p>
                <a:pPr algn="ctr"/>
                <a:r>
                  <a:rPr lang="en-GB" b="1" dirty="0" smtClean="0">
                    <a:solidFill>
                      <a:srgbClr val="FF0000"/>
                    </a:solidFill>
                  </a:rPr>
                  <a:t>Transportation Plan</a:t>
                </a:r>
                <a:br>
                  <a:rPr lang="en-GB" b="1" dirty="0" smtClean="0">
                    <a:solidFill>
                      <a:srgbClr val="FF0000"/>
                    </a:solidFill>
                  </a:rPr>
                </a:br>
                <a:r>
                  <a:rPr lang="en-GB" b="1" dirty="0" smtClean="0">
                    <a:solidFill>
                      <a:srgbClr val="FF0000"/>
                    </a:solidFill>
                  </a:rPr>
                  <a:t>Matrix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𝑷</m:t>
                      </m:r>
                    </m:oMath>
                  </m:oMathPara>
                </a14:m>
                <a:endParaRPr lang="en-GB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6" name="Textfeld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7359" y="2652877"/>
                <a:ext cx="3037429" cy="302400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hteck 16"/>
              <p:cNvSpPr/>
              <p:nvPr/>
            </p:nvSpPr>
            <p:spPr>
              <a:xfrm>
                <a:off x="2409092" y="5701044"/>
                <a:ext cx="124053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7" name="Rechteck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9092" y="5701044"/>
                <a:ext cx="1240531" cy="369332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Fußzeilenplatzhalter 4">
            <a:extLst>
              <a:ext uri="{FF2B5EF4-FFF2-40B4-BE49-F238E27FC236}">
                <a16:creationId xmlns:a16="http://schemas.microsoft.com/office/drawing/2014/main" xmlns="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22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26</a:t>
            </a:r>
          </a:p>
        </p:txBody>
      </p:sp>
    </p:spTree>
    <p:extLst>
      <p:ext uri="{BB962C8B-B14F-4D97-AF65-F5344CB8AC3E}">
        <p14:creationId xmlns:p14="http://schemas.microsoft.com/office/powerpoint/2010/main" val="1761295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8" name="Tabelle 17"/>
              <p:cNvGraphicFramePr>
                <a:graphicFrameLocks noGrp="1"/>
              </p:cNvGraphicFramePr>
              <p:nvPr/>
            </p:nvGraphicFramePr>
            <p:xfrm>
              <a:off x="7286788" y="2652877"/>
              <a:ext cx="3024000" cy="3024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32000"/>
                    <a:gridCol w="432000"/>
                    <a:gridCol w="432000"/>
                    <a:gridCol w="432000"/>
                    <a:gridCol w="432000"/>
                    <a:gridCol w="432000"/>
                    <a:gridCol w="432000"/>
                  </a:tblGrid>
                  <a:tr h="4320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sz="1200" i="1" smtClean="0">
                                        <a:solidFill>
                                          <a:srgbClr val="015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200" b="0" i="1" smtClean="0">
                                        <a:solidFill>
                                          <a:srgbClr val="015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de-DE" sz="1200" i="1" smtClean="0">
                                            <a:solidFill>
                                              <a:srgbClr val="0150A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0150A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de-DE" sz="1200" b="0" i="1" smtClean="0">
                                            <a:solidFill>
                                              <a:srgbClr val="0150A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de-DE" sz="1200" b="0" i="1" smtClean="0">
                                        <a:solidFill>
                                          <a:srgbClr val="015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de-DE" sz="1200" i="1">
                                            <a:solidFill>
                                              <a:srgbClr val="0150A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0150A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de-DE" sz="1200" i="1">
                                            <a:solidFill>
                                              <a:srgbClr val="0150A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sub>
                                </m:sSub>
                              </m:oMath>
                            </m:oMathPara>
                          </a14:m>
                          <a:endParaRPr lang="en-GB" sz="1200" dirty="0">
                            <a:solidFill>
                              <a:srgbClr val="0150A0"/>
                            </a:solidFill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sz="1200" i="1" smtClean="0">
                                        <a:solidFill>
                                          <a:srgbClr val="015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200" b="0" i="1" smtClean="0">
                                        <a:solidFill>
                                          <a:srgbClr val="015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de-DE" sz="1200" i="1" smtClean="0">
                                            <a:solidFill>
                                              <a:srgbClr val="0150A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0150A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de-DE" sz="1200" b="0" i="1" smtClean="0">
                                            <a:solidFill>
                                              <a:srgbClr val="0150A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de-DE" sz="1200" b="0" i="1" smtClean="0">
                                        <a:solidFill>
                                          <a:srgbClr val="015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de-DE" sz="1200" i="1">
                                            <a:solidFill>
                                              <a:srgbClr val="0150A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0150A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de-DE" sz="1200" b="0" i="1" smtClean="0">
                                            <a:solidFill>
                                              <a:srgbClr val="0150A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sub>
                                </m:sSub>
                              </m:oMath>
                            </m:oMathPara>
                          </a14:m>
                          <a:endParaRPr lang="en-GB" sz="1200" dirty="0">
                            <a:solidFill>
                              <a:srgbClr val="0150A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sz="1200" i="1" smtClean="0">
                                        <a:solidFill>
                                          <a:srgbClr val="015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200" b="0" i="1" smtClean="0">
                                        <a:solidFill>
                                          <a:srgbClr val="015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de-DE" sz="1200" i="1" smtClean="0">
                                            <a:solidFill>
                                              <a:srgbClr val="0150A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0150A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de-DE" sz="1200" b="0" i="1" smtClean="0">
                                            <a:solidFill>
                                              <a:srgbClr val="0150A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de-DE" sz="1200" b="0" i="1" smtClean="0">
                                        <a:solidFill>
                                          <a:srgbClr val="015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de-DE" sz="1200" i="1">
                                            <a:solidFill>
                                              <a:srgbClr val="0150A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0150A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de-DE" sz="1200" b="0" i="1" smtClean="0">
                                            <a:solidFill>
                                              <a:srgbClr val="0150A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sub>
                                </m:sSub>
                              </m:oMath>
                            </m:oMathPara>
                          </a14:m>
                          <a:endParaRPr lang="en-GB" sz="1200" dirty="0">
                            <a:solidFill>
                              <a:srgbClr val="0150A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sz="1200" i="1" smtClean="0">
                                        <a:solidFill>
                                          <a:srgbClr val="015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200" b="0" i="1" smtClean="0">
                                        <a:solidFill>
                                          <a:srgbClr val="015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de-DE" sz="1200" i="1" smtClean="0">
                                            <a:solidFill>
                                              <a:srgbClr val="0150A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0150A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de-DE" sz="1200" b="0" i="1" smtClean="0">
                                            <a:solidFill>
                                              <a:srgbClr val="0150A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de-DE" sz="1200" b="0" i="1" smtClean="0">
                                        <a:solidFill>
                                          <a:srgbClr val="015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de-DE" sz="1200" i="1">
                                            <a:solidFill>
                                              <a:srgbClr val="0150A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0150A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de-DE" sz="1200" b="0" i="1" smtClean="0">
                                            <a:solidFill>
                                              <a:srgbClr val="0150A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4</m:t>
                                        </m:r>
                                      </m:sub>
                                    </m:sSub>
                                  </m:sub>
                                </m:sSub>
                              </m:oMath>
                            </m:oMathPara>
                          </a14:m>
                          <a:endParaRPr lang="en-GB" sz="1200" dirty="0">
                            <a:solidFill>
                              <a:srgbClr val="0150A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sz="1200" i="1" smtClean="0">
                                        <a:solidFill>
                                          <a:srgbClr val="015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200" b="0" i="1" smtClean="0">
                                        <a:solidFill>
                                          <a:srgbClr val="015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de-DE" sz="1200" i="1" smtClean="0">
                                            <a:solidFill>
                                              <a:srgbClr val="0150A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0150A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de-DE" sz="1200" b="0" i="1" smtClean="0">
                                            <a:solidFill>
                                              <a:srgbClr val="0150A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de-DE" sz="1200" b="0" i="1" smtClean="0">
                                        <a:solidFill>
                                          <a:srgbClr val="015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de-DE" sz="1200" i="1">
                                            <a:solidFill>
                                              <a:srgbClr val="0150A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0150A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de-DE" sz="1200" b="0" i="1" smtClean="0">
                                            <a:solidFill>
                                              <a:srgbClr val="0150A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5</m:t>
                                        </m:r>
                                      </m:sub>
                                    </m:sSub>
                                  </m:sub>
                                </m:sSub>
                              </m:oMath>
                            </m:oMathPara>
                          </a14:m>
                          <a:endParaRPr lang="en-GB" sz="1200" dirty="0">
                            <a:solidFill>
                              <a:srgbClr val="0150A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sz="1200" i="1" smtClean="0">
                                        <a:solidFill>
                                          <a:srgbClr val="015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200" b="0" i="1" smtClean="0">
                                        <a:solidFill>
                                          <a:srgbClr val="015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de-DE" sz="1200" i="1" smtClean="0">
                                            <a:solidFill>
                                              <a:srgbClr val="0150A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0150A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de-DE" sz="1200" b="0" i="1" smtClean="0">
                                            <a:solidFill>
                                              <a:srgbClr val="0150A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de-DE" sz="1200" b="0" i="1" smtClean="0">
                                        <a:solidFill>
                                          <a:srgbClr val="015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de-DE" sz="1200" i="1">
                                            <a:solidFill>
                                              <a:srgbClr val="0150A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0150A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de-DE" sz="1200" b="0" i="1" smtClean="0">
                                            <a:solidFill>
                                              <a:srgbClr val="0150A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6</m:t>
                                        </m:r>
                                      </m:sub>
                                    </m:sSub>
                                  </m:sub>
                                </m:sSub>
                              </m:oMath>
                            </m:oMathPara>
                          </a14:m>
                          <a:endParaRPr lang="en-GB" sz="1200" dirty="0">
                            <a:solidFill>
                              <a:srgbClr val="0150A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sz="1200" i="1" smtClean="0">
                                        <a:solidFill>
                                          <a:srgbClr val="015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200" b="0" i="1" smtClean="0">
                                        <a:solidFill>
                                          <a:srgbClr val="015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de-DE" sz="1200" i="1" smtClean="0">
                                            <a:solidFill>
                                              <a:srgbClr val="0150A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0150A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de-DE" sz="1200" b="0" i="1" smtClean="0">
                                            <a:solidFill>
                                              <a:srgbClr val="0150A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de-DE" sz="1200" b="0" i="1" smtClean="0">
                                        <a:solidFill>
                                          <a:srgbClr val="015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de-DE" sz="1200" i="1">
                                            <a:solidFill>
                                              <a:srgbClr val="0150A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0150A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de-DE" sz="1200" b="0" i="1" smtClean="0">
                                            <a:solidFill>
                                              <a:srgbClr val="0150A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7</m:t>
                                        </m:r>
                                      </m:sub>
                                    </m:sSub>
                                  </m:sub>
                                </m:sSub>
                              </m:oMath>
                            </m:oMathPara>
                          </a14:m>
                          <a:endParaRPr lang="en-GB" sz="1200" dirty="0">
                            <a:solidFill>
                              <a:srgbClr val="0150A0"/>
                            </a:solidFill>
                          </a:endParaRPr>
                        </a:p>
                      </a:txBody>
                      <a:tcPr anchor="ctr"/>
                    </a:tc>
                  </a:tr>
                  <a:tr h="4320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sz="1200" i="1" smtClean="0">
                                        <a:solidFill>
                                          <a:srgbClr val="015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200" b="0" i="1" smtClean="0">
                                        <a:solidFill>
                                          <a:srgbClr val="015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de-DE" sz="1200" i="1" smtClean="0">
                                            <a:solidFill>
                                              <a:srgbClr val="0150A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0150A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de-DE" sz="1200" b="0" i="1" smtClean="0">
                                            <a:solidFill>
                                              <a:srgbClr val="0150A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de-DE" sz="1200" b="0" i="1" smtClean="0">
                                        <a:solidFill>
                                          <a:srgbClr val="015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de-DE" sz="1200" i="1">
                                            <a:solidFill>
                                              <a:srgbClr val="0150A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0150A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de-DE" sz="1200" i="1">
                                            <a:solidFill>
                                              <a:srgbClr val="0150A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sub>
                                </m:sSub>
                              </m:oMath>
                            </m:oMathPara>
                          </a14:m>
                          <a:endParaRPr lang="en-GB" sz="1200" dirty="0">
                            <a:solidFill>
                              <a:srgbClr val="0150A0"/>
                            </a:solidFill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sz="1200" i="1" smtClean="0">
                                        <a:solidFill>
                                          <a:srgbClr val="015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200" b="0" i="1" smtClean="0">
                                        <a:solidFill>
                                          <a:srgbClr val="015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de-DE" sz="1200" i="1" smtClean="0">
                                            <a:solidFill>
                                              <a:srgbClr val="0150A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0150A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de-DE" sz="1200" b="0" i="1" smtClean="0">
                                            <a:solidFill>
                                              <a:srgbClr val="0150A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de-DE" sz="1200" b="0" i="1" smtClean="0">
                                        <a:solidFill>
                                          <a:srgbClr val="015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de-DE" sz="1200" i="1">
                                            <a:solidFill>
                                              <a:srgbClr val="0150A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0150A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de-DE" sz="1200" b="0" i="1" smtClean="0">
                                            <a:solidFill>
                                              <a:srgbClr val="0150A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sub>
                                </m:sSub>
                              </m:oMath>
                            </m:oMathPara>
                          </a14:m>
                          <a:endParaRPr lang="en-GB" sz="1200" dirty="0">
                            <a:solidFill>
                              <a:srgbClr val="0150A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sz="1200" i="1" smtClean="0">
                                        <a:solidFill>
                                          <a:srgbClr val="015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200" b="0" i="1" smtClean="0">
                                        <a:solidFill>
                                          <a:srgbClr val="015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de-DE" sz="1200" i="1" smtClean="0">
                                            <a:solidFill>
                                              <a:srgbClr val="0150A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0150A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de-DE" sz="1200" b="0" i="1" smtClean="0">
                                            <a:solidFill>
                                              <a:srgbClr val="0150A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de-DE" sz="1200" b="0" i="1" smtClean="0">
                                        <a:solidFill>
                                          <a:srgbClr val="015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de-DE" sz="1200" i="1">
                                            <a:solidFill>
                                              <a:srgbClr val="0150A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0150A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de-DE" sz="1200" b="0" i="1" smtClean="0">
                                            <a:solidFill>
                                              <a:srgbClr val="0150A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sub>
                                </m:sSub>
                              </m:oMath>
                            </m:oMathPara>
                          </a14:m>
                          <a:endParaRPr lang="en-GB" sz="1200" dirty="0">
                            <a:solidFill>
                              <a:srgbClr val="0150A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sz="1200" i="1" smtClean="0">
                                        <a:solidFill>
                                          <a:srgbClr val="015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200" b="0" i="1" smtClean="0">
                                        <a:solidFill>
                                          <a:srgbClr val="015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de-DE" sz="1200" i="1" smtClean="0">
                                            <a:solidFill>
                                              <a:srgbClr val="0150A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0150A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de-DE" sz="1200" b="0" i="1" smtClean="0">
                                            <a:solidFill>
                                              <a:srgbClr val="0150A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de-DE" sz="1200" b="0" i="1" smtClean="0">
                                        <a:solidFill>
                                          <a:srgbClr val="015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de-DE" sz="1200" i="1">
                                            <a:solidFill>
                                              <a:srgbClr val="0150A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0150A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de-DE" sz="1200" b="0" i="1" smtClean="0">
                                            <a:solidFill>
                                              <a:srgbClr val="0150A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4</m:t>
                                        </m:r>
                                      </m:sub>
                                    </m:sSub>
                                  </m:sub>
                                </m:sSub>
                              </m:oMath>
                            </m:oMathPara>
                          </a14:m>
                          <a:endParaRPr lang="en-GB" sz="1200" dirty="0">
                            <a:solidFill>
                              <a:srgbClr val="0150A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200" dirty="0" smtClean="0">
                              <a:solidFill>
                                <a:srgbClr val="0150A0"/>
                              </a:solidFill>
                            </a:rPr>
                            <a:t>…</a:t>
                          </a:r>
                          <a:endParaRPr lang="en-GB" sz="1200" dirty="0">
                            <a:solidFill>
                              <a:srgbClr val="0150A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GB" sz="1200" dirty="0">
                            <a:solidFill>
                              <a:srgbClr val="0150A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GB" sz="1200" dirty="0">
                            <a:solidFill>
                              <a:srgbClr val="0150A0"/>
                            </a:solidFill>
                          </a:endParaRPr>
                        </a:p>
                      </a:txBody>
                      <a:tcPr anchor="ctr"/>
                    </a:tc>
                  </a:tr>
                  <a:tr h="432000">
                    <a:tc>
                      <a:txBody>
                        <a:bodyPr/>
                        <a:lstStyle/>
                        <a:p>
                          <a:endParaRPr lang="en-GB">
                            <a:solidFill>
                              <a:srgbClr val="0150A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dirty="0">
                            <a:solidFill>
                              <a:srgbClr val="0150A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dirty="0">
                            <a:solidFill>
                              <a:srgbClr val="0150A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dirty="0">
                            <a:solidFill>
                              <a:srgbClr val="0150A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dirty="0">
                            <a:solidFill>
                              <a:srgbClr val="0150A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dirty="0">
                            <a:solidFill>
                              <a:srgbClr val="0150A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dirty="0">
                            <a:solidFill>
                              <a:srgbClr val="0150A0"/>
                            </a:solidFill>
                          </a:endParaRPr>
                        </a:p>
                      </a:txBody>
                      <a:tcPr/>
                    </a:tc>
                  </a:tr>
                  <a:tr h="432000">
                    <a:tc>
                      <a:txBody>
                        <a:bodyPr/>
                        <a:lstStyle/>
                        <a:p>
                          <a:endParaRPr lang="en-GB">
                            <a:solidFill>
                              <a:srgbClr val="0150A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dirty="0">
                            <a:solidFill>
                              <a:srgbClr val="0150A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dirty="0">
                            <a:solidFill>
                              <a:srgbClr val="0150A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dirty="0">
                            <a:solidFill>
                              <a:srgbClr val="0150A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dirty="0">
                            <a:solidFill>
                              <a:srgbClr val="0150A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dirty="0">
                            <a:solidFill>
                              <a:srgbClr val="0150A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dirty="0">
                            <a:solidFill>
                              <a:srgbClr val="0150A0"/>
                            </a:solidFill>
                          </a:endParaRPr>
                        </a:p>
                      </a:txBody>
                      <a:tcPr/>
                    </a:tc>
                  </a:tr>
                  <a:tr h="432000">
                    <a:tc>
                      <a:txBody>
                        <a:bodyPr/>
                        <a:lstStyle/>
                        <a:p>
                          <a:endParaRPr lang="en-GB">
                            <a:solidFill>
                              <a:srgbClr val="0150A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>
                            <a:solidFill>
                              <a:srgbClr val="0150A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dirty="0">
                            <a:solidFill>
                              <a:srgbClr val="0150A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dirty="0">
                            <a:solidFill>
                              <a:srgbClr val="0150A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dirty="0">
                            <a:solidFill>
                              <a:srgbClr val="0150A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dirty="0">
                            <a:solidFill>
                              <a:srgbClr val="0150A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dirty="0">
                            <a:solidFill>
                              <a:srgbClr val="0150A0"/>
                            </a:solidFill>
                          </a:endParaRPr>
                        </a:p>
                      </a:txBody>
                      <a:tcPr/>
                    </a:tc>
                  </a:tr>
                  <a:tr h="432000">
                    <a:tc>
                      <a:txBody>
                        <a:bodyPr/>
                        <a:lstStyle/>
                        <a:p>
                          <a:endParaRPr lang="en-GB">
                            <a:solidFill>
                              <a:srgbClr val="0150A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>
                            <a:solidFill>
                              <a:srgbClr val="0150A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dirty="0">
                            <a:solidFill>
                              <a:srgbClr val="0150A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dirty="0">
                            <a:solidFill>
                              <a:srgbClr val="0150A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dirty="0">
                            <a:solidFill>
                              <a:srgbClr val="0150A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dirty="0">
                            <a:solidFill>
                              <a:srgbClr val="0150A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dirty="0">
                            <a:solidFill>
                              <a:srgbClr val="0150A0"/>
                            </a:solidFill>
                          </a:endParaRPr>
                        </a:p>
                      </a:txBody>
                      <a:tcPr/>
                    </a:tc>
                  </a:tr>
                  <a:tr h="432000">
                    <a:tc>
                      <a:txBody>
                        <a:bodyPr/>
                        <a:lstStyle/>
                        <a:p>
                          <a:endParaRPr lang="en-GB">
                            <a:solidFill>
                              <a:srgbClr val="0150A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dirty="0">
                            <a:solidFill>
                              <a:srgbClr val="0150A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dirty="0">
                            <a:solidFill>
                              <a:srgbClr val="0150A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dirty="0">
                            <a:solidFill>
                              <a:srgbClr val="0150A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dirty="0">
                            <a:solidFill>
                              <a:srgbClr val="0150A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dirty="0">
                            <a:solidFill>
                              <a:srgbClr val="0150A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dirty="0">
                            <a:solidFill>
                              <a:srgbClr val="0150A0"/>
                            </a:solidFill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8" name="Tabelle 17"/>
              <p:cNvGraphicFramePr>
                <a:graphicFrameLocks noGrp="1"/>
              </p:cNvGraphicFramePr>
              <p:nvPr/>
            </p:nvGraphicFramePr>
            <p:xfrm>
              <a:off x="7286788" y="2652877"/>
              <a:ext cx="3024000" cy="3024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32000"/>
                    <a:gridCol w="432000"/>
                    <a:gridCol w="432000"/>
                    <a:gridCol w="432000"/>
                    <a:gridCol w="432000"/>
                    <a:gridCol w="432000"/>
                    <a:gridCol w="432000"/>
                  </a:tblGrid>
                  <a:tr h="43200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0" marR="0" marT="0" marB="0" anchor="ctr">
                        <a:blipFill rotWithShape="0">
                          <a:blip r:embed="rId3"/>
                          <a:stretch>
                            <a:fillRect l="-1408" t="-1408" r="-602817" b="-6028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 rotWithShape="0">
                          <a:blip r:embed="rId3"/>
                          <a:stretch>
                            <a:fillRect l="-101408" t="-1408" r="-502817" b="-6028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 rotWithShape="0">
                          <a:blip r:embed="rId3"/>
                          <a:stretch>
                            <a:fillRect l="-201408" t="-1408" r="-402817" b="-6028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 rotWithShape="0">
                          <a:blip r:embed="rId3"/>
                          <a:stretch>
                            <a:fillRect l="-301408" t="-1408" r="-302817" b="-6028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 rotWithShape="0">
                          <a:blip r:embed="rId3"/>
                          <a:stretch>
                            <a:fillRect l="-401408" t="-1408" r="-202817" b="-6028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 rotWithShape="0">
                          <a:blip r:embed="rId3"/>
                          <a:stretch>
                            <a:fillRect l="-501408" t="-1408" r="-102817" b="-6028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 rotWithShape="0">
                          <a:blip r:embed="rId3"/>
                          <a:stretch>
                            <a:fillRect l="-601408" t="-1408" r="-2817" b="-602817"/>
                          </a:stretch>
                        </a:blipFill>
                      </a:tcPr>
                    </a:tc>
                  </a:tr>
                  <a:tr h="43200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0" marR="0" marT="0" marB="0" anchor="ctr">
                        <a:blipFill rotWithShape="0">
                          <a:blip r:embed="rId3"/>
                          <a:stretch>
                            <a:fillRect l="-1408" t="-101408" r="-602817" b="-5028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 rotWithShape="0">
                          <a:blip r:embed="rId3"/>
                          <a:stretch>
                            <a:fillRect l="-101408" t="-101408" r="-502817" b="-5028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 rotWithShape="0">
                          <a:blip r:embed="rId3"/>
                          <a:stretch>
                            <a:fillRect l="-201408" t="-101408" r="-402817" b="-5028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 rotWithShape="0">
                          <a:blip r:embed="rId3"/>
                          <a:stretch>
                            <a:fillRect l="-301408" t="-101408" r="-302817" b="-5028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200" dirty="0" smtClean="0">
                              <a:solidFill>
                                <a:srgbClr val="0150A0"/>
                              </a:solidFill>
                            </a:rPr>
                            <a:t>…</a:t>
                          </a:r>
                          <a:endParaRPr lang="en-GB" sz="1200" dirty="0">
                            <a:solidFill>
                              <a:srgbClr val="0150A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GB" sz="1200" dirty="0">
                            <a:solidFill>
                              <a:srgbClr val="0150A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GB" sz="1200" dirty="0">
                            <a:solidFill>
                              <a:srgbClr val="0150A0"/>
                            </a:solidFill>
                          </a:endParaRPr>
                        </a:p>
                      </a:txBody>
                      <a:tcPr anchor="ctr"/>
                    </a:tc>
                  </a:tr>
                  <a:tr h="432000">
                    <a:tc>
                      <a:txBody>
                        <a:bodyPr/>
                        <a:lstStyle/>
                        <a:p>
                          <a:endParaRPr lang="en-GB">
                            <a:solidFill>
                              <a:srgbClr val="0150A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dirty="0">
                            <a:solidFill>
                              <a:srgbClr val="0150A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dirty="0">
                            <a:solidFill>
                              <a:srgbClr val="0150A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dirty="0">
                            <a:solidFill>
                              <a:srgbClr val="0150A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dirty="0">
                            <a:solidFill>
                              <a:srgbClr val="0150A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dirty="0">
                            <a:solidFill>
                              <a:srgbClr val="0150A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dirty="0">
                            <a:solidFill>
                              <a:srgbClr val="0150A0"/>
                            </a:solidFill>
                          </a:endParaRPr>
                        </a:p>
                      </a:txBody>
                      <a:tcPr/>
                    </a:tc>
                  </a:tr>
                  <a:tr h="432000">
                    <a:tc>
                      <a:txBody>
                        <a:bodyPr/>
                        <a:lstStyle/>
                        <a:p>
                          <a:endParaRPr lang="en-GB">
                            <a:solidFill>
                              <a:srgbClr val="0150A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dirty="0">
                            <a:solidFill>
                              <a:srgbClr val="0150A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dirty="0">
                            <a:solidFill>
                              <a:srgbClr val="0150A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dirty="0">
                            <a:solidFill>
                              <a:srgbClr val="0150A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dirty="0">
                            <a:solidFill>
                              <a:srgbClr val="0150A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dirty="0">
                            <a:solidFill>
                              <a:srgbClr val="0150A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dirty="0">
                            <a:solidFill>
                              <a:srgbClr val="0150A0"/>
                            </a:solidFill>
                          </a:endParaRPr>
                        </a:p>
                      </a:txBody>
                      <a:tcPr/>
                    </a:tc>
                  </a:tr>
                  <a:tr h="432000">
                    <a:tc>
                      <a:txBody>
                        <a:bodyPr/>
                        <a:lstStyle/>
                        <a:p>
                          <a:endParaRPr lang="en-GB">
                            <a:solidFill>
                              <a:srgbClr val="0150A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>
                            <a:solidFill>
                              <a:srgbClr val="0150A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dirty="0">
                            <a:solidFill>
                              <a:srgbClr val="0150A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dirty="0">
                            <a:solidFill>
                              <a:srgbClr val="0150A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dirty="0">
                            <a:solidFill>
                              <a:srgbClr val="0150A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dirty="0">
                            <a:solidFill>
                              <a:srgbClr val="0150A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dirty="0">
                            <a:solidFill>
                              <a:srgbClr val="0150A0"/>
                            </a:solidFill>
                          </a:endParaRPr>
                        </a:p>
                      </a:txBody>
                      <a:tcPr/>
                    </a:tc>
                  </a:tr>
                  <a:tr h="432000">
                    <a:tc>
                      <a:txBody>
                        <a:bodyPr/>
                        <a:lstStyle/>
                        <a:p>
                          <a:endParaRPr lang="en-GB">
                            <a:solidFill>
                              <a:srgbClr val="0150A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>
                            <a:solidFill>
                              <a:srgbClr val="0150A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dirty="0">
                            <a:solidFill>
                              <a:srgbClr val="0150A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dirty="0">
                            <a:solidFill>
                              <a:srgbClr val="0150A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dirty="0">
                            <a:solidFill>
                              <a:srgbClr val="0150A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dirty="0">
                            <a:solidFill>
                              <a:srgbClr val="0150A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dirty="0">
                            <a:solidFill>
                              <a:srgbClr val="0150A0"/>
                            </a:solidFill>
                          </a:endParaRPr>
                        </a:p>
                      </a:txBody>
                      <a:tcPr/>
                    </a:tc>
                  </a:tr>
                  <a:tr h="432000">
                    <a:tc>
                      <a:txBody>
                        <a:bodyPr/>
                        <a:lstStyle/>
                        <a:p>
                          <a:endParaRPr lang="en-GB">
                            <a:solidFill>
                              <a:srgbClr val="0150A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dirty="0">
                            <a:solidFill>
                              <a:srgbClr val="0150A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dirty="0">
                            <a:solidFill>
                              <a:srgbClr val="0150A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dirty="0">
                            <a:solidFill>
                              <a:srgbClr val="0150A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dirty="0">
                            <a:solidFill>
                              <a:srgbClr val="0150A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dirty="0">
                            <a:solidFill>
                              <a:srgbClr val="0150A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dirty="0">
                            <a:solidFill>
                              <a:srgbClr val="0150A0"/>
                            </a:solidFill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feld 22"/>
              <p:cNvSpPr txBox="1"/>
              <p:nvPr/>
            </p:nvSpPr>
            <p:spPr>
              <a:xfrm>
                <a:off x="7286788" y="2652877"/>
                <a:ext cx="3037429" cy="3024000"/>
              </a:xfrm>
              <a:prstGeom prst="rect">
                <a:avLst/>
              </a:prstGeom>
              <a:gradFill flip="none" rotWithShape="1">
                <a:gsLst>
                  <a:gs pos="45000">
                    <a:srgbClr val="FFFFFF"/>
                  </a:gs>
                  <a:gs pos="100000">
                    <a:srgbClr val="FFFFFF">
                      <a:alpha val="30196"/>
                    </a:srgbClr>
                  </a:gs>
                  <a:gs pos="83000">
                    <a:srgbClr val="FFFFFF">
                      <a:alpha val="50196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</p:spPr>
            <p:txBody>
              <a:bodyPr wrap="square" rtlCol="0" anchor="ctr">
                <a:noAutofit/>
              </a:bodyPr>
              <a:lstStyle/>
              <a:p>
                <a:pPr algn="ctr"/>
                <a:r>
                  <a:rPr lang="en-GB" b="1" dirty="0" smtClean="0">
                    <a:solidFill>
                      <a:srgbClr val="0150A0"/>
                    </a:solidFill>
                  </a:rPr>
                  <a:t>Distance </a:t>
                </a:r>
                <a:br>
                  <a:rPr lang="en-GB" b="1" dirty="0" smtClean="0">
                    <a:solidFill>
                      <a:srgbClr val="0150A0"/>
                    </a:solidFill>
                  </a:rPr>
                </a:br>
                <a:r>
                  <a:rPr lang="en-GB" b="1" dirty="0" smtClean="0">
                    <a:solidFill>
                      <a:srgbClr val="0150A0"/>
                    </a:solidFill>
                  </a:rPr>
                  <a:t>Matrix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1" i="1" smtClean="0">
                          <a:solidFill>
                            <a:srgbClr val="0150A0"/>
                          </a:solidFill>
                          <a:latin typeface="Cambria Math" panose="02040503050406030204" pitchFamily="18" charset="0"/>
                        </a:rPr>
                        <m:t>𝑫</m:t>
                      </m:r>
                    </m:oMath>
                  </m:oMathPara>
                </a14:m>
                <a:endParaRPr lang="en-GB" b="1" dirty="0">
                  <a:solidFill>
                    <a:srgbClr val="0150A0"/>
                  </a:solidFill>
                </a:endParaRPr>
              </a:p>
            </p:txBody>
          </p:sp>
        </mc:Choice>
        <mc:Fallback xmlns="">
          <p:sp>
            <p:nvSpPr>
              <p:cNvPr id="23" name="Textfeld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6788" y="2652877"/>
                <a:ext cx="3037429" cy="302400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2B3039ED-CBD4-4DB0-AD4F-1CBB73A0DB3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de-DE" dirty="0"/>
              <a:t>2. Graph Wasserstein </a:t>
            </a:r>
            <a:r>
              <a:rPr lang="de-DE" dirty="0" err="1"/>
              <a:t>distance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elle 10"/>
              <p:cNvGraphicFramePr>
                <a:graphicFrameLocks noGrp="1"/>
              </p:cNvGraphicFramePr>
              <p:nvPr/>
            </p:nvGraphicFramePr>
            <p:xfrm>
              <a:off x="1517359" y="2652877"/>
              <a:ext cx="3024000" cy="3024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32000"/>
                    <a:gridCol w="432000"/>
                    <a:gridCol w="432000"/>
                    <a:gridCol w="432000"/>
                    <a:gridCol w="432000"/>
                    <a:gridCol w="432000"/>
                    <a:gridCol w="432000"/>
                  </a:tblGrid>
                  <a:tr h="4320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sz="120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2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de-DE" sz="120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de-DE" sz="12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de-DE" sz="12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de-DE" sz="12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de-DE" sz="12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sz="120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2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de-DE" sz="120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de-DE" sz="12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de-DE" sz="12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de-DE" sz="12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de-DE" sz="12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sz="120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2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de-DE" sz="120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de-DE" sz="12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de-DE" sz="12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de-DE" sz="12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de-DE" sz="12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sz="120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2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de-DE" sz="120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de-DE" sz="12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de-DE" sz="12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de-DE" sz="12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de-DE" sz="12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4</m:t>
                                        </m:r>
                                      </m:sub>
                                    </m:sSub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sz="120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2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de-DE" sz="120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de-DE" sz="12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de-DE" sz="12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de-DE" sz="12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de-DE" sz="12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5</m:t>
                                        </m:r>
                                      </m:sub>
                                    </m:sSub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sz="120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2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de-DE" sz="120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de-DE" sz="12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de-DE" sz="12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de-DE" sz="12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de-DE" sz="12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6</m:t>
                                        </m:r>
                                      </m:sub>
                                    </m:sSub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sz="120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2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de-DE" sz="120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de-DE" sz="12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de-DE" sz="12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de-DE" sz="12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de-DE" sz="12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7</m:t>
                                        </m:r>
                                      </m:sub>
                                    </m:sSub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anchor="ctr"/>
                    </a:tc>
                  </a:tr>
                  <a:tr h="4320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sz="120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2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de-DE" sz="120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de-DE" sz="12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de-DE" sz="12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de-DE" sz="12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de-DE" sz="12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sz="120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2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de-DE" sz="120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de-DE" sz="12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de-DE" sz="12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de-DE" sz="12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de-DE" sz="12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sz="120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2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de-DE" sz="120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de-DE" sz="12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de-DE" sz="12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de-DE" sz="12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de-DE" sz="12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sz="120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2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de-DE" sz="120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de-DE" sz="12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de-DE" sz="12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de-DE" sz="12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de-DE" sz="12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4</m:t>
                                        </m:r>
                                      </m:sub>
                                    </m:sSub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200" dirty="0" smtClean="0">
                              <a:solidFill>
                                <a:srgbClr val="FF0000"/>
                              </a:solidFill>
                            </a:rPr>
                            <a:t>…</a:t>
                          </a:r>
                          <a:endParaRPr lang="en-GB" sz="12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GB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GB" sz="1200" dirty="0"/>
                        </a:p>
                      </a:txBody>
                      <a:tcPr anchor="ctr"/>
                    </a:tc>
                  </a:tr>
                  <a:tr h="432000">
                    <a:tc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</a:tr>
                  <a:tr h="432000">
                    <a:tc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</a:tr>
                  <a:tr h="432000">
                    <a:tc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</a:tr>
                  <a:tr h="432000">
                    <a:tc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</a:tr>
                  <a:tr h="432000">
                    <a:tc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elle 10"/>
              <p:cNvGraphicFramePr>
                <a:graphicFrameLocks noGrp="1"/>
              </p:cNvGraphicFramePr>
              <p:nvPr/>
            </p:nvGraphicFramePr>
            <p:xfrm>
              <a:off x="1517359" y="2652877"/>
              <a:ext cx="3024000" cy="3024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32000"/>
                    <a:gridCol w="432000"/>
                    <a:gridCol w="432000"/>
                    <a:gridCol w="432000"/>
                    <a:gridCol w="432000"/>
                    <a:gridCol w="432000"/>
                    <a:gridCol w="432000"/>
                  </a:tblGrid>
                  <a:tr h="43200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0" marR="0" marT="0" marB="0" anchor="ctr">
                        <a:blipFill rotWithShape="0">
                          <a:blip r:embed="rId5"/>
                          <a:stretch>
                            <a:fillRect l="-1408" t="-1408" r="-604225" b="-6028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101408" t="-1408" r="-504225" b="-6028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201408" t="-1408" r="-404225" b="-6028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301408" t="-1408" r="-304225" b="-6028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401408" t="-1408" r="-204225" b="-6028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501408" t="-1408" r="-104225" b="-6028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601408" t="-1408" r="-4225" b="-602817"/>
                          </a:stretch>
                        </a:blipFill>
                      </a:tcPr>
                    </a:tc>
                  </a:tr>
                  <a:tr h="43200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0" marR="0" marT="0" marB="0" anchor="ctr">
                        <a:blipFill rotWithShape="0">
                          <a:blip r:embed="rId5"/>
                          <a:stretch>
                            <a:fillRect l="-1408" t="-101408" r="-604225" b="-5028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101408" t="-101408" r="-504225" b="-5028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201408" t="-101408" r="-404225" b="-5028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301408" t="-101408" r="-304225" b="-5028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200" dirty="0" smtClean="0">
                              <a:solidFill>
                                <a:srgbClr val="FF0000"/>
                              </a:solidFill>
                            </a:rPr>
                            <a:t>…</a:t>
                          </a:r>
                          <a:endParaRPr lang="en-GB" sz="12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GB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GB" sz="1200" dirty="0"/>
                        </a:p>
                      </a:txBody>
                      <a:tcPr anchor="ctr"/>
                    </a:tc>
                  </a:tr>
                  <a:tr h="432000">
                    <a:tc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</a:tr>
                  <a:tr h="432000">
                    <a:tc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</a:tr>
                  <a:tr h="432000">
                    <a:tc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</a:tr>
                  <a:tr h="432000">
                    <a:tc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</a:tr>
                  <a:tr h="432000">
                    <a:tc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p:pic>
        <p:nvPicPr>
          <p:cNvPr id="14" name="Grafik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2376735" y="536086"/>
            <a:ext cx="1305248" cy="2880000"/>
          </a:xfrm>
          <a:prstGeom prst="rect">
            <a:avLst/>
          </a:prstGeom>
        </p:spPr>
      </p:pic>
      <p:pic>
        <p:nvPicPr>
          <p:cNvPr id="15" name="Grafik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8448" y="2710602"/>
            <a:ext cx="1305482" cy="288051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feld 15"/>
              <p:cNvSpPr txBox="1"/>
              <p:nvPr/>
            </p:nvSpPr>
            <p:spPr>
              <a:xfrm>
                <a:off x="1517359" y="2652877"/>
                <a:ext cx="3037429" cy="3024000"/>
              </a:xfrm>
              <a:prstGeom prst="rect">
                <a:avLst/>
              </a:prstGeom>
              <a:gradFill flip="none" rotWithShape="1">
                <a:gsLst>
                  <a:gs pos="45000">
                    <a:srgbClr val="FFFFFF"/>
                  </a:gs>
                  <a:gs pos="100000">
                    <a:srgbClr val="FFFFFF">
                      <a:alpha val="30196"/>
                    </a:srgbClr>
                  </a:gs>
                  <a:gs pos="83000">
                    <a:srgbClr val="FFFFFF">
                      <a:alpha val="50196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</p:spPr>
            <p:txBody>
              <a:bodyPr wrap="square" rtlCol="0" anchor="ctr">
                <a:noAutofit/>
              </a:bodyPr>
              <a:lstStyle/>
              <a:p>
                <a:pPr algn="ctr"/>
                <a:r>
                  <a:rPr lang="en-GB" b="1" dirty="0" smtClean="0">
                    <a:solidFill>
                      <a:srgbClr val="FF0000"/>
                    </a:solidFill>
                  </a:rPr>
                  <a:t>Transportation Plan</a:t>
                </a:r>
                <a:br>
                  <a:rPr lang="en-GB" b="1" dirty="0" smtClean="0">
                    <a:solidFill>
                      <a:srgbClr val="FF0000"/>
                    </a:solidFill>
                  </a:rPr>
                </a:br>
                <a:r>
                  <a:rPr lang="en-GB" b="1" dirty="0" smtClean="0">
                    <a:solidFill>
                      <a:srgbClr val="FF0000"/>
                    </a:solidFill>
                  </a:rPr>
                  <a:t>Matrix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𝑷</m:t>
                      </m:r>
                    </m:oMath>
                  </m:oMathPara>
                </a14:m>
                <a:endParaRPr lang="en-GB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6" name="Textfeld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7359" y="2652877"/>
                <a:ext cx="3037429" cy="3024000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hteck 16"/>
              <p:cNvSpPr/>
              <p:nvPr/>
            </p:nvSpPr>
            <p:spPr>
              <a:xfrm>
                <a:off x="2409092" y="5701044"/>
                <a:ext cx="124053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7" name="Rechteck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9092" y="5701044"/>
                <a:ext cx="1240531" cy="369332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Grafik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8146164" y="536086"/>
            <a:ext cx="1305248" cy="2880000"/>
          </a:xfrm>
          <a:prstGeom prst="rect">
            <a:avLst/>
          </a:prstGeom>
        </p:spPr>
      </p:pic>
      <p:pic>
        <p:nvPicPr>
          <p:cNvPr id="22" name="Grafik 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67877" y="2710602"/>
            <a:ext cx="1305482" cy="288051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hteck 23"/>
              <p:cNvSpPr/>
              <p:nvPr/>
            </p:nvSpPr>
            <p:spPr>
              <a:xfrm>
                <a:off x="8178521" y="5701044"/>
                <a:ext cx="124053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4" name="Rechteck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8521" y="5701044"/>
                <a:ext cx="1240531" cy="369332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Fußzeilenplatzhalter 4">
            <a:extLst>
              <a:ext uri="{FF2B5EF4-FFF2-40B4-BE49-F238E27FC236}">
                <a16:creationId xmlns:a16="http://schemas.microsoft.com/office/drawing/2014/main" xmlns="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22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26</a:t>
            </a:r>
          </a:p>
        </p:txBody>
      </p:sp>
    </p:spTree>
    <p:extLst>
      <p:ext uri="{BB962C8B-B14F-4D97-AF65-F5344CB8AC3E}">
        <p14:creationId xmlns:p14="http://schemas.microsoft.com/office/powerpoint/2010/main" val="2517389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2B3039ED-CBD4-4DB0-AD4F-1CBB73A0DB3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de-DE" dirty="0"/>
              <a:t>2. Graph Wasserstein </a:t>
            </a:r>
            <a:r>
              <a:rPr lang="de-DE" dirty="0" err="1"/>
              <a:t>distance</a:t>
            </a:r>
            <a:endParaRPr lang="de-DE" dirty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747" y="2167962"/>
            <a:ext cx="5377621" cy="2522075"/>
          </a:xfrm>
          <a:prstGeom prst="rect">
            <a:avLst/>
          </a:prstGeom>
        </p:spPr>
      </p:pic>
      <p:sp>
        <p:nvSpPr>
          <p:cNvPr id="25" name="Pfeil nach unten 24"/>
          <p:cNvSpPr/>
          <p:nvPr/>
        </p:nvSpPr>
        <p:spPr>
          <a:xfrm rot="16200000">
            <a:off x="5890197" y="3110146"/>
            <a:ext cx="484632" cy="637704"/>
          </a:xfrm>
          <a:prstGeom prst="downArrow">
            <a:avLst/>
          </a:prstGeom>
          <a:solidFill>
            <a:srgbClr val="015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hteck 6"/>
              <p:cNvSpPr/>
              <p:nvPr/>
            </p:nvSpPr>
            <p:spPr>
              <a:xfrm>
                <a:off x="6447495" y="2990342"/>
                <a:ext cx="5638595" cy="121321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de-DE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),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de-DE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p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de-DE" sz="2400" i="1">
                          <a:latin typeface="Cambria Math" panose="02040503050406030204" pitchFamily="18" charset="0"/>
                        </a:rPr>
                        <m:t>:=</m:t>
                      </m:r>
                      <m:func>
                        <m:funcPr>
                          <m:ctrlPr>
                            <a:rPr lang="de-DE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de-DE" sz="24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de-DE" sz="240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de-DE" sz="2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de-DE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eqArr>
                                <m:eqArrPr>
                                  <m:ctrlPr>
                                    <a:rPr lang="de-DE" sz="2400" i="1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de-DE" sz="24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  <m:r>
                                    <a:rPr lang="de-DE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de-DE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𝐺</m:t>
                                  </m:r>
                                  <m:r>
                                    <a:rPr lang="de-DE" sz="2400" i="1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</m:e>
                                <m:e>
                                  <m:r>
                                    <a:rPr lang="de-DE" sz="24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de-DE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𝐺</m:t>
                                  </m:r>
                                  <m:r>
                                    <a:rPr lang="de-DE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e>
                              </m:eqAr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40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de-DE" sz="24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  <m:r>
                                    <a:rPr lang="de-DE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4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sub>
                              </m:sSub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de-DE" sz="2400" i="1">
                                  <a:solidFill>
                                    <a:srgbClr val="015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  <m:d>
                                <m:dPr>
                                  <m:ctrlPr>
                                    <a:rPr lang="de-DE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  <m:r>
                                    <a:rPr lang="de-DE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d>
                            </m:e>
                          </m:nary>
                        </m:e>
                      </m:func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7" name="Rechteck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7495" y="2990342"/>
                <a:ext cx="5638595" cy="121321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xmlns="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23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26</a:t>
            </a:r>
          </a:p>
        </p:txBody>
      </p:sp>
    </p:spTree>
    <p:extLst>
      <p:ext uri="{BB962C8B-B14F-4D97-AF65-F5344CB8AC3E}">
        <p14:creationId xmlns:p14="http://schemas.microsoft.com/office/powerpoint/2010/main" val="988588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2B3039ED-CBD4-4DB0-AD4F-1CBB73A0DB3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de-DE" dirty="0"/>
              <a:t>2. Graph Wasserstein </a:t>
            </a:r>
            <a:r>
              <a:rPr lang="de-DE" dirty="0" err="1"/>
              <a:t>distance</a:t>
            </a:r>
            <a:endParaRPr lang="de-DE" dirty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747" y="2167962"/>
            <a:ext cx="5377621" cy="25220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hteck 20"/>
              <p:cNvSpPr/>
              <p:nvPr/>
            </p:nvSpPr>
            <p:spPr>
              <a:xfrm>
                <a:off x="6419502" y="2990342"/>
                <a:ext cx="5700022" cy="20944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de-DE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),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de-DE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p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de-DE" sz="2400" i="1">
                          <a:latin typeface="Cambria Math" panose="02040503050406030204" pitchFamily="18" charset="0"/>
                        </a:rPr>
                        <m:t>:=</m:t>
                      </m:r>
                      <m:func>
                        <m:funcPr>
                          <m:ctrlPr>
                            <a:rPr lang="de-DE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de-DE" sz="24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de-DE" sz="240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de-DE" sz="2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de-DE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eqArr>
                                <m:eqArrPr>
                                  <m:ctrlPr>
                                    <a:rPr lang="de-DE" sz="2400" i="1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de-DE" sz="24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  <m:r>
                                    <a:rPr lang="de-DE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de-DE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𝐺</m:t>
                                  </m:r>
                                  <m:r>
                                    <a:rPr lang="de-DE" sz="2400" i="1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</m:e>
                                <m:e>
                                  <m:r>
                                    <a:rPr lang="de-DE" sz="24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de-DE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𝐺</m:t>
                                  </m:r>
                                  <m:r>
                                    <a:rPr lang="de-DE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e>
                              </m:eqAr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40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de-DE" sz="24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  <m:r>
                                    <a:rPr lang="de-DE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4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sub>
                              </m:sSub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de-DE" sz="2400" i="1">
                                  <a:solidFill>
                                    <a:srgbClr val="015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  <m:d>
                                <m:dPr>
                                  <m:ctrlPr>
                                    <a:rPr lang="de-DE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  <m:r>
                                    <a:rPr lang="de-DE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d>
                            </m:e>
                          </m:nary>
                        </m:e>
                      </m:func>
                    </m:oMath>
                  </m:oMathPara>
                </a14:m>
                <a:endParaRPr lang="de-DE" sz="2400" dirty="0" smtClean="0"/>
              </a:p>
              <a:p>
                <a:endParaRPr lang="de-DE" sz="2400" b="0" dirty="0" smtClean="0"/>
              </a:p>
              <a:p>
                <a:r>
                  <a:rPr lang="de-DE" sz="2400" b="0" dirty="0" smtClean="0"/>
                  <a:t>       	 	     </a:t>
                </a:r>
                <a14:m>
                  <m:oMath xmlns:m="http://schemas.openxmlformats.org/officeDocument/2006/math">
                    <m:r>
                      <a:rPr lang="de-DE" sz="2400" b="0" i="1" smtClean="0">
                        <a:latin typeface="Cambria Math" panose="02040503050406030204" pitchFamily="18" charset="0"/>
                      </a:rPr>
                      <m:t>   </m:t>
                    </m:r>
                    <m:r>
                      <a:rPr lang="de-DE" sz="2400" i="1">
                        <a:latin typeface="Cambria Math" panose="02040503050406030204" pitchFamily="18" charset="0"/>
                      </a:rPr>
                      <m:t>:=</m:t>
                    </m:r>
                    <m:func>
                      <m:funcPr>
                        <m:ctrlPr>
                          <a:rPr lang="de-DE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de-DE" sz="240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de-DE" sz="240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de-DE" sz="24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  <m:r>
                              <a:rPr lang="de-DE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r>
                              <m:rPr>
                                <m:sty m:val="p"/>
                              </m:rPr>
                              <a:rPr lang="el-GR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Γ</m:t>
                            </m:r>
                            <m:r>
                              <a:rPr lang="de-DE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DE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de-DE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DE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𝐺</m:t>
                            </m:r>
                            <m:r>
                              <a:rPr lang="de-DE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),</m:t>
                            </m:r>
                            <m:r>
                              <a:rPr lang="de-DE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de-DE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de-DE" sz="16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  <m:sup>
                                <m:r>
                                  <a:rPr lang="de-DE" sz="16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de-DE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  <m:r>
                              <a:rPr lang="de-DE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lim>
                        </m:limLow>
                      </m:fName>
                      <m:e>
                        <m:d>
                          <m:dPr>
                            <m:begChr m:val="⟨"/>
                            <m:endChr m:val="⟩"/>
                            <m:ctrlPr>
                              <a:rPr lang="de-DE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24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  <m:r>
                              <a:rPr lang="de-DE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de-DE" sz="2400" b="0" i="1" smtClean="0">
                                <a:solidFill>
                                  <a:srgbClr val="0150A0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d>
                      </m:e>
                    </m:func>
                  </m:oMath>
                </a14:m>
                <a:endParaRPr lang="en-GB" sz="2400" dirty="0"/>
              </a:p>
            </p:txBody>
          </p:sp>
        </mc:Choice>
        <mc:Fallback xmlns="">
          <p:sp>
            <p:nvSpPr>
              <p:cNvPr id="21" name="Rechteck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9502" y="2990342"/>
                <a:ext cx="5700022" cy="2094420"/>
              </a:xfrm>
              <a:prstGeom prst="rect">
                <a:avLst/>
              </a:prstGeom>
              <a:blipFill rotWithShape="0">
                <a:blip r:embed="rId4"/>
                <a:stretch>
                  <a:fillRect b="-29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Pfeil nach unten 24"/>
          <p:cNvSpPr/>
          <p:nvPr/>
        </p:nvSpPr>
        <p:spPr>
          <a:xfrm rot="16200000">
            <a:off x="5890197" y="3110146"/>
            <a:ext cx="484632" cy="637704"/>
          </a:xfrm>
          <a:prstGeom prst="downArrow">
            <a:avLst/>
          </a:prstGeom>
          <a:solidFill>
            <a:srgbClr val="015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Fußzeilenplatzhalter 4">
            <a:extLst>
              <a:ext uri="{FF2B5EF4-FFF2-40B4-BE49-F238E27FC236}">
                <a16:creationId xmlns:a16="http://schemas.microsoft.com/office/drawing/2014/main" xmlns="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23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26</a:t>
            </a:r>
          </a:p>
        </p:txBody>
      </p:sp>
    </p:spTree>
    <p:extLst>
      <p:ext uri="{BB962C8B-B14F-4D97-AF65-F5344CB8AC3E}">
        <p14:creationId xmlns:p14="http://schemas.microsoft.com/office/powerpoint/2010/main" val="3525092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D939CE78-E6B6-44BA-9946-07DBB2D9C71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de-DE" dirty="0" smtClean="0"/>
              <a:t>3 Kernel </a:t>
            </a:r>
            <a:r>
              <a:rPr lang="de-DE" dirty="0" err="1" smtClean="0"/>
              <a:t>definition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hteck 3"/>
              <p:cNvSpPr/>
              <p:nvPr/>
            </p:nvSpPr>
            <p:spPr>
              <a:xfrm>
                <a:off x="3819508" y="3098781"/>
                <a:ext cx="4626010" cy="66043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de-DE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𝑊𝑊𝐿</m:t>
                          </m:r>
                        </m:sub>
                      </m:sSub>
                      <m:r>
                        <a:rPr lang="de-DE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de-DE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de-DE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de-DE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sSub>
                            <m:sSubPr>
                              <m:ctrlPr>
                                <a:rPr lang="de-DE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320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de-DE" sz="32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de-DE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32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de-DE" sz="32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DE" sz="32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  <m:r>
                                <a:rPr lang="de-DE" sz="3200" i="1">
                                  <a:latin typeface="Cambria Math" panose="02040503050406030204" pitchFamily="18" charset="0"/>
                                </a:rPr>
                                <m:t>),</m:t>
                              </m:r>
                              <m:r>
                                <a:rPr lang="de-DE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de-DE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de-DE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p>
                                  <m:r>
                                    <a:rPr lang="de-DE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de-DE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GB" sz="3200" dirty="0"/>
              </a:p>
            </p:txBody>
          </p:sp>
        </mc:Choice>
        <mc:Fallback xmlns="">
          <p:sp>
            <p:nvSpPr>
              <p:cNvPr id="4" name="Rechteck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9508" y="3098781"/>
                <a:ext cx="4626010" cy="66043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feld 1"/>
          <p:cNvSpPr txBox="1"/>
          <p:nvPr/>
        </p:nvSpPr>
        <p:spPr>
          <a:xfrm>
            <a:off x="186612" y="1366110"/>
            <a:ext cx="30360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 smtClean="0"/>
              <a:t>Use a Laplacian kernel:</a:t>
            </a:r>
            <a:endParaRPr lang="en-GB" sz="2400" dirty="0"/>
          </a:p>
        </p:txBody>
      </p:sp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xmlns="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23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26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186611" y="5524449"/>
            <a:ext cx="117586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/>
              <a:t>(Leads to favourable conditions for the positive definiteness in case of non-Euclidean </a:t>
            </a:r>
          </a:p>
          <a:p>
            <a:r>
              <a:rPr lang="en-GB" sz="2400" dirty="0" smtClean="0"/>
              <a:t>Distances)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105309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xmlns="" id="{9DEBA436-23C2-4070-B671-ADB9D990FD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de-DE" sz="2400" dirty="0" smtClean="0"/>
              <a:t>Transform </a:t>
            </a:r>
            <a:r>
              <a:rPr lang="de-DE" sz="2400" dirty="0" err="1" smtClean="0"/>
              <a:t>each</a:t>
            </a:r>
            <a:r>
              <a:rPr lang="de-DE" sz="2400" dirty="0" smtClean="0"/>
              <a:t> </a:t>
            </a:r>
            <a:r>
              <a:rPr lang="de-DE" sz="2400" dirty="0" err="1" smtClean="0"/>
              <a:t>graph</a:t>
            </a:r>
            <a:r>
              <a:rPr lang="de-DE" sz="2400" dirty="0" smtClean="0"/>
              <a:t> </a:t>
            </a:r>
            <a:r>
              <a:rPr lang="de-DE" sz="2400" dirty="0" err="1" smtClean="0"/>
              <a:t>into</a:t>
            </a:r>
            <a:r>
              <a:rPr lang="de-DE" sz="2400" dirty="0" smtClean="0"/>
              <a:t> a </a:t>
            </a:r>
            <a:r>
              <a:rPr lang="de-DE" sz="2400" dirty="0" err="1" smtClean="0"/>
              <a:t>set</a:t>
            </a:r>
            <a:r>
              <a:rPr lang="de-DE" sz="2400" dirty="0" smtClean="0"/>
              <a:t> </a:t>
            </a:r>
            <a:r>
              <a:rPr lang="de-DE" sz="2400" dirty="0" err="1" smtClean="0"/>
              <a:t>of</a:t>
            </a:r>
            <a:r>
              <a:rPr lang="de-DE" sz="2400" dirty="0" smtClean="0"/>
              <a:t> </a:t>
            </a:r>
            <a:r>
              <a:rPr lang="de-DE" sz="2400" dirty="0" err="1" smtClean="0"/>
              <a:t>node</a:t>
            </a:r>
            <a:r>
              <a:rPr lang="de-DE" sz="2400" dirty="0" smtClean="0"/>
              <a:t> </a:t>
            </a:r>
            <a:r>
              <a:rPr lang="de-DE" sz="2400" dirty="0" err="1" smtClean="0"/>
              <a:t>embeddings</a:t>
            </a:r>
            <a:r>
              <a:rPr lang="de-DE" sz="2400" b="1" dirty="0" smtClean="0"/>
              <a:t/>
            </a:r>
            <a:br>
              <a:rPr lang="de-DE" sz="2400" b="1" dirty="0" smtClean="0"/>
            </a:br>
            <a:r>
              <a:rPr lang="de-DE" sz="2400" b="1" dirty="0" err="1" smtClean="0">
                <a:solidFill>
                  <a:srgbClr val="0150A0"/>
                </a:solidFill>
              </a:rPr>
              <a:t>Weisfeiler</a:t>
            </a:r>
            <a:r>
              <a:rPr lang="de-DE" sz="2400" b="1" dirty="0" smtClean="0">
                <a:solidFill>
                  <a:srgbClr val="0150A0"/>
                </a:solidFill>
              </a:rPr>
              <a:t>-Lehman </a:t>
            </a:r>
            <a:r>
              <a:rPr lang="de-DE" sz="2400" b="1" dirty="0" err="1" smtClean="0">
                <a:solidFill>
                  <a:srgbClr val="0150A0"/>
                </a:solidFill>
              </a:rPr>
              <a:t>node</a:t>
            </a:r>
            <a:r>
              <a:rPr lang="de-DE" sz="2400" b="1" dirty="0" smtClean="0">
                <a:solidFill>
                  <a:srgbClr val="0150A0"/>
                </a:solidFill>
              </a:rPr>
              <a:t> </a:t>
            </a:r>
            <a:r>
              <a:rPr lang="de-DE" sz="2400" b="1" dirty="0" err="1" smtClean="0">
                <a:solidFill>
                  <a:srgbClr val="0150A0"/>
                </a:solidFill>
              </a:rPr>
              <a:t>embedding</a:t>
            </a:r>
            <a:r>
              <a:rPr lang="de-DE" sz="2400" b="1" dirty="0" smtClean="0">
                <a:solidFill>
                  <a:srgbClr val="0150A0"/>
                </a:solidFill>
              </a:rPr>
              <a:t> </a:t>
            </a:r>
            <a:r>
              <a:rPr lang="de-DE" sz="2400" b="1" dirty="0" err="1" smtClean="0">
                <a:solidFill>
                  <a:srgbClr val="0150A0"/>
                </a:solidFill>
              </a:rPr>
              <a:t>scheme</a:t>
            </a:r>
            <a:endParaRPr lang="de-DE" sz="2400" b="1" dirty="0" smtClean="0">
              <a:solidFill>
                <a:srgbClr val="0150A0"/>
              </a:solidFill>
            </a:endParaRPr>
          </a:p>
          <a:p>
            <a:pPr marL="857250" lvl="1" indent="-514350">
              <a:buFont typeface="+mj-lt"/>
              <a:buAutoNum type="arabicPeriod"/>
            </a:pPr>
            <a:r>
              <a:rPr lang="de-DE" sz="1800" dirty="0" err="1" smtClean="0"/>
              <a:t>Idea</a:t>
            </a:r>
            <a:r>
              <a:rPr lang="de-DE" sz="1800" dirty="0" smtClean="0"/>
              <a:t> / </a:t>
            </a:r>
            <a:r>
              <a:rPr lang="de-DE" sz="1800" dirty="0" err="1" smtClean="0"/>
              <a:t>example</a:t>
            </a:r>
            <a:endParaRPr lang="de-DE" sz="1800" dirty="0" smtClean="0"/>
          </a:p>
          <a:p>
            <a:pPr marL="857250" lvl="1" indent="-514350">
              <a:buFont typeface="+mj-lt"/>
              <a:buAutoNum type="arabicPeriod"/>
            </a:pPr>
            <a:r>
              <a:rPr lang="de-DE" sz="1800" dirty="0" err="1" smtClean="0"/>
              <a:t>Theory</a:t>
            </a:r>
            <a:endParaRPr lang="de-DE" sz="1800" dirty="0" smtClean="0"/>
          </a:p>
          <a:p>
            <a:pPr marL="857250" lvl="1" indent="-514350">
              <a:buFont typeface="+mj-lt"/>
              <a:buAutoNum type="arabicPeriod"/>
            </a:pPr>
            <a:r>
              <a:rPr lang="de-DE" sz="1800" dirty="0" err="1" smtClean="0"/>
              <a:t>Example</a:t>
            </a:r>
            <a:endParaRPr lang="de-DE" sz="1800" dirty="0" smtClean="0"/>
          </a:p>
          <a:p>
            <a:pPr marL="514350" indent="-514350">
              <a:buFont typeface="+mj-lt"/>
              <a:buAutoNum type="arabicPeriod"/>
            </a:pPr>
            <a:r>
              <a:rPr lang="de-DE" sz="2400" dirty="0" err="1" smtClean="0"/>
              <a:t>Measure</a:t>
            </a:r>
            <a:r>
              <a:rPr lang="de-DE" sz="2400" dirty="0" smtClean="0"/>
              <a:t> </a:t>
            </a:r>
            <a:r>
              <a:rPr lang="de-DE" sz="2400" dirty="0" err="1" smtClean="0"/>
              <a:t>the</a:t>
            </a:r>
            <a:r>
              <a:rPr lang="de-DE" sz="2400" dirty="0" smtClean="0"/>
              <a:t> </a:t>
            </a:r>
            <a:r>
              <a:rPr lang="de-DE" sz="2400" b="1" dirty="0" smtClean="0">
                <a:solidFill>
                  <a:srgbClr val="0150A0"/>
                </a:solidFill>
              </a:rPr>
              <a:t>Wasserstein </a:t>
            </a:r>
            <a:r>
              <a:rPr lang="de-DE" sz="2400" b="1" dirty="0" err="1" smtClean="0">
                <a:solidFill>
                  <a:srgbClr val="0150A0"/>
                </a:solidFill>
              </a:rPr>
              <a:t>distance</a:t>
            </a:r>
            <a:r>
              <a:rPr lang="de-DE" sz="2400" dirty="0" smtClean="0"/>
              <a:t> </a:t>
            </a:r>
            <a:r>
              <a:rPr lang="de-DE" sz="2400" dirty="0" err="1" smtClean="0"/>
              <a:t>between</a:t>
            </a:r>
            <a:r>
              <a:rPr lang="de-DE" sz="2400" dirty="0" smtClean="0"/>
              <a:t> </a:t>
            </a:r>
            <a:r>
              <a:rPr lang="de-DE" sz="2400" dirty="0" err="1" smtClean="0"/>
              <a:t>each</a:t>
            </a:r>
            <a:r>
              <a:rPr lang="de-DE" sz="2400" dirty="0" smtClean="0"/>
              <a:t> pair </a:t>
            </a:r>
            <a:r>
              <a:rPr lang="de-DE" sz="2400" dirty="0" err="1" smtClean="0"/>
              <a:t>of</a:t>
            </a:r>
            <a:r>
              <a:rPr lang="de-DE" sz="2400" dirty="0" smtClean="0"/>
              <a:t> </a:t>
            </a:r>
            <a:r>
              <a:rPr lang="de-DE" sz="2400" dirty="0" err="1" smtClean="0"/>
              <a:t>graphs</a:t>
            </a:r>
            <a:endParaRPr lang="de-DE" sz="2400" dirty="0" smtClean="0"/>
          </a:p>
          <a:p>
            <a:pPr marL="857250" lvl="1" indent="-514350">
              <a:buFont typeface="+mj-lt"/>
              <a:buAutoNum type="arabicPeriod"/>
            </a:pPr>
            <a:r>
              <a:rPr lang="de-DE" sz="2000" dirty="0" smtClean="0"/>
              <a:t>Transportation plan</a:t>
            </a:r>
          </a:p>
          <a:p>
            <a:pPr marL="857250" lvl="1" indent="-514350">
              <a:buFont typeface="+mj-lt"/>
              <a:buAutoNum type="arabicPeriod"/>
            </a:pPr>
            <a:r>
              <a:rPr lang="de-DE" sz="2000" dirty="0" err="1" smtClean="0"/>
              <a:t>Distance</a:t>
            </a:r>
            <a:r>
              <a:rPr lang="de-DE" sz="2000" dirty="0" smtClean="0"/>
              <a:t> </a:t>
            </a:r>
            <a:r>
              <a:rPr lang="de-DE" sz="2000" dirty="0" err="1" smtClean="0"/>
              <a:t>measure</a:t>
            </a:r>
            <a:endParaRPr lang="de-DE" sz="2000" dirty="0" smtClean="0"/>
          </a:p>
          <a:p>
            <a:pPr marL="857250" lvl="1" indent="-514350">
              <a:buFont typeface="+mj-lt"/>
              <a:buAutoNum type="arabicPeriod"/>
            </a:pPr>
            <a:r>
              <a:rPr lang="de-DE" sz="2000" dirty="0" smtClean="0"/>
              <a:t>Wasserstein </a:t>
            </a:r>
            <a:r>
              <a:rPr lang="de-DE" sz="2000" dirty="0" err="1" smtClean="0"/>
              <a:t>distance</a:t>
            </a:r>
            <a:r>
              <a:rPr lang="de-DE" sz="2000" dirty="0" smtClean="0"/>
              <a:t> </a:t>
            </a:r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0660" y="1768725"/>
            <a:ext cx="1986853" cy="1405406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2B3039ED-CBD4-4DB0-AD4F-1CBB73A0DB3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de-DE" dirty="0" err="1" smtClean="0"/>
              <a:t>Method</a:t>
            </a:r>
            <a:r>
              <a:rPr lang="de-DE" dirty="0" smtClean="0"/>
              <a:t> </a:t>
            </a:r>
            <a:r>
              <a:rPr lang="de-DE" dirty="0" err="1" smtClean="0"/>
              <a:t>Overview</a:t>
            </a:r>
            <a:endParaRPr lang="de-DE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82225" y="1243940"/>
            <a:ext cx="1834961" cy="943601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05950" y="3497051"/>
            <a:ext cx="2662892" cy="1931632"/>
          </a:xfrm>
          <a:prstGeom prst="rect">
            <a:avLst/>
          </a:prstGeom>
        </p:spPr>
      </p:pic>
      <p:sp>
        <p:nvSpPr>
          <p:cNvPr id="11" name="Fußzeilenplatzhalter 4">
            <a:extLst>
              <a:ext uri="{FF2B5EF4-FFF2-40B4-BE49-F238E27FC236}">
                <a16:creationId xmlns:a16="http://schemas.microsoft.com/office/drawing/2014/main" xmlns="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2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26</a:t>
            </a:r>
          </a:p>
        </p:txBody>
      </p:sp>
    </p:spTree>
    <p:extLst>
      <p:ext uri="{BB962C8B-B14F-4D97-AF65-F5344CB8AC3E}">
        <p14:creationId xmlns:p14="http://schemas.microsoft.com/office/powerpoint/2010/main" val="358266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D939CE78-E6B6-44BA-9946-07DBB2D9C71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de-DE" dirty="0" smtClean="0"/>
              <a:t>3 Kernel </a:t>
            </a:r>
            <a:r>
              <a:rPr lang="de-DE" dirty="0" err="1" smtClean="0"/>
              <a:t>definition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el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59242223"/>
                  </p:ext>
                </p:extLst>
              </p:nvPr>
            </p:nvGraphicFramePr>
            <p:xfrm>
              <a:off x="21020" y="1877060"/>
              <a:ext cx="12170980" cy="15595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085490"/>
                    <a:gridCol w="6085490"/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 smtClean="0">
                              <a:solidFill>
                                <a:schemeClr val="bg1"/>
                              </a:solidFill>
                            </a:rPr>
                            <a:t>DISCRETE node labels</a:t>
                          </a:r>
                          <a:endParaRPr lang="en-GB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rgbClr val="015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 smtClean="0">
                              <a:solidFill>
                                <a:schemeClr val="bg1"/>
                              </a:solidFill>
                            </a:rPr>
                            <a:t>CONTINUOUS node labels</a:t>
                          </a:r>
                          <a:endParaRPr lang="en-GB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rgbClr val="0150A0"/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285750" indent="-28575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GB" sz="2400" dirty="0" smtClean="0"/>
                            <a:t>The</a:t>
                          </a:r>
                          <a:r>
                            <a:rPr lang="en-GB" sz="2400" baseline="0" dirty="0" smtClean="0"/>
                            <a:t> kernel is positive definite for all</a:t>
                          </a:r>
                          <a:br>
                            <a:rPr lang="en-GB" sz="2400" baseline="0" dirty="0" smtClean="0"/>
                          </a:br>
                          <a14:m>
                            <m:oMath xmlns:m="http://schemas.openxmlformats.org/officeDocument/2006/math">
                              <m:r>
                                <a:rPr lang="en-GB" sz="2400" i="1" baseline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de-DE" sz="2400" b="0" i="1" baseline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&gt;0</m:t>
                              </m:r>
                            </m:oMath>
                          </a14:m>
                          <a:endParaRPr lang="en-GB" sz="2400" baseline="0" dirty="0" smtClean="0"/>
                        </a:p>
                        <a:p>
                          <a:pPr marL="285750" indent="-285750">
                            <a:buFont typeface="Arial" panose="020B0604020202020204" pitchFamily="34" charset="0"/>
                            <a:buChar char="•"/>
                          </a:pPr>
                          <a:endParaRPr lang="en-GB" sz="2400" dirty="0"/>
                        </a:p>
                      </a:txBody>
                      <a:tcPr>
                        <a:solidFill>
                          <a:srgbClr val="CFD5EA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GB" sz="2400" dirty="0" smtClean="0"/>
                        </a:p>
                        <a:p>
                          <a:pPr algn="ctr"/>
                          <a:r>
                            <a:rPr lang="en-GB" sz="2400" dirty="0" smtClean="0"/>
                            <a:t>?</a:t>
                          </a:r>
                        </a:p>
                        <a:p>
                          <a:endParaRPr lang="en-GB" sz="2400" dirty="0"/>
                        </a:p>
                      </a:txBody>
                      <a:tcPr anchor="ctr">
                        <a:solidFill>
                          <a:srgbClr val="CFD5EA"/>
                        </a:solidFill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el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59242223"/>
                  </p:ext>
                </p:extLst>
              </p:nvPr>
            </p:nvGraphicFramePr>
            <p:xfrm>
              <a:off x="21020" y="1877060"/>
              <a:ext cx="12170980" cy="15595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085490"/>
                    <a:gridCol w="6085490"/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 smtClean="0">
                              <a:solidFill>
                                <a:schemeClr val="bg1"/>
                              </a:solidFill>
                            </a:rPr>
                            <a:t>DISCRETE node labels</a:t>
                          </a:r>
                          <a:endParaRPr lang="en-GB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rgbClr val="015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 smtClean="0">
                              <a:solidFill>
                                <a:schemeClr val="bg1"/>
                              </a:solidFill>
                            </a:rPr>
                            <a:t>CONTINUOUS node labels</a:t>
                          </a:r>
                          <a:endParaRPr lang="en-GB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rgbClr val="0150A0"/>
                        </a:solidFill>
                      </a:tcPr>
                    </a:tc>
                  </a:tr>
                  <a:tr h="118872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" t="-33673" r="-100400" b="-10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GB" sz="2400" dirty="0" smtClean="0"/>
                        </a:p>
                        <a:p>
                          <a:pPr algn="ctr"/>
                          <a:r>
                            <a:rPr lang="en-GB" sz="2400" dirty="0" smtClean="0"/>
                            <a:t>?</a:t>
                          </a:r>
                          <a:endParaRPr lang="en-GB" sz="2400" dirty="0" smtClean="0"/>
                        </a:p>
                        <a:p>
                          <a:endParaRPr lang="en-GB" sz="2400" dirty="0"/>
                        </a:p>
                      </a:txBody>
                      <a:tcPr anchor="ctr">
                        <a:solidFill>
                          <a:srgbClr val="CFD5EA"/>
                        </a:solid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2" name="Textfeld 1"/>
          <p:cNvSpPr txBox="1"/>
          <p:nvPr/>
        </p:nvSpPr>
        <p:spPr>
          <a:xfrm rot="19407236">
            <a:off x="8326133" y="2743695"/>
            <a:ext cx="21067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i="1" dirty="0" smtClean="0">
                <a:solidFill>
                  <a:srgbClr val="FF0000"/>
                </a:solidFill>
              </a:rPr>
              <a:t>Open problem</a:t>
            </a:r>
            <a:endParaRPr lang="en-GB" sz="2400" i="1" dirty="0">
              <a:solidFill>
                <a:srgbClr val="FF0000"/>
              </a:solidFill>
            </a:endParaRPr>
          </a:p>
        </p:txBody>
      </p:sp>
      <p:sp>
        <p:nvSpPr>
          <p:cNvPr id="7" name="Fußzeilenplatzhalter 4">
            <a:extLst>
              <a:ext uri="{FF2B5EF4-FFF2-40B4-BE49-F238E27FC236}">
                <a16:creationId xmlns:a16="http://schemas.microsoft.com/office/drawing/2014/main" xmlns="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23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26</a:t>
            </a:r>
          </a:p>
        </p:txBody>
      </p:sp>
    </p:spTree>
    <p:extLst>
      <p:ext uri="{BB962C8B-B14F-4D97-AF65-F5344CB8AC3E}">
        <p14:creationId xmlns:p14="http://schemas.microsoft.com/office/powerpoint/2010/main" val="3379888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D939CE78-E6B6-44BA-9946-07DBB2D9C71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de-DE" dirty="0" smtClean="0"/>
              <a:t>3 Kernel </a:t>
            </a:r>
            <a:r>
              <a:rPr lang="de-DE" dirty="0" err="1" smtClean="0"/>
              <a:t>definition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el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52460237"/>
                  </p:ext>
                </p:extLst>
              </p:nvPr>
            </p:nvGraphicFramePr>
            <p:xfrm>
              <a:off x="21020" y="1877060"/>
              <a:ext cx="12170980" cy="30226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085490"/>
                    <a:gridCol w="6085490"/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 smtClean="0">
                              <a:solidFill>
                                <a:schemeClr val="bg1"/>
                              </a:solidFill>
                            </a:rPr>
                            <a:t>DISCRETE node labels</a:t>
                          </a:r>
                          <a:endParaRPr lang="en-GB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rgbClr val="015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 smtClean="0">
                              <a:solidFill>
                                <a:schemeClr val="bg1"/>
                              </a:solidFill>
                            </a:rPr>
                            <a:t>CONTINUOUS node labels</a:t>
                          </a:r>
                          <a:endParaRPr lang="en-GB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rgbClr val="0150A0"/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285750" indent="-28575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GB" sz="2400" dirty="0" smtClean="0"/>
                            <a:t>P</a:t>
                          </a:r>
                          <a:r>
                            <a:rPr lang="en-GB" sz="2400" baseline="0" dirty="0" smtClean="0"/>
                            <a:t>ositive definite for all</a:t>
                          </a:r>
                          <a:br>
                            <a:rPr lang="en-GB" sz="2400" baseline="0" dirty="0" smtClean="0"/>
                          </a:br>
                          <a14:m>
                            <m:oMath xmlns:m="http://schemas.openxmlformats.org/officeDocument/2006/math">
                              <m:r>
                                <a:rPr lang="en-GB" sz="2400" i="1" baseline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de-DE" sz="2400" b="0" i="1" baseline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&gt;0</m:t>
                              </m:r>
                            </m:oMath>
                          </a14:m>
                          <a:endParaRPr lang="en-GB" sz="2400" baseline="0" dirty="0" smtClean="0"/>
                        </a:p>
                        <a:p>
                          <a:pPr marL="285750" indent="-28575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GB" sz="2400" dirty="0" smtClean="0"/>
                            <a:t>SVM</a:t>
                          </a:r>
                          <a:endParaRPr lang="en-GB" sz="2400" dirty="0"/>
                        </a:p>
                      </a:txBody>
                      <a:tcPr>
                        <a:solidFill>
                          <a:srgbClr val="CFD5EA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457200" indent="-457200" algn="l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GB" sz="2400" dirty="0" smtClean="0"/>
                            <a:t>Positive definite?</a:t>
                          </a:r>
                        </a:p>
                        <a:p>
                          <a:pPr algn="ctr"/>
                          <a:endParaRPr lang="en-GB" sz="2400" dirty="0" smtClean="0"/>
                        </a:p>
                        <a:p>
                          <a:pPr marL="0" indent="0">
                            <a:buFont typeface="Arial" panose="020B0604020202020204" pitchFamily="34" charset="0"/>
                            <a:buNone/>
                          </a:pPr>
                          <a:r>
                            <a:rPr lang="en-GB" sz="2400" dirty="0" smtClean="0"/>
                            <a:t>Workaround:</a:t>
                          </a:r>
                        </a:p>
                        <a:p>
                          <a:pPr marL="914400" lvl="1" indent="-45720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GB" sz="2400" dirty="0" smtClean="0"/>
                            <a:t>RKKS</a:t>
                          </a:r>
                          <a:br>
                            <a:rPr lang="en-GB" sz="2400" dirty="0" smtClean="0"/>
                          </a:br>
                          <a:r>
                            <a:rPr lang="en-GB" sz="2400" dirty="0" smtClean="0"/>
                            <a:t>(reproducing kernel </a:t>
                          </a:r>
                          <a:r>
                            <a:rPr lang="en-GB" sz="2400" dirty="0" err="1" smtClean="0"/>
                            <a:t>Krein</a:t>
                          </a:r>
                          <a:r>
                            <a:rPr lang="en-GB" sz="2400" dirty="0" smtClean="0"/>
                            <a:t> spaces)</a:t>
                          </a:r>
                        </a:p>
                        <a:p>
                          <a:pPr marL="914400" lvl="1" indent="-45720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GB" sz="2400" dirty="0" smtClean="0"/>
                            <a:t>KSVM</a:t>
                          </a:r>
                          <a:br>
                            <a:rPr lang="en-GB" sz="2400" dirty="0" smtClean="0"/>
                          </a:br>
                          <a:r>
                            <a:rPr lang="en-GB" sz="2400" dirty="0" smtClean="0"/>
                            <a:t>(</a:t>
                          </a:r>
                          <a:r>
                            <a:rPr lang="en-GB" sz="2400" dirty="0" err="1" smtClean="0"/>
                            <a:t>Krein</a:t>
                          </a:r>
                          <a:r>
                            <a:rPr lang="en-GB" sz="2400" dirty="0" smtClean="0"/>
                            <a:t> SVM)</a:t>
                          </a:r>
                          <a:endParaRPr lang="en-GB" sz="2400" dirty="0"/>
                        </a:p>
                      </a:txBody>
                      <a:tcPr anchor="ctr">
                        <a:solidFill>
                          <a:srgbClr val="CFD5EA"/>
                        </a:solidFill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el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52460237"/>
                  </p:ext>
                </p:extLst>
              </p:nvPr>
            </p:nvGraphicFramePr>
            <p:xfrm>
              <a:off x="21020" y="1877060"/>
              <a:ext cx="12170980" cy="30226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085490"/>
                    <a:gridCol w="6085490"/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 smtClean="0">
                              <a:solidFill>
                                <a:schemeClr val="bg1"/>
                              </a:solidFill>
                            </a:rPr>
                            <a:t>DISCRETE node labels</a:t>
                          </a:r>
                          <a:endParaRPr lang="en-GB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rgbClr val="015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 smtClean="0">
                              <a:solidFill>
                                <a:schemeClr val="bg1"/>
                              </a:solidFill>
                            </a:rPr>
                            <a:t>CONTINUOUS node labels</a:t>
                          </a:r>
                          <a:endParaRPr lang="en-GB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rgbClr val="0150A0"/>
                        </a:solidFill>
                      </a:tcPr>
                    </a:tc>
                  </a:tr>
                  <a:tr h="265176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" t="-15138" r="-100400" b="-52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457200" indent="-457200" algn="l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GB" sz="2400" dirty="0" smtClean="0"/>
                            <a:t>Positive definite?</a:t>
                          </a:r>
                        </a:p>
                        <a:p>
                          <a:pPr algn="ctr"/>
                          <a:endParaRPr lang="en-GB" sz="2400" dirty="0" smtClean="0"/>
                        </a:p>
                        <a:p>
                          <a:pPr marL="0" indent="0">
                            <a:buFont typeface="Arial" panose="020B0604020202020204" pitchFamily="34" charset="0"/>
                            <a:buNone/>
                          </a:pPr>
                          <a:r>
                            <a:rPr lang="en-GB" sz="2400" dirty="0" smtClean="0"/>
                            <a:t>Workaround:</a:t>
                          </a:r>
                        </a:p>
                        <a:p>
                          <a:pPr marL="914400" lvl="1" indent="-45720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GB" sz="2400" dirty="0" smtClean="0"/>
                            <a:t>RKKS</a:t>
                          </a:r>
                          <a:br>
                            <a:rPr lang="en-GB" sz="2400" dirty="0" smtClean="0"/>
                          </a:br>
                          <a:r>
                            <a:rPr lang="en-GB" sz="2400" dirty="0" smtClean="0"/>
                            <a:t>(reproducing kernel </a:t>
                          </a:r>
                          <a:r>
                            <a:rPr lang="en-GB" sz="2400" dirty="0" err="1" smtClean="0"/>
                            <a:t>Krein</a:t>
                          </a:r>
                          <a:r>
                            <a:rPr lang="en-GB" sz="2400" dirty="0" smtClean="0"/>
                            <a:t> spaces)</a:t>
                          </a:r>
                        </a:p>
                        <a:p>
                          <a:pPr marL="914400" lvl="1" indent="-45720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GB" sz="2400" dirty="0" smtClean="0"/>
                            <a:t>KSVM</a:t>
                          </a:r>
                          <a:br>
                            <a:rPr lang="en-GB" sz="2400" dirty="0" smtClean="0"/>
                          </a:br>
                          <a:r>
                            <a:rPr lang="en-GB" sz="2400" dirty="0" smtClean="0"/>
                            <a:t>(</a:t>
                          </a:r>
                          <a:r>
                            <a:rPr lang="en-GB" sz="2400" dirty="0" err="1" smtClean="0"/>
                            <a:t>Krein</a:t>
                          </a:r>
                          <a:r>
                            <a:rPr lang="en-GB" sz="2400" dirty="0" smtClean="0"/>
                            <a:t> SVM)</a:t>
                          </a:r>
                          <a:endParaRPr lang="en-GB" sz="2400" dirty="0"/>
                        </a:p>
                      </a:txBody>
                      <a:tcPr anchor="ctr">
                        <a:solidFill>
                          <a:srgbClr val="CFD5EA"/>
                        </a:solid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2" name="Textfeld 1"/>
          <p:cNvSpPr txBox="1"/>
          <p:nvPr/>
        </p:nvSpPr>
        <p:spPr>
          <a:xfrm rot="20923261">
            <a:off x="8064876" y="2454446"/>
            <a:ext cx="21067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i="1" dirty="0" smtClean="0">
                <a:solidFill>
                  <a:srgbClr val="FF0000"/>
                </a:solidFill>
              </a:rPr>
              <a:t>Open problem</a:t>
            </a:r>
            <a:endParaRPr lang="en-GB" sz="2400" i="1" dirty="0">
              <a:solidFill>
                <a:srgbClr val="FF0000"/>
              </a:solidFill>
            </a:endParaRPr>
          </a:p>
        </p:txBody>
      </p:sp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xmlns="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23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26</a:t>
            </a:r>
          </a:p>
        </p:txBody>
      </p:sp>
    </p:spTree>
    <p:extLst>
      <p:ext uri="{BB962C8B-B14F-4D97-AF65-F5344CB8AC3E}">
        <p14:creationId xmlns:p14="http://schemas.microsoft.com/office/powerpoint/2010/main" val="1985943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Ellipse 111"/>
          <p:cNvSpPr/>
          <p:nvPr/>
        </p:nvSpPr>
        <p:spPr>
          <a:xfrm>
            <a:off x="813091" y="1156996"/>
            <a:ext cx="5373105" cy="3480317"/>
          </a:xfrm>
          <a:prstGeom prst="ellipse">
            <a:avLst/>
          </a:prstGeom>
          <a:solidFill>
            <a:srgbClr val="0150A0">
              <a:alpha val="20000"/>
            </a:srgbClr>
          </a:solidFill>
          <a:ln>
            <a:solidFill>
              <a:srgbClr val="015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3" name="Ellipse 112"/>
          <p:cNvSpPr/>
          <p:nvPr/>
        </p:nvSpPr>
        <p:spPr>
          <a:xfrm>
            <a:off x="6510170" y="1438207"/>
            <a:ext cx="4695896" cy="3404382"/>
          </a:xfrm>
          <a:prstGeom prst="ellipse">
            <a:avLst/>
          </a:prstGeom>
          <a:solidFill>
            <a:srgbClr val="0150A0">
              <a:alpha val="20000"/>
            </a:srgbClr>
          </a:solidFill>
          <a:ln>
            <a:solidFill>
              <a:srgbClr val="015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4" name="Ellipse 113"/>
          <p:cNvSpPr/>
          <p:nvPr/>
        </p:nvSpPr>
        <p:spPr>
          <a:xfrm>
            <a:off x="9432320" y="5711892"/>
            <a:ext cx="2659224" cy="880101"/>
          </a:xfrm>
          <a:prstGeom prst="ellipse">
            <a:avLst/>
          </a:prstGeom>
          <a:solidFill>
            <a:srgbClr val="0150A0">
              <a:alpha val="20000"/>
            </a:srgbClr>
          </a:solidFill>
          <a:ln>
            <a:solidFill>
              <a:srgbClr val="015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5" name="Ellipse 114"/>
          <p:cNvSpPr/>
          <p:nvPr/>
        </p:nvSpPr>
        <p:spPr>
          <a:xfrm>
            <a:off x="0" y="4842589"/>
            <a:ext cx="3483411" cy="1749404"/>
          </a:xfrm>
          <a:prstGeom prst="ellipse">
            <a:avLst/>
          </a:prstGeom>
          <a:solidFill>
            <a:srgbClr val="0150A0">
              <a:alpha val="20000"/>
            </a:srgbClr>
          </a:solidFill>
          <a:ln>
            <a:solidFill>
              <a:srgbClr val="015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D939CE78-E6B6-44BA-9946-07DBB2D9C71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de-DE" dirty="0" smtClean="0"/>
              <a:t>4 OVERVIEW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hteck 9"/>
              <p:cNvSpPr/>
              <p:nvPr/>
            </p:nvSpPr>
            <p:spPr>
              <a:xfrm>
                <a:off x="0" y="5629622"/>
                <a:ext cx="708977" cy="369332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de-DE" i="1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p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0" name="Rechteck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629622"/>
                <a:ext cx="708977" cy="36933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hteck 1"/>
              <p:cNvSpPr/>
              <p:nvPr/>
            </p:nvSpPr>
            <p:spPr>
              <a:xfrm>
                <a:off x="1137064" y="2466321"/>
                <a:ext cx="2346348" cy="3823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𝑊𝐿</m:t>
                          </m:r>
                        </m:sub>
                        <m:sup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</m:sup>
                      </m:sSubSup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</m:t>
                      </m:r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</m:t>
                      </m:r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p>
                        <m:sSupPr>
                          <m:ctrlP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+1)</m:t>
                          </m:r>
                        </m:sup>
                      </m:sSup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" name="Rechteck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7064" y="2466321"/>
                <a:ext cx="2346348" cy="382349"/>
              </a:xfrm>
              <a:prstGeom prst="rect">
                <a:avLst/>
              </a:prstGeom>
              <a:blipFill rotWithShape="0">
                <a:blip r:embed="rId4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hteck 4"/>
              <p:cNvSpPr/>
              <p:nvPr/>
            </p:nvSpPr>
            <p:spPr>
              <a:xfrm>
                <a:off x="6907671" y="2082568"/>
                <a:ext cx="4000390" cy="49789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𝐺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),</m:t>
                          </m:r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p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de-DE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de-DE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de-DE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m:rPr>
                                  <m:sty m:val="p"/>
                                </m:r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Γ</m:t>
                              </m:r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),</m:t>
                              </m:r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p>
                                  <m:r>
                                    <a:rPr lang="de-D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))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DE" i="1" smtClean="0">
                                  <a:solidFill>
                                    <a:srgbClr val="0150A0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5" name="Rechteck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7671" y="2082568"/>
                <a:ext cx="4000390" cy="497893"/>
              </a:xfrm>
              <a:prstGeom prst="rect">
                <a:avLst/>
              </a:prstGeom>
              <a:blipFill rotWithShape="0">
                <a:blip r:embed="rId5"/>
                <a:stretch>
                  <a:fillRect b="-740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hteck 10"/>
              <p:cNvSpPr/>
              <p:nvPr/>
            </p:nvSpPr>
            <p:spPr>
              <a:xfrm>
                <a:off x="9433596" y="5893281"/>
                <a:ext cx="2685928" cy="41165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𝑊𝑊𝐿</m:t>
                          </m:r>
                        </m:sub>
                      </m:sSub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),</m:t>
                              </m:r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p>
                                  <m:r>
                                    <a:rPr lang="de-D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1" name="Rechteck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33596" y="5893281"/>
                <a:ext cx="2685928" cy="411651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3" name="Grafik 5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76083" y="5104029"/>
            <a:ext cx="1079242" cy="1381294"/>
          </a:xfrm>
          <a:prstGeom prst="rect">
            <a:avLst/>
          </a:prstGeom>
        </p:spPr>
      </p:pic>
      <p:pic>
        <p:nvPicPr>
          <p:cNvPr id="54" name="Grafik 5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3091" y="5104029"/>
            <a:ext cx="1069060" cy="1381294"/>
          </a:xfrm>
          <a:prstGeom prst="rect">
            <a:avLst/>
          </a:prstGeom>
        </p:spPr>
      </p:pic>
      <p:pic>
        <p:nvPicPr>
          <p:cNvPr id="109" name="Grafik 10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00919" y="3322141"/>
            <a:ext cx="3126336" cy="593688"/>
          </a:xfrm>
          <a:prstGeom prst="rect">
            <a:avLst/>
          </a:prstGeom>
        </p:spPr>
      </p:pic>
      <p:pic>
        <p:nvPicPr>
          <p:cNvPr id="110" name="Grafik 10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08768" y="1929636"/>
            <a:ext cx="2460910" cy="1248729"/>
          </a:xfrm>
          <a:prstGeom prst="rect">
            <a:avLst/>
          </a:prstGeom>
        </p:spPr>
      </p:pic>
      <p:pic>
        <p:nvPicPr>
          <p:cNvPr id="111" name="Grafik 11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124125" y="2641729"/>
            <a:ext cx="3567481" cy="1673129"/>
          </a:xfrm>
          <a:prstGeom prst="rect">
            <a:avLst/>
          </a:prstGeom>
        </p:spPr>
      </p:pic>
      <p:sp>
        <p:nvSpPr>
          <p:cNvPr id="117" name="Nach unten gekrümmter Pfeil 116"/>
          <p:cNvSpPr/>
          <p:nvPr/>
        </p:nvSpPr>
        <p:spPr>
          <a:xfrm>
            <a:off x="3717850" y="4559275"/>
            <a:ext cx="5364778" cy="1539831"/>
          </a:xfrm>
          <a:prstGeom prst="curvedDownArrow">
            <a:avLst>
              <a:gd name="adj1" fmla="val 27542"/>
              <a:gd name="adj2" fmla="val 42192"/>
              <a:gd name="adj3" fmla="val 15964"/>
            </a:avLst>
          </a:prstGeom>
          <a:solidFill>
            <a:srgbClr val="015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19" name="Inhaltsplatzhalter 2">
            <a:extLst>
              <a:ext uri="{FF2B5EF4-FFF2-40B4-BE49-F238E27FC236}">
                <a16:creationId xmlns:a16="http://schemas.microsoft.com/office/drawing/2014/main" xmlns="" id="{D939CE78-E6B6-44BA-9946-07DBB2D9C71A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819302" y="1666628"/>
            <a:ext cx="457112" cy="483744"/>
          </a:xfrm>
        </p:spPr>
        <p:txBody>
          <a:bodyPr/>
          <a:lstStyle/>
          <a:p>
            <a:r>
              <a:rPr lang="de-DE" dirty="0" smtClean="0"/>
              <a:t>1</a:t>
            </a:r>
            <a:endParaRPr lang="de-DE" dirty="0"/>
          </a:p>
        </p:txBody>
      </p:sp>
      <p:sp>
        <p:nvSpPr>
          <p:cNvPr id="120" name="Inhaltsplatzhalter 2">
            <a:extLst>
              <a:ext uri="{FF2B5EF4-FFF2-40B4-BE49-F238E27FC236}">
                <a16:creationId xmlns:a16="http://schemas.microsoft.com/office/drawing/2014/main" xmlns="" id="{D939CE78-E6B6-44BA-9946-07DBB2D9C71A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907671" y="1438207"/>
            <a:ext cx="457112" cy="483744"/>
          </a:xfrm>
        </p:spPr>
        <p:txBody>
          <a:bodyPr/>
          <a:lstStyle/>
          <a:p>
            <a:r>
              <a:rPr lang="de-DE" dirty="0" smtClean="0"/>
              <a:t>2</a:t>
            </a:r>
            <a:endParaRPr lang="de-DE" dirty="0"/>
          </a:p>
        </p:txBody>
      </p:sp>
      <p:sp>
        <p:nvSpPr>
          <p:cNvPr id="121" name="Inhaltsplatzhalter 2">
            <a:extLst>
              <a:ext uri="{FF2B5EF4-FFF2-40B4-BE49-F238E27FC236}">
                <a16:creationId xmlns:a16="http://schemas.microsoft.com/office/drawing/2014/main" xmlns="" id="{D939CE78-E6B6-44BA-9946-07DBB2D9C71A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9555112" y="5409537"/>
            <a:ext cx="457112" cy="483744"/>
          </a:xfrm>
        </p:spPr>
        <p:txBody>
          <a:bodyPr/>
          <a:lstStyle/>
          <a:p>
            <a:r>
              <a:rPr lang="de-DE" dirty="0" smtClean="0"/>
              <a:t>3</a:t>
            </a:r>
            <a:endParaRPr lang="de-DE" dirty="0"/>
          </a:p>
        </p:txBody>
      </p:sp>
      <p:sp>
        <p:nvSpPr>
          <p:cNvPr id="122" name="Fußzeilenplatzhalter 4">
            <a:extLst>
              <a:ext uri="{FF2B5EF4-FFF2-40B4-BE49-F238E27FC236}">
                <a16:creationId xmlns:a16="http://schemas.microsoft.com/office/drawing/2014/main" xmlns="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24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26</a:t>
            </a:r>
          </a:p>
        </p:txBody>
      </p:sp>
    </p:spTree>
    <p:extLst>
      <p:ext uri="{BB962C8B-B14F-4D97-AF65-F5344CB8AC3E}">
        <p14:creationId xmlns:p14="http://schemas.microsoft.com/office/powerpoint/2010/main" val="752336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GB" dirty="0" smtClean="0"/>
              <a:t>5 Experimental evaluation</a:t>
            </a:r>
            <a:endParaRPr lang="en-GB" dirty="0"/>
          </a:p>
        </p:txBody>
      </p:sp>
      <p:sp>
        <p:nvSpPr>
          <p:cNvPr id="9" name="Fußzeilenplatzhalter 4">
            <a:extLst>
              <a:ext uri="{FF2B5EF4-FFF2-40B4-BE49-F238E27FC236}">
                <a16:creationId xmlns:a16="http://schemas.microsoft.com/office/drawing/2014/main" xmlns="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26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26</a:t>
            </a:r>
          </a:p>
        </p:txBody>
      </p:sp>
      <p:grpSp>
        <p:nvGrpSpPr>
          <p:cNvPr id="8" name="Gruppieren 7"/>
          <p:cNvGrpSpPr/>
          <p:nvPr/>
        </p:nvGrpSpPr>
        <p:grpSpPr>
          <a:xfrm>
            <a:off x="34725" y="1704528"/>
            <a:ext cx="9394215" cy="1687960"/>
            <a:chOff x="587929" y="1895475"/>
            <a:chExt cx="9394215" cy="1687960"/>
          </a:xfrm>
        </p:grpSpPr>
        <p:pic>
          <p:nvPicPr>
            <p:cNvPr id="3" name="Grafik 2"/>
            <p:cNvPicPr>
              <a:picLocks noChangeAspect="1"/>
            </p:cNvPicPr>
            <p:nvPr/>
          </p:nvPicPr>
          <p:blipFill rotWithShape="1">
            <a:blip r:embed="rId3"/>
            <a:srcRect t="24268"/>
            <a:stretch/>
          </p:blipFill>
          <p:spPr>
            <a:xfrm>
              <a:off x="2695519" y="1895475"/>
              <a:ext cx="7286625" cy="1687960"/>
            </a:xfrm>
            <a:prstGeom prst="rect">
              <a:avLst/>
            </a:prstGeom>
          </p:spPr>
        </p:pic>
        <p:sp>
          <p:nvSpPr>
            <p:cNvPr id="5" name="Textfeld 4"/>
            <p:cNvSpPr txBox="1"/>
            <p:nvPr/>
          </p:nvSpPr>
          <p:spPr>
            <a:xfrm>
              <a:off x="763361" y="2663462"/>
              <a:ext cx="204645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GB" sz="1400" dirty="0" err="1" smtClean="0"/>
                <a:t>Weisfeiler</a:t>
              </a:r>
              <a:r>
                <a:rPr lang="en-GB" sz="1400" dirty="0" smtClean="0"/>
                <a:t>-Lehman kernel</a:t>
              </a:r>
              <a:endParaRPr lang="en-GB" sz="1400" dirty="0"/>
            </a:p>
          </p:txBody>
        </p:sp>
        <p:sp>
          <p:nvSpPr>
            <p:cNvPr id="7" name="Textfeld 6"/>
            <p:cNvSpPr txBox="1"/>
            <p:nvPr/>
          </p:nvSpPr>
          <p:spPr>
            <a:xfrm>
              <a:off x="587929" y="2884677"/>
              <a:ext cx="222189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GB" sz="1400" dirty="0" smtClean="0"/>
                <a:t>Optimal assignment kernel</a:t>
              </a:r>
              <a:endParaRPr lang="en-GB" sz="1400" dirty="0"/>
            </a:p>
          </p:txBody>
        </p:sp>
      </p:grpSp>
      <p:sp>
        <p:nvSpPr>
          <p:cNvPr id="14" name="Textfeld 13"/>
          <p:cNvSpPr txBox="1"/>
          <p:nvPr/>
        </p:nvSpPr>
        <p:spPr>
          <a:xfrm>
            <a:off x="817599" y="1978910"/>
            <a:ext cx="14269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1400" dirty="0" smtClean="0"/>
              <a:t>Vertex histogram</a:t>
            </a:r>
          </a:p>
          <a:p>
            <a:pPr algn="r"/>
            <a:r>
              <a:rPr lang="en-GB" sz="1400" dirty="0" smtClean="0"/>
              <a:t>Edge histogram</a:t>
            </a:r>
            <a:endParaRPr lang="en-GB" sz="1400" dirty="0"/>
          </a:p>
        </p:txBody>
      </p:sp>
      <p:sp>
        <p:nvSpPr>
          <p:cNvPr id="15" name="Textfeld 14"/>
          <p:cNvSpPr txBox="1"/>
          <p:nvPr/>
        </p:nvSpPr>
        <p:spPr>
          <a:xfrm>
            <a:off x="9298007" y="2693730"/>
            <a:ext cx="10142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dirty="0" smtClean="0">
                <a:solidFill>
                  <a:srgbClr val="FF0000"/>
                </a:solidFill>
              </a:rPr>
              <a:t>State of art</a:t>
            </a:r>
            <a:endParaRPr lang="en-GB" sz="1400" b="1" dirty="0">
              <a:solidFill>
                <a:srgbClr val="FF0000"/>
              </a:solidFill>
            </a:endParaRPr>
          </a:p>
        </p:txBody>
      </p:sp>
      <p:sp>
        <p:nvSpPr>
          <p:cNvPr id="20" name="Rechteck 19"/>
          <p:cNvSpPr/>
          <p:nvPr/>
        </p:nvSpPr>
        <p:spPr>
          <a:xfrm>
            <a:off x="2232640" y="2990670"/>
            <a:ext cx="695897" cy="26485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 smtClean="0">
                <a:solidFill>
                  <a:srgbClr val="0150A0"/>
                </a:solidFill>
              </a:rPr>
              <a:t>WWL</a:t>
            </a:r>
            <a:endParaRPr lang="en-GB" b="1" dirty="0">
              <a:solidFill>
                <a:srgbClr val="0150A0"/>
              </a:solidFill>
            </a:endParaRPr>
          </a:p>
        </p:txBody>
      </p:sp>
      <p:sp>
        <p:nvSpPr>
          <p:cNvPr id="24" name="Rechteck 23"/>
          <p:cNvSpPr/>
          <p:nvPr/>
        </p:nvSpPr>
        <p:spPr>
          <a:xfrm>
            <a:off x="3149511" y="2712780"/>
            <a:ext cx="882690" cy="549162"/>
          </a:xfrm>
          <a:prstGeom prst="rect">
            <a:avLst/>
          </a:prstGeom>
          <a:solidFill>
            <a:schemeClr val="accent5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hteck 25"/>
          <p:cNvSpPr/>
          <p:nvPr/>
        </p:nvSpPr>
        <p:spPr>
          <a:xfrm>
            <a:off x="8350161" y="2706359"/>
            <a:ext cx="882690" cy="549162"/>
          </a:xfrm>
          <a:prstGeom prst="rect">
            <a:avLst/>
          </a:prstGeom>
          <a:solidFill>
            <a:schemeClr val="accent5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hteck 26"/>
          <p:cNvSpPr/>
          <p:nvPr/>
        </p:nvSpPr>
        <p:spPr>
          <a:xfrm>
            <a:off x="4084572" y="2988579"/>
            <a:ext cx="1030353" cy="288000"/>
          </a:xfrm>
          <a:prstGeom prst="rect">
            <a:avLst/>
          </a:prstGeom>
          <a:solidFill>
            <a:schemeClr val="accent6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hteck 27"/>
          <p:cNvSpPr/>
          <p:nvPr/>
        </p:nvSpPr>
        <p:spPr>
          <a:xfrm>
            <a:off x="7246497" y="2979095"/>
            <a:ext cx="1030353" cy="288000"/>
          </a:xfrm>
          <a:prstGeom prst="rect">
            <a:avLst/>
          </a:prstGeom>
          <a:solidFill>
            <a:schemeClr val="accent6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Rechteck 28"/>
          <p:cNvSpPr/>
          <p:nvPr/>
        </p:nvSpPr>
        <p:spPr>
          <a:xfrm>
            <a:off x="5160827" y="2693730"/>
            <a:ext cx="2012359" cy="288000"/>
          </a:xfrm>
          <a:prstGeom prst="rect">
            <a:avLst/>
          </a:prstGeom>
          <a:solidFill>
            <a:schemeClr val="accent6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Textfeld 30"/>
          <p:cNvSpPr txBox="1"/>
          <p:nvPr/>
        </p:nvSpPr>
        <p:spPr>
          <a:xfrm>
            <a:off x="49747" y="1248322"/>
            <a:ext cx="22381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smtClean="0">
                <a:solidFill>
                  <a:srgbClr val="0150A0"/>
                </a:solidFill>
              </a:rPr>
              <a:t>DISCRETE node labels</a:t>
            </a:r>
            <a:endParaRPr lang="en-GB" b="1" dirty="0">
              <a:solidFill>
                <a:srgbClr val="0150A0"/>
              </a:solidFill>
            </a:endParaRPr>
          </a:p>
        </p:txBody>
      </p:sp>
      <p:sp>
        <p:nvSpPr>
          <p:cNvPr id="33" name="Textfeld 32"/>
          <p:cNvSpPr txBox="1"/>
          <p:nvPr/>
        </p:nvSpPr>
        <p:spPr>
          <a:xfrm>
            <a:off x="2228392" y="1494446"/>
            <a:ext cx="48715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/>
              <a:t>SVM accuracies [%], 10-fold cross-validation, trained parameters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1164919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GB" dirty="0" smtClean="0"/>
              <a:t>5 Experimental evaluation</a:t>
            </a:r>
            <a:endParaRPr lang="en-GB" dirty="0"/>
          </a:p>
        </p:txBody>
      </p:sp>
      <p:sp>
        <p:nvSpPr>
          <p:cNvPr id="9" name="Fußzeilenplatzhalter 4">
            <a:extLst>
              <a:ext uri="{FF2B5EF4-FFF2-40B4-BE49-F238E27FC236}">
                <a16:creationId xmlns:a16="http://schemas.microsoft.com/office/drawing/2014/main" xmlns="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26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26</a:t>
            </a:r>
          </a:p>
        </p:txBody>
      </p:sp>
      <p:grpSp>
        <p:nvGrpSpPr>
          <p:cNvPr id="8" name="Gruppieren 7"/>
          <p:cNvGrpSpPr/>
          <p:nvPr/>
        </p:nvGrpSpPr>
        <p:grpSpPr>
          <a:xfrm>
            <a:off x="34725" y="1704528"/>
            <a:ext cx="9394215" cy="1687960"/>
            <a:chOff x="587929" y="1895475"/>
            <a:chExt cx="9394215" cy="1687960"/>
          </a:xfrm>
        </p:grpSpPr>
        <p:pic>
          <p:nvPicPr>
            <p:cNvPr id="3" name="Grafik 2"/>
            <p:cNvPicPr>
              <a:picLocks noChangeAspect="1"/>
            </p:cNvPicPr>
            <p:nvPr/>
          </p:nvPicPr>
          <p:blipFill rotWithShape="1">
            <a:blip r:embed="rId3"/>
            <a:srcRect t="24268"/>
            <a:stretch/>
          </p:blipFill>
          <p:spPr>
            <a:xfrm>
              <a:off x="2695519" y="1895475"/>
              <a:ext cx="7286625" cy="1687960"/>
            </a:xfrm>
            <a:prstGeom prst="rect">
              <a:avLst/>
            </a:prstGeom>
          </p:spPr>
        </p:pic>
        <p:sp>
          <p:nvSpPr>
            <p:cNvPr id="5" name="Textfeld 4"/>
            <p:cNvSpPr txBox="1"/>
            <p:nvPr/>
          </p:nvSpPr>
          <p:spPr>
            <a:xfrm>
              <a:off x="763361" y="2663462"/>
              <a:ext cx="204645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GB" sz="1400" dirty="0" err="1" smtClean="0"/>
                <a:t>Weisfeiler</a:t>
              </a:r>
              <a:r>
                <a:rPr lang="en-GB" sz="1400" dirty="0" smtClean="0"/>
                <a:t>-Lehman kernel</a:t>
              </a:r>
              <a:endParaRPr lang="en-GB" sz="1400" dirty="0"/>
            </a:p>
          </p:txBody>
        </p:sp>
        <p:sp>
          <p:nvSpPr>
            <p:cNvPr id="7" name="Textfeld 6"/>
            <p:cNvSpPr txBox="1"/>
            <p:nvPr/>
          </p:nvSpPr>
          <p:spPr>
            <a:xfrm>
              <a:off x="587929" y="2884677"/>
              <a:ext cx="222189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GB" sz="1400" dirty="0" smtClean="0"/>
                <a:t>Optimal assignment kernel</a:t>
              </a:r>
              <a:endParaRPr lang="en-GB" sz="1400" dirty="0"/>
            </a:p>
          </p:txBody>
        </p:sp>
      </p:grpSp>
      <p:grpSp>
        <p:nvGrpSpPr>
          <p:cNvPr id="13" name="Gruppieren 12"/>
          <p:cNvGrpSpPr/>
          <p:nvPr/>
        </p:nvGrpSpPr>
        <p:grpSpPr>
          <a:xfrm>
            <a:off x="615196" y="4341898"/>
            <a:ext cx="8894545" cy="1838743"/>
            <a:chOff x="786646" y="3667125"/>
            <a:chExt cx="8894545" cy="1838743"/>
          </a:xfrm>
        </p:grpSpPr>
        <p:pic>
          <p:nvPicPr>
            <p:cNvPr id="4" name="Grafik 3"/>
            <p:cNvPicPr>
              <a:picLocks noChangeAspect="1"/>
            </p:cNvPicPr>
            <p:nvPr/>
          </p:nvPicPr>
          <p:blipFill rotWithShape="1">
            <a:blip r:embed="rId4"/>
            <a:srcRect t="23090"/>
            <a:stretch/>
          </p:blipFill>
          <p:spPr>
            <a:xfrm>
              <a:off x="2337416" y="3667125"/>
              <a:ext cx="7343775" cy="1838743"/>
            </a:xfrm>
            <a:prstGeom prst="rect">
              <a:avLst/>
            </a:prstGeom>
          </p:spPr>
        </p:pic>
        <p:sp>
          <p:nvSpPr>
            <p:cNvPr id="10" name="Rechteck 9"/>
            <p:cNvSpPr/>
            <p:nvPr/>
          </p:nvSpPr>
          <p:spPr>
            <a:xfrm>
              <a:off x="2404091" y="5150176"/>
              <a:ext cx="695897" cy="26485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b="1" dirty="0" smtClean="0">
                  <a:solidFill>
                    <a:srgbClr val="0150A0"/>
                  </a:solidFill>
                </a:rPr>
                <a:t>WWL</a:t>
              </a:r>
              <a:endParaRPr lang="en-GB" b="1" dirty="0">
                <a:solidFill>
                  <a:srgbClr val="0150A0"/>
                </a:solidFill>
              </a:endParaRPr>
            </a:p>
          </p:txBody>
        </p:sp>
        <p:sp>
          <p:nvSpPr>
            <p:cNvPr id="11" name="Textfeld 10"/>
            <p:cNvSpPr txBox="1"/>
            <p:nvPr/>
          </p:nvSpPr>
          <p:spPr>
            <a:xfrm>
              <a:off x="959771" y="4473780"/>
              <a:ext cx="15025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GB" sz="1400" dirty="0" smtClean="0"/>
                <a:t>Hash graph kernel</a:t>
              </a:r>
              <a:endParaRPr lang="en-GB" sz="1400" dirty="0"/>
            </a:p>
          </p:txBody>
        </p:sp>
        <p:sp>
          <p:nvSpPr>
            <p:cNvPr id="12" name="Textfeld 11"/>
            <p:cNvSpPr txBox="1"/>
            <p:nvPr/>
          </p:nvSpPr>
          <p:spPr>
            <a:xfrm>
              <a:off x="786646" y="4847970"/>
              <a:ext cx="16756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GB" sz="1400" dirty="0" err="1" smtClean="0"/>
                <a:t>GraphHopper</a:t>
              </a:r>
              <a:r>
                <a:rPr lang="en-GB" sz="1400" dirty="0" smtClean="0"/>
                <a:t> kernel</a:t>
              </a:r>
              <a:endParaRPr lang="en-GB" sz="1400" dirty="0"/>
            </a:p>
          </p:txBody>
        </p:sp>
      </p:grpSp>
      <p:sp>
        <p:nvSpPr>
          <p:cNvPr id="14" name="Textfeld 13"/>
          <p:cNvSpPr txBox="1"/>
          <p:nvPr/>
        </p:nvSpPr>
        <p:spPr>
          <a:xfrm>
            <a:off x="817599" y="1978910"/>
            <a:ext cx="14269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1400" dirty="0" smtClean="0"/>
              <a:t>Vertex histogram</a:t>
            </a:r>
          </a:p>
          <a:p>
            <a:pPr algn="r"/>
            <a:r>
              <a:rPr lang="en-GB" sz="1400" dirty="0" smtClean="0"/>
              <a:t>Edge histogram</a:t>
            </a:r>
            <a:endParaRPr lang="en-GB" sz="1400" dirty="0"/>
          </a:p>
        </p:txBody>
      </p:sp>
      <p:sp>
        <p:nvSpPr>
          <p:cNvPr id="15" name="Textfeld 14"/>
          <p:cNvSpPr txBox="1"/>
          <p:nvPr/>
        </p:nvSpPr>
        <p:spPr>
          <a:xfrm>
            <a:off x="9298007" y="2693730"/>
            <a:ext cx="10142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dirty="0" smtClean="0">
                <a:solidFill>
                  <a:srgbClr val="FF0000"/>
                </a:solidFill>
              </a:rPr>
              <a:t>State of art</a:t>
            </a:r>
            <a:endParaRPr lang="en-GB" sz="1400" b="1" dirty="0">
              <a:solidFill>
                <a:srgbClr val="FF0000"/>
              </a:solidFill>
            </a:endParaRPr>
          </a:p>
        </p:txBody>
      </p:sp>
      <p:sp>
        <p:nvSpPr>
          <p:cNvPr id="16" name="Textfeld 15"/>
          <p:cNvSpPr txBox="1"/>
          <p:nvPr/>
        </p:nvSpPr>
        <p:spPr>
          <a:xfrm>
            <a:off x="506661" y="4594308"/>
            <a:ext cx="17722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1400" dirty="0" smtClean="0"/>
              <a:t>Vertex histogram</a:t>
            </a:r>
          </a:p>
          <a:p>
            <a:pPr algn="r"/>
            <a:r>
              <a:rPr lang="en-GB" sz="1400" dirty="0" smtClean="0"/>
              <a:t>WWL with RBF-kernel</a:t>
            </a:r>
            <a:endParaRPr lang="en-GB" sz="1400" dirty="0"/>
          </a:p>
        </p:txBody>
      </p:sp>
      <p:sp>
        <p:nvSpPr>
          <p:cNvPr id="17" name="Rechteck 16"/>
          <p:cNvSpPr/>
          <p:nvPr/>
        </p:nvSpPr>
        <p:spPr>
          <a:xfrm>
            <a:off x="3053231" y="5801800"/>
            <a:ext cx="3752684" cy="288000"/>
          </a:xfrm>
          <a:prstGeom prst="rect">
            <a:avLst/>
          </a:prstGeom>
          <a:solidFill>
            <a:schemeClr val="accent6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hteck 17"/>
          <p:cNvSpPr/>
          <p:nvPr/>
        </p:nvSpPr>
        <p:spPr>
          <a:xfrm>
            <a:off x="8588415" y="5801800"/>
            <a:ext cx="840525" cy="288000"/>
          </a:xfrm>
          <a:prstGeom prst="rect">
            <a:avLst/>
          </a:prstGeom>
          <a:solidFill>
            <a:schemeClr val="accent6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hteck 18"/>
          <p:cNvSpPr/>
          <p:nvPr/>
        </p:nvSpPr>
        <p:spPr>
          <a:xfrm>
            <a:off x="6805915" y="5801800"/>
            <a:ext cx="1782500" cy="288000"/>
          </a:xfrm>
          <a:prstGeom prst="rect">
            <a:avLst/>
          </a:prstGeom>
          <a:solidFill>
            <a:schemeClr val="accent5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hteck 19"/>
          <p:cNvSpPr/>
          <p:nvPr/>
        </p:nvSpPr>
        <p:spPr>
          <a:xfrm>
            <a:off x="2232640" y="2990670"/>
            <a:ext cx="695897" cy="26485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 smtClean="0">
                <a:solidFill>
                  <a:srgbClr val="0150A0"/>
                </a:solidFill>
              </a:rPr>
              <a:t>WWL</a:t>
            </a:r>
            <a:endParaRPr lang="en-GB" b="1" dirty="0">
              <a:solidFill>
                <a:srgbClr val="0150A0"/>
              </a:solidFill>
            </a:endParaRPr>
          </a:p>
        </p:txBody>
      </p:sp>
      <p:sp>
        <p:nvSpPr>
          <p:cNvPr id="21" name="Rechteck 20"/>
          <p:cNvSpPr/>
          <p:nvPr/>
        </p:nvSpPr>
        <p:spPr>
          <a:xfrm>
            <a:off x="6805915" y="5039095"/>
            <a:ext cx="1782500" cy="288000"/>
          </a:xfrm>
          <a:prstGeom prst="rect">
            <a:avLst/>
          </a:prstGeom>
          <a:solidFill>
            <a:schemeClr val="accent5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hteck 21"/>
          <p:cNvSpPr/>
          <p:nvPr/>
        </p:nvSpPr>
        <p:spPr>
          <a:xfrm>
            <a:off x="7705725" y="4783849"/>
            <a:ext cx="882690" cy="288000"/>
          </a:xfrm>
          <a:prstGeom prst="rect">
            <a:avLst/>
          </a:prstGeom>
          <a:solidFill>
            <a:schemeClr val="accent5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hteck 22"/>
          <p:cNvSpPr/>
          <p:nvPr/>
        </p:nvSpPr>
        <p:spPr>
          <a:xfrm>
            <a:off x="7697165" y="5513800"/>
            <a:ext cx="882690" cy="288000"/>
          </a:xfrm>
          <a:prstGeom prst="rect">
            <a:avLst/>
          </a:prstGeom>
          <a:solidFill>
            <a:schemeClr val="accent5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hteck 23"/>
          <p:cNvSpPr/>
          <p:nvPr/>
        </p:nvSpPr>
        <p:spPr>
          <a:xfrm>
            <a:off x="3149511" y="2712780"/>
            <a:ext cx="882690" cy="549162"/>
          </a:xfrm>
          <a:prstGeom prst="rect">
            <a:avLst/>
          </a:prstGeom>
          <a:solidFill>
            <a:schemeClr val="accent5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hteck 25"/>
          <p:cNvSpPr/>
          <p:nvPr/>
        </p:nvSpPr>
        <p:spPr>
          <a:xfrm>
            <a:off x="8350161" y="2706359"/>
            <a:ext cx="882690" cy="549162"/>
          </a:xfrm>
          <a:prstGeom prst="rect">
            <a:avLst/>
          </a:prstGeom>
          <a:solidFill>
            <a:schemeClr val="accent5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hteck 26"/>
          <p:cNvSpPr/>
          <p:nvPr/>
        </p:nvSpPr>
        <p:spPr>
          <a:xfrm>
            <a:off x="4084572" y="2988579"/>
            <a:ext cx="1030353" cy="288000"/>
          </a:xfrm>
          <a:prstGeom prst="rect">
            <a:avLst/>
          </a:prstGeom>
          <a:solidFill>
            <a:schemeClr val="accent6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hteck 27"/>
          <p:cNvSpPr/>
          <p:nvPr/>
        </p:nvSpPr>
        <p:spPr>
          <a:xfrm>
            <a:off x="7246497" y="2979095"/>
            <a:ext cx="1030353" cy="288000"/>
          </a:xfrm>
          <a:prstGeom prst="rect">
            <a:avLst/>
          </a:prstGeom>
          <a:solidFill>
            <a:schemeClr val="accent6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Rechteck 28"/>
          <p:cNvSpPr/>
          <p:nvPr/>
        </p:nvSpPr>
        <p:spPr>
          <a:xfrm>
            <a:off x="5160827" y="2693730"/>
            <a:ext cx="2012359" cy="288000"/>
          </a:xfrm>
          <a:prstGeom prst="rect">
            <a:avLst/>
          </a:prstGeom>
          <a:solidFill>
            <a:schemeClr val="accent6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Textfeld 29"/>
          <p:cNvSpPr txBox="1"/>
          <p:nvPr/>
        </p:nvSpPr>
        <p:spPr>
          <a:xfrm>
            <a:off x="9351259" y="5803485"/>
            <a:ext cx="13800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u="sng" dirty="0" smtClean="0">
                <a:solidFill>
                  <a:srgbClr val="FF0000"/>
                </a:solidFill>
              </a:rPr>
              <a:t>New state of art</a:t>
            </a:r>
            <a:endParaRPr lang="en-GB" sz="1400" b="1" u="sng" dirty="0">
              <a:solidFill>
                <a:srgbClr val="FF0000"/>
              </a:solidFill>
            </a:endParaRPr>
          </a:p>
        </p:txBody>
      </p:sp>
      <p:sp>
        <p:nvSpPr>
          <p:cNvPr id="31" name="Textfeld 30"/>
          <p:cNvSpPr txBox="1"/>
          <p:nvPr/>
        </p:nvSpPr>
        <p:spPr>
          <a:xfrm>
            <a:off x="49747" y="1248322"/>
            <a:ext cx="22381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smtClean="0">
                <a:solidFill>
                  <a:srgbClr val="0150A0"/>
                </a:solidFill>
              </a:rPr>
              <a:t>DISCRETE node labels</a:t>
            </a:r>
            <a:endParaRPr lang="en-GB" b="1" dirty="0">
              <a:solidFill>
                <a:srgbClr val="0150A0"/>
              </a:solidFill>
            </a:endParaRPr>
          </a:p>
        </p:txBody>
      </p:sp>
      <p:sp>
        <p:nvSpPr>
          <p:cNvPr id="32" name="Textfeld 31"/>
          <p:cNvSpPr txBox="1"/>
          <p:nvPr/>
        </p:nvSpPr>
        <p:spPr>
          <a:xfrm>
            <a:off x="0" y="3838091"/>
            <a:ext cx="2653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smtClean="0">
                <a:solidFill>
                  <a:srgbClr val="0150A0"/>
                </a:solidFill>
              </a:rPr>
              <a:t>CONTINUOUS node labels</a:t>
            </a:r>
            <a:endParaRPr lang="en-GB" b="1" dirty="0">
              <a:solidFill>
                <a:srgbClr val="0150A0"/>
              </a:solidFill>
            </a:endParaRPr>
          </a:p>
        </p:txBody>
      </p:sp>
      <p:sp>
        <p:nvSpPr>
          <p:cNvPr id="33" name="Textfeld 32"/>
          <p:cNvSpPr txBox="1"/>
          <p:nvPr/>
        </p:nvSpPr>
        <p:spPr>
          <a:xfrm>
            <a:off x="2228392" y="1494446"/>
            <a:ext cx="48715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/>
              <a:t>SVM accuracies [%], 10-fold cross-validation, trained parameters</a:t>
            </a:r>
            <a:endParaRPr lang="en-GB" sz="1400" dirty="0"/>
          </a:p>
        </p:txBody>
      </p:sp>
      <p:sp>
        <p:nvSpPr>
          <p:cNvPr id="34" name="Textfeld 33"/>
          <p:cNvSpPr txBox="1"/>
          <p:nvPr/>
        </p:nvSpPr>
        <p:spPr>
          <a:xfrm>
            <a:off x="2228392" y="4123346"/>
            <a:ext cx="49629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/>
              <a:t>KSVM accuracies [%], 10-fold cross-validation, trained parameters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2053775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GB" dirty="0" smtClean="0"/>
              <a:t>5 Experimental evaluation</a:t>
            </a:r>
            <a:endParaRPr lang="en-GB" dirty="0"/>
          </a:p>
        </p:txBody>
      </p:sp>
      <p:graphicFrame>
        <p:nvGraphicFramePr>
          <p:cNvPr id="6" name="Tabel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4302680"/>
              </p:ext>
            </p:extLst>
          </p:nvPr>
        </p:nvGraphicFramePr>
        <p:xfrm>
          <a:off x="21020" y="1877060"/>
          <a:ext cx="1217098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85490"/>
                <a:gridCol w="608549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solidFill>
                            <a:schemeClr val="bg1"/>
                          </a:solidFill>
                        </a:rPr>
                        <a:t>DISCRETE node labels</a:t>
                      </a:r>
                      <a:endParaRPr lang="en-GB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15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solidFill>
                            <a:schemeClr val="bg1"/>
                          </a:solidFill>
                        </a:rPr>
                        <a:t>CONTINUOUS node labels</a:t>
                      </a:r>
                      <a:endParaRPr lang="en-GB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150A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2800" b="1" dirty="0" smtClean="0">
                          <a:solidFill>
                            <a:schemeClr val="accent1"/>
                          </a:solidFill>
                        </a:rPr>
                        <a:t>Competitive</a:t>
                      </a:r>
                      <a:r>
                        <a:rPr lang="en-GB" sz="2800" dirty="0" smtClean="0"/>
                        <a:t> with best graph kernel</a:t>
                      </a:r>
                      <a:endParaRPr lang="en-GB" sz="2800" dirty="0"/>
                    </a:p>
                  </a:txBody>
                  <a:tcP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2800" b="1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Outperforms</a:t>
                      </a:r>
                      <a:r>
                        <a:rPr lang="en-GB" sz="2800" dirty="0" smtClean="0"/>
                        <a:t> all state-of-the</a:t>
                      </a:r>
                      <a:r>
                        <a:rPr lang="en-GB" sz="2800" baseline="0" dirty="0" smtClean="0"/>
                        <a:t> art graph kernels</a:t>
                      </a:r>
                      <a:endParaRPr lang="en-GB" sz="2800" dirty="0" smtClean="0"/>
                    </a:p>
                    <a:p>
                      <a:endParaRPr lang="en-GB" sz="2800" dirty="0" smtClean="0"/>
                    </a:p>
                    <a:p>
                      <a:endParaRPr lang="en-GB" sz="2800" dirty="0" smtClean="0"/>
                    </a:p>
                    <a:p>
                      <a:endParaRPr lang="en-GB" sz="2800" dirty="0"/>
                    </a:p>
                  </a:txBody>
                  <a:tcPr>
                    <a:solidFill>
                      <a:srgbClr val="CFD5EA"/>
                    </a:solidFill>
                  </a:tcPr>
                </a:tc>
              </a:tr>
            </a:tbl>
          </a:graphicData>
        </a:graphic>
      </p:graphicFrame>
      <p:sp>
        <p:nvSpPr>
          <p:cNvPr id="7" name="Fußzeilenplatzhalter 4">
            <a:extLst>
              <a:ext uri="{FF2B5EF4-FFF2-40B4-BE49-F238E27FC236}">
                <a16:creationId xmlns:a16="http://schemas.microsoft.com/office/drawing/2014/main" xmlns="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25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26</a:t>
            </a:r>
          </a:p>
        </p:txBody>
      </p:sp>
    </p:spTree>
    <p:extLst>
      <p:ext uri="{BB962C8B-B14F-4D97-AF65-F5344CB8AC3E}">
        <p14:creationId xmlns:p14="http://schemas.microsoft.com/office/powerpoint/2010/main" val="28029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xmlns="" id="{0E9D95FC-F46E-43C3-8640-2A0FB37552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9053" y="1518017"/>
            <a:ext cx="11793894" cy="2387600"/>
          </a:xfrm>
        </p:spPr>
        <p:txBody>
          <a:bodyPr anchor="ctr"/>
          <a:lstStyle/>
          <a:p>
            <a:pPr>
              <a:lnSpc>
                <a:spcPct val="150000"/>
              </a:lnSpc>
            </a:pPr>
            <a:r>
              <a:rPr lang="de-DE" sz="5400" dirty="0" err="1" smtClean="0">
                <a:solidFill>
                  <a:srgbClr val="0150A0"/>
                </a:solidFill>
              </a:rPr>
              <a:t>Thank</a:t>
            </a:r>
            <a:r>
              <a:rPr lang="de-DE" sz="5400" dirty="0" smtClean="0">
                <a:solidFill>
                  <a:srgbClr val="0150A0"/>
                </a:solidFill>
              </a:rPr>
              <a:t> </a:t>
            </a:r>
            <a:r>
              <a:rPr lang="de-DE" sz="5400" dirty="0" err="1" smtClean="0">
                <a:solidFill>
                  <a:srgbClr val="0150A0"/>
                </a:solidFill>
              </a:rPr>
              <a:t>you</a:t>
            </a:r>
            <a:r>
              <a:rPr lang="de-DE" sz="5400" dirty="0" smtClean="0">
                <a:solidFill>
                  <a:srgbClr val="0150A0"/>
                </a:solidFill>
              </a:rPr>
              <a:t> </a:t>
            </a:r>
            <a:br>
              <a:rPr lang="de-DE" sz="5400" dirty="0" smtClean="0">
                <a:solidFill>
                  <a:srgbClr val="0150A0"/>
                </a:solidFill>
              </a:rPr>
            </a:br>
            <a:r>
              <a:rPr lang="de-DE" sz="5400" dirty="0" err="1" smtClean="0">
                <a:solidFill>
                  <a:srgbClr val="0150A0"/>
                </a:solidFill>
              </a:rPr>
              <a:t>for</a:t>
            </a:r>
            <a:r>
              <a:rPr lang="de-DE" sz="5400" dirty="0" smtClean="0">
                <a:solidFill>
                  <a:srgbClr val="0150A0"/>
                </a:solidFill>
              </a:rPr>
              <a:t> </a:t>
            </a:r>
            <a:r>
              <a:rPr lang="de-DE" sz="5400" dirty="0" err="1" smtClean="0">
                <a:solidFill>
                  <a:srgbClr val="0150A0"/>
                </a:solidFill>
              </a:rPr>
              <a:t>your</a:t>
            </a:r>
            <a:r>
              <a:rPr lang="de-DE" sz="5400" dirty="0" smtClean="0">
                <a:solidFill>
                  <a:srgbClr val="0150A0"/>
                </a:solidFill>
              </a:rPr>
              <a:t> </a:t>
            </a:r>
            <a:r>
              <a:rPr lang="de-DE" sz="5400" dirty="0" err="1" smtClean="0">
                <a:solidFill>
                  <a:srgbClr val="0150A0"/>
                </a:solidFill>
              </a:rPr>
              <a:t>attention</a:t>
            </a:r>
            <a:r>
              <a:rPr lang="de-DE" sz="5400" dirty="0" smtClean="0">
                <a:solidFill>
                  <a:srgbClr val="0150A0"/>
                </a:solidFill>
              </a:rPr>
              <a:t>!</a:t>
            </a:r>
            <a:endParaRPr lang="de-DE" sz="3600" dirty="0"/>
          </a:p>
        </p:txBody>
      </p:sp>
      <p:sp>
        <p:nvSpPr>
          <p:cNvPr id="3" name="Titel 3">
            <a:extLst>
              <a:ext uri="{FF2B5EF4-FFF2-40B4-BE49-F238E27FC236}">
                <a16:creationId xmlns:a16="http://schemas.microsoft.com/office/drawing/2014/main" xmlns="" id="{0E9D95FC-F46E-43C3-8640-2A0FB3755281}"/>
              </a:ext>
            </a:extLst>
          </p:cNvPr>
          <p:cNvSpPr txBox="1">
            <a:spLocks/>
          </p:cNvSpPr>
          <p:nvPr/>
        </p:nvSpPr>
        <p:spPr>
          <a:xfrm>
            <a:off x="199053" y="4050759"/>
            <a:ext cx="11793894" cy="2387600"/>
          </a:xfrm>
          <a:prstGeom prst="rect">
            <a:avLst/>
          </a:prstGeom>
        </p:spPr>
        <p:txBody>
          <a:bodyPr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r">
              <a:lnSpc>
                <a:spcPct val="150000"/>
              </a:lnSpc>
            </a:pPr>
            <a:endParaRPr lang="de-DE" sz="2800" b="1" dirty="0"/>
          </a:p>
        </p:txBody>
      </p:sp>
    </p:spTree>
    <p:extLst>
      <p:ext uri="{BB962C8B-B14F-4D97-AF65-F5344CB8AC3E}">
        <p14:creationId xmlns:p14="http://schemas.microsoft.com/office/powerpoint/2010/main" val="3093627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xmlns="" id="{0E9D95FC-F46E-43C3-8640-2A0FB37552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9053" y="1518017"/>
            <a:ext cx="11793894" cy="2387600"/>
          </a:xfrm>
        </p:spPr>
        <p:txBody>
          <a:bodyPr anchor="ctr"/>
          <a:lstStyle/>
          <a:p>
            <a:pPr>
              <a:lnSpc>
                <a:spcPct val="150000"/>
              </a:lnSpc>
            </a:pPr>
            <a:r>
              <a:rPr lang="de-DE" sz="5400" dirty="0" smtClean="0">
                <a:solidFill>
                  <a:srgbClr val="0150A0"/>
                </a:solidFill>
              </a:rPr>
              <a:t>Appendix</a:t>
            </a:r>
            <a:br>
              <a:rPr lang="de-DE" sz="5400" dirty="0" smtClean="0">
                <a:solidFill>
                  <a:srgbClr val="0150A0"/>
                </a:solidFill>
              </a:rPr>
            </a:br>
            <a:r>
              <a:rPr lang="de-DE" sz="5400" dirty="0" smtClean="0">
                <a:solidFill>
                  <a:srgbClr val="0150A0"/>
                </a:solidFill>
              </a:rPr>
              <a:t>Other </a:t>
            </a:r>
            <a:r>
              <a:rPr lang="de-DE" sz="5400" dirty="0" err="1" smtClean="0">
                <a:solidFill>
                  <a:srgbClr val="0150A0"/>
                </a:solidFill>
              </a:rPr>
              <a:t>slides</a:t>
            </a:r>
            <a:endParaRPr lang="de-DE" sz="3600" dirty="0"/>
          </a:p>
        </p:txBody>
      </p:sp>
      <p:sp>
        <p:nvSpPr>
          <p:cNvPr id="3" name="Titel 3">
            <a:extLst>
              <a:ext uri="{FF2B5EF4-FFF2-40B4-BE49-F238E27FC236}">
                <a16:creationId xmlns:a16="http://schemas.microsoft.com/office/drawing/2014/main" xmlns="" id="{0E9D95FC-F46E-43C3-8640-2A0FB3755281}"/>
              </a:ext>
            </a:extLst>
          </p:cNvPr>
          <p:cNvSpPr txBox="1">
            <a:spLocks/>
          </p:cNvSpPr>
          <p:nvPr/>
        </p:nvSpPr>
        <p:spPr>
          <a:xfrm>
            <a:off x="199053" y="4050759"/>
            <a:ext cx="11793894" cy="2387600"/>
          </a:xfrm>
          <a:prstGeom prst="rect">
            <a:avLst/>
          </a:prstGeom>
        </p:spPr>
        <p:txBody>
          <a:bodyPr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r">
              <a:lnSpc>
                <a:spcPct val="150000"/>
              </a:lnSpc>
            </a:pPr>
            <a:endParaRPr lang="de-DE" sz="2800" b="1" dirty="0"/>
          </a:p>
        </p:txBody>
      </p:sp>
    </p:spTree>
    <p:extLst>
      <p:ext uri="{BB962C8B-B14F-4D97-AF65-F5344CB8AC3E}">
        <p14:creationId xmlns:p14="http://schemas.microsoft.com/office/powerpoint/2010/main" val="1073472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4" name="Tabelle 9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13522528"/>
                  </p:ext>
                </p:extLst>
              </p:nvPr>
            </p:nvGraphicFramePr>
            <p:xfrm>
              <a:off x="879732" y="3026081"/>
              <a:ext cx="10432535" cy="29667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447047"/>
                    <a:gridCol w="1190931"/>
                    <a:gridCol w="7651558"/>
                    <a:gridCol w="304800"/>
                    <a:gridCol w="838199"/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GB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sup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</m:sSup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GB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sup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GB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sup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sup>
                                </m:sSup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0.5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accent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GB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42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1138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17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73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0.5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solidFill>
                          <a:schemeClr val="accent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42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94" name="Tabelle 9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13522528"/>
                  </p:ext>
                </p:extLst>
              </p:nvPr>
            </p:nvGraphicFramePr>
            <p:xfrm>
              <a:off x="879732" y="3026081"/>
              <a:ext cx="10432535" cy="29667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447047"/>
                    <a:gridCol w="1190931"/>
                    <a:gridCol w="7651558"/>
                    <a:gridCol w="304800"/>
                    <a:gridCol w="838199"/>
                  </a:tblGrid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r="-2246575" b="-7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37245" r="-736735" b="-7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21434" r="-15060" b="-7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3048000" r="-278000" b="-7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140580" r="-725" b="-70163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 rotWithShape="0">
                          <a:blip r:embed="rId3"/>
                          <a:stretch>
                            <a:fillRect t="-100000" r="-2246575" b="-6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 rotWithShape="0">
                          <a:blip r:embed="rId3"/>
                          <a:stretch>
                            <a:fillRect l="-37245" t="-100000" r="-736735" b="-6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GB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 rotWithShape="0">
                          <a:blip r:embed="rId3"/>
                          <a:stretch>
                            <a:fillRect l="-3048000" t="-100000" r="-278000" b="-6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 rotWithShape="0">
                          <a:blip r:embed="rId3"/>
                          <a:stretch>
                            <a:fillRect l="-1140580" t="-100000" r="-725" b="-60163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 rotWithShape="0">
                          <a:blip r:embed="rId3"/>
                          <a:stretch>
                            <a:fillRect t="-200000" r="-2246575" b="-5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 rotWithShape="0">
                          <a:blip r:embed="rId3"/>
                          <a:stretch>
                            <a:fillRect l="-37245" t="-200000" r="-736735" b="-5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3048000" t="-200000" r="-278000" b="-5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140580" t="-200000" r="-725" b="-50163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 rotWithShape="0">
                          <a:blip r:embed="rId3"/>
                          <a:stretch>
                            <a:fillRect t="-300000" r="-2246575" b="-4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 rotWithShape="0">
                          <a:blip r:embed="rId3"/>
                          <a:stretch>
                            <a:fillRect l="-37245" t="-300000" r="-736735" b="-4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3048000" t="-300000" r="-278000" b="-4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140580" t="-300000" r="-725" b="-40163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 rotWithShape="0">
                          <a:blip r:embed="rId3"/>
                          <a:stretch>
                            <a:fillRect t="-400000" r="-2246575" b="-3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 rotWithShape="0">
                          <a:blip r:embed="rId3"/>
                          <a:stretch>
                            <a:fillRect l="-37245" t="-400000" r="-736735" b="-3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3048000" t="-400000" r="-278000" b="-3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140580" t="-400000" r="-725" b="-30163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 rotWithShape="0">
                          <a:blip r:embed="rId3"/>
                          <a:stretch>
                            <a:fillRect t="-500000" r="-2246575" b="-2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 rotWithShape="0">
                          <a:blip r:embed="rId3"/>
                          <a:stretch>
                            <a:fillRect l="-37245" t="-500000" r="-736735" b="-2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3048000" t="-500000" r="-278000" b="-2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140580" t="-500000" r="-725" b="-20163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 rotWithShape="0">
                          <a:blip r:embed="rId3"/>
                          <a:stretch>
                            <a:fillRect t="-600000" r="-2246575" b="-1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 rotWithShape="0">
                          <a:blip r:embed="rId3"/>
                          <a:stretch>
                            <a:fillRect l="-37245" t="-600000" r="-736735" b="-1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3048000" t="-600000" r="-278000" b="-1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140580" t="-600000" r="-725" b="-10163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 rotWithShape="0">
                          <a:blip r:embed="rId3"/>
                          <a:stretch>
                            <a:fillRect t="-700000" r="-2246575" b="-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 rotWithShape="0">
                          <a:blip r:embed="rId3"/>
                          <a:stretch>
                            <a:fillRect l="-37245" t="-700000" r="-736735" b="-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3048000" t="-700000" r="-278000" b="-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140580" t="-700000" r="-725" b="-1639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grpSp>
        <p:nvGrpSpPr>
          <p:cNvPr id="68" name="Gruppieren 67"/>
          <p:cNvGrpSpPr>
            <a:grpSpLocks noChangeAspect="1"/>
          </p:cNvGrpSpPr>
          <p:nvPr/>
        </p:nvGrpSpPr>
        <p:grpSpPr>
          <a:xfrm>
            <a:off x="8093111" y="1148550"/>
            <a:ext cx="4026413" cy="2036159"/>
            <a:chOff x="2616227" y="240570"/>
            <a:chExt cx="5986480" cy="3027367"/>
          </a:xfrm>
        </p:grpSpPr>
        <p:grpSp>
          <p:nvGrpSpPr>
            <p:cNvPr id="69" name="Gruppieren 68"/>
            <p:cNvGrpSpPr/>
            <p:nvPr/>
          </p:nvGrpSpPr>
          <p:grpSpPr>
            <a:xfrm>
              <a:off x="2836566" y="301882"/>
              <a:ext cx="5573748" cy="2966055"/>
              <a:chOff x="2836566" y="301882"/>
              <a:chExt cx="5573748" cy="2966055"/>
            </a:xfrm>
          </p:grpSpPr>
          <p:grpSp>
            <p:nvGrpSpPr>
              <p:cNvPr id="78" name="Gruppieren 77"/>
              <p:cNvGrpSpPr/>
              <p:nvPr/>
            </p:nvGrpSpPr>
            <p:grpSpPr>
              <a:xfrm>
                <a:off x="2836566" y="301882"/>
                <a:ext cx="5573748" cy="2966055"/>
                <a:chOff x="2207916" y="1616332"/>
                <a:chExt cx="5573748" cy="2966055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1" name="Ellipse 80"/>
                    <p:cNvSpPr>
                      <a:spLocks/>
                    </p:cNvSpPr>
                    <p:nvPr/>
                  </p:nvSpPr>
                  <p:spPr>
                    <a:xfrm>
                      <a:off x="2207916" y="1630993"/>
                      <a:ext cx="1044000" cy="720000"/>
                    </a:xfrm>
                    <a:prstGeom prst="ellipse">
                      <a:avLst/>
                    </a:prstGeom>
                    <a:solidFill>
                      <a:schemeClr val="accent6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d>
                              <m:dPr>
                                <m:ctrlPr>
                                  <a:rPr lang="de-DE" sz="160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600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de-DE" sz="16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de-DE" sz="1600" b="0" i="1" smtClean="0">
                                    <a:latin typeface="Cambria Math" panose="02040503050406030204" pitchFamily="18" charset="0"/>
                                  </a:rPr>
                                  <m:t>0.5</m:t>
                                </m:r>
                              </m:e>
                            </m:d>
                          </m:oMath>
                        </m:oMathPara>
                      </a14:m>
                      <a:endParaRPr lang="de-DE" sz="1600" dirty="0" smtClean="0"/>
                    </a:p>
                  </p:txBody>
                </p:sp>
              </mc:Choice>
              <mc:Fallback xmlns="">
                <p:sp>
                  <p:nvSpPr>
                    <p:cNvPr id="81" name="Ellipse 80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207916" y="1630993"/>
                      <a:ext cx="1044000" cy="720000"/>
                    </a:xfrm>
                    <a:prstGeom prst="ellipse">
                      <a:avLst/>
                    </a:prstGeom>
                    <a:blipFill rotWithShape="0">
                      <a:blip r:embed="rId4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GB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82" name="Gerader Verbinder 81"/>
                <p:cNvCxnSpPr>
                  <a:cxnSpLocks/>
                  <a:stCxn id="81" idx="6"/>
                  <a:endCxn id="83" idx="2"/>
                </p:cNvCxnSpPr>
                <p:nvPr/>
              </p:nvCxnSpPr>
              <p:spPr>
                <a:xfrm>
                  <a:off x="3251916" y="1990993"/>
                  <a:ext cx="1220874" cy="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3" name="Ellipse 82"/>
                    <p:cNvSpPr>
                      <a:spLocks/>
                    </p:cNvSpPr>
                    <p:nvPr/>
                  </p:nvSpPr>
                  <p:spPr>
                    <a:xfrm>
                      <a:off x="4472790" y="1630993"/>
                      <a:ext cx="1044000" cy="720000"/>
                    </a:xfrm>
                    <a:prstGeom prst="ellipse">
                      <a:avLst/>
                    </a:prstGeom>
                    <a:solidFill>
                      <a:schemeClr val="accent5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d>
                              <m:dPr>
                                <m:ctrlPr>
                                  <a:rPr lang="de-DE" sz="120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200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de-DE" sz="12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de-DE" sz="1200" b="0" i="1" smtClean="0">
                                    <a:latin typeface="Cambria Math" panose="02040503050406030204" pitchFamily="18" charset="0"/>
                                  </a:rPr>
                                  <m:t>1138</m:t>
                                </m:r>
                              </m:e>
                            </m:d>
                          </m:oMath>
                        </m:oMathPara>
                      </a14:m>
                      <a:endParaRPr lang="de-DE" sz="1200" dirty="0" smtClean="0"/>
                    </a:p>
                  </p:txBody>
                </p:sp>
              </mc:Choice>
              <mc:Fallback xmlns="">
                <p:sp>
                  <p:nvSpPr>
                    <p:cNvPr id="83" name="Ellipse 82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472790" y="1630993"/>
                      <a:ext cx="1044000" cy="720000"/>
                    </a:xfrm>
                    <a:prstGeom prst="ellipse">
                      <a:avLst/>
                    </a:prstGeom>
                    <a:blipFill rotWithShape="0">
                      <a:blip r:embed="rId5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GB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4" name="Ellipse 83"/>
                    <p:cNvSpPr>
                      <a:spLocks/>
                    </p:cNvSpPr>
                    <p:nvPr/>
                  </p:nvSpPr>
                  <p:spPr>
                    <a:xfrm>
                      <a:off x="6737664" y="1616332"/>
                      <a:ext cx="1044000" cy="720000"/>
                    </a:xfrm>
                    <a:prstGeom prst="ellipse">
                      <a:avLst/>
                    </a:prstGeom>
                    <a:solidFill>
                      <a:schemeClr val="accent6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d>
                              <m:dPr>
                                <m:ctrlPr>
                                  <a:rPr lang="de-DE" sz="160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600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de-DE" sz="1600" b="0" i="1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de-DE" sz="1600" b="0" i="1" smtClean="0">
                                    <a:latin typeface="Cambria Math" panose="02040503050406030204" pitchFamily="18" charset="0"/>
                                  </a:rPr>
                                  <m:t>0.5</m:t>
                                </m:r>
                              </m:e>
                            </m:d>
                          </m:oMath>
                        </m:oMathPara>
                      </a14:m>
                      <a:endParaRPr lang="de-DE" sz="1600" dirty="0" smtClean="0"/>
                    </a:p>
                  </p:txBody>
                </p:sp>
              </mc:Choice>
              <mc:Fallback xmlns="">
                <p:sp>
                  <p:nvSpPr>
                    <p:cNvPr id="84" name="Ellipse 83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737664" y="1616332"/>
                      <a:ext cx="1044000" cy="720000"/>
                    </a:xfrm>
                    <a:prstGeom prst="ellipse">
                      <a:avLst/>
                    </a:prstGeom>
                    <a:blipFill rotWithShape="0">
                      <a:blip r:embed="rId6"/>
                      <a:stretch>
                        <a:fillRect l="-855"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GB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5" name="Ellipse 84"/>
                    <p:cNvSpPr>
                      <a:spLocks/>
                    </p:cNvSpPr>
                    <p:nvPr/>
                  </p:nvSpPr>
                  <p:spPr>
                    <a:xfrm>
                      <a:off x="6737664" y="2746690"/>
                      <a:ext cx="1044000" cy="720000"/>
                    </a:xfrm>
                    <a:prstGeom prst="ellipse">
                      <a:avLst/>
                    </a:prstGeom>
                    <a:solidFill>
                      <a:schemeClr val="accent2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d>
                              <m:dPr>
                                <m:ctrlPr>
                                  <a:rPr lang="de-DE" sz="160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600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de-DE" sz="1600" b="0" i="1" smtClean="0"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de-DE" sz="1600" b="0" i="1" smtClean="0">
                                    <a:latin typeface="Cambria Math" panose="02040503050406030204" pitchFamily="18" charset="0"/>
                                  </a:rPr>
                                  <m:t>42</m:t>
                                </m:r>
                              </m:e>
                            </m:d>
                          </m:oMath>
                        </m:oMathPara>
                      </a14:m>
                      <a:endParaRPr lang="de-DE" sz="1600" dirty="0" smtClean="0"/>
                    </a:p>
                  </p:txBody>
                </p:sp>
              </mc:Choice>
              <mc:Fallback xmlns="">
                <p:sp>
                  <p:nvSpPr>
                    <p:cNvPr id="85" name="Ellipse 84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737664" y="2746690"/>
                      <a:ext cx="1044000" cy="720000"/>
                    </a:xfrm>
                    <a:prstGeom prst="ellipse">
                      <a:avLst/>
                    </a:prstGeom>
                    <a:blipFill rotWithShape="0">
                      <a:blip r:embed="rId7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GB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6" name="Ellipse 85"/>
                    <p:cNvSpPr>
                      <a:spLocks/>
                    </p:cNvSpPr>
                    <p:nvPr/>
                  </p:nvSpPr>
                  <p:spPr>
                    <a:xfrm>
                      <a:off x="2207916" y="2746690"/>
                      <a:ext cx="1044000" cy="720000"/>
                    </a:xfrm>
                    <a:prstGeom prst="ellipse">
                      <a:avLst/>
                    </a:prstGeom>
                    <a:solidFill>
                      <a:schemeClr val="accent2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d>
                              <m:dPr>
                                <m:ctrlPr>
                                  <a:rPr lang="de-DE" sz="160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600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de-DE" sz="16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de-DE" sz="1600" b="0" i="1" smtClean="0">
                                    <a:latin typeface="Cambria Math" panose="02040503050406030204" pitchFamily="18" charset="0"/>
                                  </a:rPr>
                                  <m:t>42</m:t>
                                </m:r>
                              </m:e>
                            </m:d>
                          </m:oMath>
                        </m:oMathPara>
                      </a14:m>
                      <a:endParaRPr lang="de-DE" sz="1600" dirty="0" smtClean="0"/>
                    </a:p>
                  </p:txBody>
                </p:sp>
              </mc:Choice>
              <mc:Fallback xmlns="">
                <p:sp>
                  <p:nvSpPr>
                    <p:cNvPr id="86" name="Ellipse 85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207916" y="2746690"/>
                      <a:ext cx="1044000" cy="720000"/>
                    </a:xfrm>
                    <a:prstGeom prst="ellipse">
                      <a:avLst/>
                    </a:prstGeom>
                    <a:blipFill rotWithShape="0">
                      <a:blip r:embed="rId8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GB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7" name="Ellipse 86"/>
                    <p:cNvSpPr>
                      <a:spLocks/>
                    </p:cNvSpPr>
                    <p:nvPr/>
                  </p:nvSpPr>
                  <p:spPr>
                    <a:xfrm>
                      <a:off x="2207916" y="3862387"/>
                      <a:ext cx="1044000" cy="720000"/>
                    </a:xfrm>
                    <a:prstGeom prst="ellipse">
                      <a:avLst/>
                    </a:prstGeom>
                    <a:solidFill>
                      <a:srgbClr val="FF0000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d>
                              <m:dPr>
                                <m:ctrlPr>
                                  <a:rPr lang="de-DE" sz="160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600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de-DE" sz="16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de-DE" sz="1600" b="0" i="1" smtClean="0">
                                    <a:latin typeface="Cambria Math" panose="02040503050406030204" pitchFamily="18" charset="0"/>
                                  </a:rPr>
                                  <m:t>17</m:t>
                                </m:r>
                              </m:e>
                            </m:d>
                          </m:oMath>
                        </m:oMathPara>
                      </a14:m>
                      <a:endParaRPr lang="de-DE" sz="1600" dirty="0" smtClean="0"/>
                    </a:p>
                  </p:txBody>
                </p:sp>
              </mc:Choice>
              <mc:Fallback xmlns="">
                <p:sp>
                  <p:nvSpPr>
                    <p:cNvPr id="87" name="Ellipse 86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207916" y="3862387"/>
                      <a:ext cx="1044000" cy="720000"/>
                    </a:xfrm>
                    <a:prstGeom prst="ellipse">
                      <a:avLst/>
                    </a:prstGeom>
                    <a:blipFill rotWithShape="0">
                      <a:blip r:embed="rId9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GB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8" name="Ellipse 87"/>
                    <p:cNvSpPr>
                      <a:spLocks/>
                    </p:cNvSpPr>
                    <p:nvPr/>
                  </p:nvSpPr>
                  <p:spPr>
                    <a:xfrm>
                      <a:off x="4472790" y="3862387"/>
                      <a:ext cx="1044000" cy="720000"/>
                    </a:xfrm>
                    <a:prstGeom prst="ellipse">
                      <a:avLst/>
                    </a:prstGeom>
                    <a:solidFill>
                      <a:srgbClr val="FFFF00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d>
                              <m:dPr>
                                <m:ctrlPr>
                                  <a:rPr lang="de-DE" sz="16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de-DE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de-DE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73</m:t>
                                </m:r>
                              </m:e>
                            </m:d>
                          </m:oMath>
                        </m:oMathPara>
                      </a14:m>
                      <a:endParaRPr lang="de-DE" sz="1600" dirty="0" smtClean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88" name="Ellipse 87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472790" y="3862387"/>
                      <a:ext cx="1044000" cy="720000"/>
                    </a:xfrm>
                    <a:prstGeom prst="ellipse">
                      <a:avLst/>
                    </a:prstGeom>
                    <a:blipFill rotWithShape="0">
                      <a:blip r:embed="rId10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GB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89" name="Gerader Verbinder 88"/>
                <p:cNvCxnSpPr>
                  <a:cxnSpLocks/>
                  <a:stCxn id="81" idx="4"/>
                  <a:endCxn id="86" idx="0"/>
                </p:cNvCxnSpPr>
                <p:nvPr/>
              </p:nvCxnSpPr>
              <p:spPr>
                <a:xfrm>
                  <a:off x="2729916" y="2350993"/>
                  <a:ext cx="0" cy="395697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0" name="Gerader Verbinder 89"/>
                <p:cNvCxnSpPr>
                  <a:cxnSpLocks/>
                  <a:stCxn id="86" idx="4"/>
                  <a:endCxn id="87" idx="0"/>
                </p:cNvCxnSpPr>
                <p:nvPr/>
              </p:nvCxnSpPr>
              <p:spPr>
                <a:xfrm>
                  <a:off x="2729916" y="3466690"/>
                  <a:ext cx="0" cy="395697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1" name="Gerader Verbinder 90"/>
                <p:cNvCxnSpPr>
                  <a:cxnSpLocks/>
                  <a:stCxn id="87" idx="6"/>
                  <a:endCxn id="88" idx="2"/>
                </p:cNvCxnSpPr>
                <p:nvPr/>
              </p:nvCxnSpPr>
              <p:spPr>
                <a:xfrm>
                  <a:off x="3251916" y="4222387"/>
                  <a:ext cx="1220874" cy="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2" name="Gerader Verbinder 91"/>
                <p:cNvCxnSpPr>
                  <a:cxnSpLocks/>
                  <a:stCxn id="84" idx="2"/>
                  <a:endCxn id="83" idx="6"/>
                </p:cNvCxnSpPr>
                <p:nvPr/>
              </p:nvCxnSpPr>
              <p:spPr>
                <a:xfrm flipH="1">
                  <a:off x="5516790" y="1976332"/>
                  <a:ext cx="1220874" cy="14661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3" name="Gerader Verbinder 92"/>
                <p:cNvCxnSpPr>
                  <a:cxnSpLocks/>
                  <a:stCxn id="85" idx="0"/>
                  <a:endCxn id="84" idx="4"/>
                </p:cNvCxnSpPr>
                <p:nvPr/>
              </p:nvCxnSpPr>
              <p:spPr>
                <a:xfrm flipV="1">
                  <a:off x="7259664" y="2336332"/>
                  <a:ext cx="0" cy="410358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79" name="Gerader Verbinder 78"/>
              <p:cNvCxnSpPr>
                <a:cxnSpLocks/>
                <a:stCxn id="86" idx="7"/>
                <a:endCxn id="83" idx="3"/>
              </p:cNvCxnSpPr>
              <p:nvPr/>
            </p:nvCxnSpPr>
            <p:spPr>
              <a:xfrm flipV="1">
                <a:off x="3727676" y="931101"/>
                <a:ext cx="1526654" cy="606581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Gerader Verbinder 79"/>
              <p:cNvCxnSpPr>
                <a:cxnSpLocks/>
                <a:stCxn id="85" idx="1"/>
                <a:endCxn id="83" idx="5"/>
              </p:cNvCxnSpPr>
              <p:nvPr/>
            </p:nvCxnSpPr>
            <p:spPr>
              <a:xfrm flipH="1" flipV="1">
                <a:off x="5992550" y="931101"/>
                <a:ext cx="1526654" cy="606581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Textfeld 69"/>
                <p:cNvSpPr txBox="1"/>
                <p:nvPr/>
              </p:nvSpPr>
              <p:spPr>
                <a:xfrm>
                  <a:off x="4219934" y="259897"/>
                  <a:ext cx="744082" cy="50336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0.9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70" name="Textfeld 6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19934" y="259897"/>
                  <a:ext cx="744082" cy="503363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Textfeld 70"/>
                <p:cNvSpPr txBox="1"/>
                <p:nvPr/>
              </p:nvSpPr>
              <p:spPr>
                <a:xfrm>
                  <a:off x="6484810" y="240570"/>
                  <a:ext cx="744082" cy="50336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0.9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71" name="Textfeld 7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84810" y="240570"/>
                  <a:ext cx="744082" cy="503363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Textfeld 71"/>
                <p:cNvSpPr txBox="1"/>
                <p:nvPr/>
              </p:nvSpPr>
              <p:spPr>
                <a:xfrm>
                  <a:off x="4179859" y="1286609"/>
                  <a:ext cx="851333" cy="50336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110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72" name="Textfeld 7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79859" y="1286609"/>
                  <a:ext cx="851333" cy="503363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Textfeld 72"/>
                <p:cNvSpPr txBox="1"/>
                <p:nvPr/>
              </p:nvSpPr>
              <p:spPr>
                <a:xfrm>
                  <a:off x="6444733" y="1286609"/>
                  <a:ext cx="851333" cy="50336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110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73" name="Textfeld 7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44733" y="1286609"/>
                  <a:ext cx="851333" cy="503363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Textfeld 73"/>
                <p:cNvSpPr txBox="1"/>
                <p:nvPr/>
              </p:nvSpPr>
              <p:spPr>
                <a:xfrm>
                  <a:off x="7920591" y="1036542"/>
                  <a:ext cx="682116" cy="50336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13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74" name="Textfeld 7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20591" y="1036542"/>
                  <a:ext cx="682116" cy="503363"/>
                </a:xfrm>
                <a:prstGeom prst="rect">
                  <a:avLst/>
                </a:prstGeom>
                <a:blipFill rotWithShape="0"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Textfeld 74"/>
                <p:cNvSpPr txBox="1"/>
                <p:nvPr/>
              </p:nvSpPr>
              <p:spPr>
                <a:xfrm>
                  <a:off x="2836565" y="1017333"/>
                  <a:ext cx="682115" cy="50336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13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75" name="Textfeld 7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36565" y="1017333"/>
                  <a:ext cx="682115" cy="503363"/>
                </a:xfrm>
                <a:prstGeom prst="rect">
                  <a:avLst/>
                </a:prstGeom>
                <a:blipFill rotWithShape="0"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Textfeld 75"/>
                <p:cNvSpPr txBox="1"/>
                <p:nvPr/>
              </p:nvSpPr>
              <p:spPr>
                <a:xfrm>
                  <a:off x="2616227" y="2161275"/>
                  <a:ext cx="913300" cy="50336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0.25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76" name="Textfeld 7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16227" y="2161275"/>
                  <a:ext cx="913300" cy="503363"/>
                </a:xfrm>
                <a:prstGeom prst="rect">
                  <a:avLst/>
                </a:prstGeom>
                <a:blipFill rotWithShape="0"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Textfeld 76"/>
                <p:cNvSpPr txBox="1"/>
                <p:nvPr/>
              </p:nvSpPr>
              <p:spPr>
                <a:xfrm>
                  <a:off x="4307828" y="2486623"/>
                  <a:ext cx="512896" cy="50336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7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77" name="Textfeld 7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07828" y="2486623"/>
                  <a:ext cx="512896" cy="503363"/>
                </a:xfrm>
                <a:prstGeom prst="rect">
                  <a:avLst/>
                </a:prstGeom>
                <a:blipFill rotWithShape="0"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hteck 23"/>
              <p:cNvSpPr/>
              <p:nvPr/>
            </p:nvSpPr>
            <p:spPr>
              <a:xfrm>
                <a:off x="0" y="1235856"/>
                <a:ext cx="5546839" cy="984052"/>
              </a:xfrm>
              <a:prstGeom prst="rect">
                <a:avLst/>
              </a:prstGeom>
              <a:solidFill>
                <a:srgbClr val="CFD5EA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p>
                          </m:sSup>
                          <m:d>
                            <m:d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de-DE" b="0" i="0" smtClean="0">
                                  <a:latin typeface="Cambria Math" panose="02040503050406030204" pitchFamily="18" charset="0"/>
                                </a:rPr>
                                <m:t>deg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b>
                            <m:sup/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d>
                                <m:d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d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  <m:sSup>
                            <m:sSup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p>
                          </m:sSup>
                          <m:d>
                            <m:d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4" name="Rechteck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235856"/>
                <a:ext cx="5546839" cy="984052"/>
              </a:xfrm>
              <a:prstGeom prst="rect">
                <a:avLst/>
              </a:prstGeom>
              <a:blipFill rotWithShape="0"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D939CE78-E6B6-44BA-9946-07DBB2D9C71A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0" y="257692"/>
            <a:ext cx="10512305" cy="928958"/>
          </a:xfrm>
        </p:spPr>
        <p:txBody>
          <a:bodyPr/>
          <a:lstStyle/>
          <a:p>
            <a:r>
              <a:rPr lang="de-DE" dirty="0" smtClean="0"/>
              <a:t>1.1 </a:t>
            </a:r>
            <a:r>
              <a:rPr lang="de-DE" dirty="0" err="1" smtClean="0"/>
              <a:t>Weisfeiler</a:t>
            </a:r>
            <a:r>
              <a:rPr lang="de-DE" dirty="0" smtClean="0"/>
              <a:t>-Lehman </a:t>
            </a:r>
            <a:r>
              <a:rPr lang="de-DE" dirty="0" err="1"/>
              <a:t>node</a:t>
            </a:r>
            <a:r>
              <a:rPr lang="de-DE" dirty="0"/>
              <a:t> </a:t>
            </a:r>
            <a:r>
              <a:rPr lang="de-DE" dirty="0" err="1"/>
              <a:t>embedding</a:t>
            </a:r>
            <a:r>
              <a:rPr lang="de-DE" dirty="0"/>
              <a:t> </a:t>
            </a:r>
            <a:r>
              <a:rPr lang="de-DE" dirty="0" err="1" smtClean="0"/>
              <a:t>scheme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err="1" smtClean="0"/>
              <a:t>Example</a:t>
            </a:r>
            <a:r>
              <a:rPr lang="de-DE" dirty="0" smtClean="0"/>
              <a:t> – Attribute </a:t>
            </a:r>
            <a:r>
              <a:rPr lang="de-DE" dirty="0" err="1" smtClean="0"/>
              <a:t>labels</a:t>
            </a:r>
            <a:endParaRPr lang="de-DE" dirty="0"/>
          </a:p>
        </p:txBody>
      </p:sp>
      <p:sp>
        <p:nvSpPr>
          <p:cNvPr id="16" name="Fußzeilenplatzhalter 4">
            <a:extLst>
              <a:ext uri="{FF2B5EF4-FFF2-40B4-BE49-F238E27FC236}">
                <a16:creationId xmlns:a16="http://schemas.microsoft.com/office/drawing/2014/main" xmlns="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5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2454560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2" name="Tabelle 3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15034682"/>
                  </p:ext>
                </p:extLst>
              </p:nvPr>
            </p:nvGraphicFramePr>
            <p:xfrm>
              <a:off x="879732" y="3022643"/>
              <a:ext cx="10432535" cy="30440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447047"/>
                    <a:gridCol w="1190931"/>
                    <a:gridCol w="7651558"/>
                    <a:gridCol w="304800"/>
                    <a:gridCol w="838199"/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GB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sup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</m:sSup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GB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sup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GB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sup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sup>
                                </m:sSup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0.5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lang="en-GB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d>
                                  <m:dPr>
                                    <m:ctrlPr>
                                      <a:rPr lang="en-GB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0.5+</m:t>
                                    </m:r>
                                    <m:f>
                                      <m:fPr>
                                        <m:type m:val="skw"/>
                                        <m:ctrlPr>
                                          <a:rPr lang="en-GB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  <m:t>0.9∗1138+13∗42</m:t>
                                        </m:r>
                                      </m:e>
                                    </m:d>
                                  </m:e>
                                </m:d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=392.8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DEEB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42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1138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17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73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0.5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solidFill>
                          <a:schemeClr val="accent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42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32" name="Tabelle 3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15034682"/>
                  </p:ext>
                </p:extLst>
              </p:nvPr>
            </p:nvGraphicFramePr>
            <p:xfrm>
              <a:off x="879732" y="3022643"/>
              <a:ext cx="10432535" cy="30440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447047"/>
                    <a:gridCol w="1190931"/>
                    <a:gridCol w="7651558"/>
                    <a:gridCol w="304800"/>
                    <a:gridCol w="838199"/>
                  </a:tblGrid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t="-44262" r="-2246575" b="-7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37245" t="-44262" r="-736735" b="-7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21434" t="-44262" r="-15060" b="-7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3048000" t="-44262" r="-278000" b="-7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140580" t="-44262" r="-725" b="-722951"/>
                          </a:stretch>
                        </a:blipFill>
                      </a:tcPr>
                    </a:tc>
                  </a:tr>
                  <a:tr h="44812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 rotWithShape="0">
                          <a:blip r:embed="rId3"/>
                          <a:stretch>
                            <a:fillRect t="-118919" r="-2246575" b="-49594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 rotWithShape="0">
                          <a:blip r:embed="rId3"/>
                          <a:stretch>
                            <a:fillRect l="-37245" t="-118919" r="-736735" b="-49594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 rotWithShape="0">
                          <a:blip r:embed="rId3"/>
                          <a:stretch>
                            <a:fillRect l="-21434" t="-118919" r="-15060" b="-49594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 rotWithShape="0">
                          <a:blip r:embed="rId3"/>
                          <a:stretch>
                            <a:fillRect l="-3048000" t="-118919" r="-278000" b="-49594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 rotWithShape="0">
                          <a:blip r:embed="rId3"/>
                          <a:stretch>
                            <a:fillRect l="-1140580" t="-118919" r="-725" b="-495946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 rotWithShape="0">
                          <a:blip r:embed="rId3"/>
                          <a:stretch>
                            <a:fillRect t="-265574" r="-2246575" b="-5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 rotWithShape="0">
                          <a:blip r:embed="rId3"/>
                          <a:stretch>
                            <a:fillRect l="-37245" t="-265574" r="-736735" b="-5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3048000" t="-265574" r="-278000" b="-5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140580" t="-265574" r="-725" b="-50163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 rotWithShape="0">
                          <a:blip r:embed="rId3"/>
                          <a:stretch>
                            <a:fillRect t="-365574" r="-2246575" b="-4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 rotWithShape="0">
                          <a:blip r:embed="rId3"/>
                          <a:stretch>
                            <a:fillRect l="-37245" t="-365574" r="-736735" b="-4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3048000" t="-365574" r="-278000" b="-4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140580" t="-365574" r="-725" b="-40163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 rotWithShape="0">
                          <a:blip r:embed="rId3"/>
                          <a:stretch>
                            <a:fillRect t="-465574" r="-2246575" b="-3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 rotWithShape="0">
                          <a:blip r:embed="rId3"/>
                          <a:stretch>
                            <a:fillRect l="-37245" t="-465574" r="-736735" b="-3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3048000" t="-465574" r="-278000" b="-3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140580" t="-465574" r="-725" b="-30163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 rotWithShape="0">
                          <a:blip r:embed="rId3"/>
                          <a:stretch>
                            <a:fillRect t="-565574" r="-2246575" b="-2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 rotWithShape="0">
                          <a:blip r:embed="rId3"/>
                          <a:stretch>
                            <a:fillRect l="-37245" t="-565574" r="-736735" b="-2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3048000" t="-565574" r="-278000" b="-2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140580" t="-565574" r="-725" b="-20163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 rotWithShape="0">
                          <a:blip r:embed="rId3"/>
                          <a:stretch>
                            <a:fillRect t="-665574" r="-2246575" b="-1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 rotWithShape="0">
                          <a:blip r:embed="rId3"/>
                          <a:stretch>
                            <a:fillRect l="-37245" t="-665574" r="-736735" b="-1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3048000" t="-665574" r="-278000" b="-1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140580" t="-665574" r="-725" b="-10163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 rotWithShape="0">
                          <a:blip r:embed="rId3"/>
                          <a:stretch>
                            <a:fillRect t="-765574" r="-2246575" b="-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 rotWithShape="0">
                          <a:blip r:embed="rId3"/>
                          <a:stretch>
                            <a:fillRect l="-37245" t="-765574" r="-736735" b="-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3048000" t="-765574" r="-278000" b="-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140580" t="-765574" r="-725" b="-1639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grpSp>
        <p:nvGrpSpPr>
          <p:cNvPr id="68" name="Gruppieren 67"/>
          <p:cNvGrpSpPr>
            <a:grpSpLocks noChangeAspect="1"/>
          </p:cNvGrpSpPr>
          <p:nvPr/>
        </p:nvGrpSpPr>
        <p:grpSpPr>
          <a:xfrm>
            <a:off x="8093111" y="1148550"/>
            <a:ext cx="4026413" cy="2036159"/>
            <a:chOff x="2616227" y="240570"/>
            <a:chExt cx="5986480" cy="3027367"/>
          </a:xfrm>
        </p:grpSpPr>
        <p:grpSp>
          <p:nvGrpSpPr>
            <p:cNvPr id="69" name="Gruppieren 68"/>
            <p:cNvGrpSpPr/>
            <p:nvPr/>
          </p:nvGrpSpPr>
          <p:grpSpPr>
            <a:xfrm>
              <a:off x="2836566" y="301882"/>
              <a:ext cx="5573748" cy="2966055"/>
              <a:chOff x="2836566" y="301882"/>
              <a:chExt cx="5573748" cy="2966055"/>
            </a:xfrm>
          </p:grpSpPr>
          <p:grpSp>
            <p:nvGrpSpPr>
              <p:cNvPr id="78" name="Gruppieren 77"/>
              <p:cNvGrpSpPr/>
              <p:nvPr/>
            </p:nvGrpSpPr>
            <p:grpSpPr>
              <a:xfrm>
                <a:off x="2836566" y="301882"/>
                <a:ext cx="5573748" cy="2966055"/>
                <a:chOff x="2207916" y="1616332"/>
                <a:chExt cx="5573748" cy="2966055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1" name="Ellipse 80"/>
                    <p:cNvSpPr>
                      <a:spLocks/>
                    </p:cNvSpPr>
                    <p:nvPr/>
                  </p:nvSpPr>
                  <p:spPr>
                    <a:xfrm>
                      <a:off x="2207916" y="1630993"/>
                      <a:ext cx="1044000" cy="720000"/>
                    </a:xfrm>
                    <a:prstGeom prst="ellipse">
                      <a:avLst/>
                    </a:prstGeom>
                    <a:solidFill>
                      <a:srgbClr val="DEEBF7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d>
                              <m:dPr>
                                <m:ctrlPr>
                                  <a:rPr lang="de-DE" sz="12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de-DE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392.8</m:t>
                                </m:r>
                              </m:e>
                            </m:d>
                          </m:oMath>
                        </m:oMathPara>
                      </a14:m>
                      <a:endParaRPr lang="de-DE" sz="1200" dirty="0" smtClean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81" name="Ellipse 80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207916" y="1630993"/>
                      <a:ext cx="1044000" cy="720000"/>
                    </a:xfrm>
                    <a:prstGeom prst="ellipse">
                      <a:avLst/>
                    </a:prstGeom>
                    <a:blipFill rotWithShape="0">
                      <a:blip r:embed="rId4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GB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82" name="Gerader Verbinder 81"/>
                <p:cNvCxnSpPr>
                  <a:cxnSpLocks/>
                  <a:stCxn id="81" idx="6"/>
                  <a:endCxn id="83" idx="2"/>
                </p:cNvCxnSpPr>
                <p:nvPr/>
              </p:nvCxnSpPr>
              <p:spPr>
                <a:xfrm>
                  <a:off x="3251916" y="1990993"/>
                  <a:ext cx="1220874" cy="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3" name="Ellipse 82"/>
                    <p:cNvSpPr>
                      <a:spLocks/>
                    </p:cNvSpPr>
                    <p:nvPr/>
                  </p:nvSpPr>
                  <p:spPr>
                    <a:xfrm>
                      <a:off x="4472790" y="1630993"/>
                      <a:ext cx="1044000" cy="720000"/>
                    </a:xfrm>
                    <a:prstGeom prst="ellipse">
                      <a:avLst/>
                    </a:prstGeom>
                    <a:solidFill>
                      <a:schemeClr val="accent5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d>
                              <m:dPr>
                                <m:ctrlPr>
                                  <a:rPr lang="de-DE" sz="120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200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de-DE" sz="12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de-DE" sz="1200" b="0" i="1" smtClean="0">
                                    <a:latin typeface="Cambria Math" panose="02040503050406030204" pitchFamily="18" charset="0"/>
                                  </a:rPr>
                                  <m:t>1138</m:t>
                                </m:r>
                              </m:e>
                            </m:d>
                          </m:oMath>
                        </m:oMathPara>
                      </a14:m>
                      <a:endParaRPr lang="de-DE" sz="1200" dirty="0" smtClean="0"/>
                    </a:p>
                  </p:txBody>
                </p:sp>
              </mc:Choice>
              <mc:Fallback xmlns="">
                <p:sp>
                  <p:nvSpPr>
                    <p:cNvPr id="83" name="Ellipse 82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472790" y="1630993"/>
                      <a:ext cx="1044000" cy="720000"/>
                    </a:xfrm>
                    <a:prstGeom prst="ellipse">
                      <a:avLst/>
                    </a:prstGeom>
                    <a:blipFill rotWithShape="0">
                      <a:blip r:embed="rId5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GB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4" name="Ellipse 83"/>
                    <p:cNvSpPr>
                      <a:spLocks/>
                    </p:cNvSpPr>
                    <p:nvPr/>
                  </p:nvSpPr>
                  <p:spPr>
                    <a:xfrm>
                      <a:off x="6737664" y="1616332"/>
                      <a:ext cx="1044000" cy="720000"/>
                    </a:xfrm>
                    <a:prstGeom prst="ellipse">
                      <a:avLst/>
                    </a:prstGeom>
                    <a:solidFill>
                      <a:schemeClr val="accent6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d>
                              <m:dPr>
                                <m:ctrlPr>
                                  <a:rPr lang="de-DE" sz="160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600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de-DE" sz="1600" b="0" i="1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de-DE" sz="1600" b="0" i="1" smtClean="0">
                                    <a:latin typeface="Cambria Math" panose="02040503050406030204" pitchFamily="18" charset="0"/>
                                  </a:rPr>
                                  <m:t>0.5</m:t>
                                </m:r>
                              </m:e>
                            </m:d>
                          </m:oMath>
                        </m:oMathPara>
                      </a14:m>
                      <a:endParaRPr lang="de-DE" sz="1600" dirty="0" smtClean="0"/>
                    </a:p>
                  </p:txBody>
                </p:sp>
              </mc:Choice>
              <mc:Fallback xmlns="">
                <p:sp>
                  <p:nvSpPr>
                    <p:cNvPr id="84" name="Ellipse 83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737664" y="1616332"/>
                      <a:ext cx="1044000" cy="720000"/>
                    </a:xfrm>
                    <a:prstGeom prst="ellipse">
                      <a:avLst/>
                    </a:prstGeom>
                    <a:blipFill rotWithShape="0">
                      <a:blip r:embed="rId6"/>
                      <a:stretch>
                        <a:fillRect l="-855"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GB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5" name="Ellipse 84"/>
                    <p:cNvSpPr>
                      <a:spLocks/>
                    </p:cNvSpPr>
                    <p:nvPr/>
                  </p:nvSpPr>
                  <p:spPr>
                    <a:xfrm>
                      <a:off x="6737664" y="2746690"/>
                      <a:ext cx="1044000" cy="720000"/>
                    </a:xfrm>
                    <a:prstGeom prst="ellipse">
                      <a:avLst/>
                    </a:prstGeom>
                    <a:solidFill>
                      <a:schemeClr val="accent2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d>
                              <m:dPr>
                                <m:ctrlPr>
                                  <a:rPr lang="de-DE" sz="160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600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de-DE" sz="1600" b="0" i="1" smtClean="0"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de-DE" sz="1600" b="0" i="1" smtClean="0">
                                    <a:latin typeface="Cambria Math" panose="02040503050406030204" pitchFamily="18" charset="0"/>
                                  </a:rPr>
                                  <m:t>42</m:t>
                                </m:r>
                              </m:e>
                            </m:d>
                          </m:oMath>
                        </m:oMathPara>
                      </a14:m>
                      <a:endParaRPr lang="de-DE" sz="1600" dirty="0" smtClean="0"/>
                    </a:p>
                  </p:txBody>
                </p:sp>
              </mc:Choice>
              <mc:Fallback xmlns="">
                <p:sp>
                  <p:nvSpPr>
                    <p:cNvPr id="85" name="Ellipse 84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737664" y="2746690"/>
                      <a:ext cx="1044000" cy="720000"/>
                    </a:xfrm>
                    <a:prstGeom prst="ellipse">
                      <a:avLst/>
                    </a:prstGeom>
                    <a:blipFill rotWithShape="0">
                      <a:blip r:embed="rId7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GB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6" name="Ellipse 85"/>
                    <p:cNvSpPr>
                      <a:spLocks/>
                    </p:cNvSpPr>
                    <p:nvPr/>
                  </p:nvSpPr>
                  <p:spPr>
                    <a:xfrm>
                      <a:off x="2207916" y="2746690"/>
                      <a:ext cx="1044000" cy="720000"/>
                    </a:xfrm>
                    <a:prstGeom prst="ellipse">
                      <a:avLst/>
                    </a:prstGeom>
                    <a:solidFill>
                      <a:schemeClr val="accent2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d>
                              <m:dPr>
                                <m:ctrlPr>
                                  <a:rPr lang="de-DE" sz="160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600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de-DE" sz="16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de-DE" sz="1600" b="0" i="1" smtClean="0">
                                    <a:latin typeface="Cambria Math" panose="02040503050406030204" pitchFamily="18" charset="0"/>
                                  </a:rPr>
                                  <m:t>42</m:t>
                                </m:r>
                              </m:e>
                            </m:d>
                          </m:oMath>
                        </m:oMathPara>
                      </a14:m>
                      <a:endParaRPr lang="de-DE" sz="1600" dirty="0" smtClean="0"/>
                    </a:p>
                  </p:txBody>
                </p:sp>
              </mc:Choice>
              <mc:Fallback xmlns="">
                <p:sp>
                  <p:nvSpPr>
                    <p:cNvPr id="86" name="Ellipse 85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207916" y="2746690"/>
                      <a:ext cx="1044000" cy="720000"/>
                    </a:xfrm>
                    <a:prstGeom prst="ellipse">
                      <a:avLst/>
                    </a:prstGeom>
                    <a:blipFill rotWithShape="0">
                      <a:blip r:embed="rId8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GB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7" name="Ellipse 86"/>
                    <p:cNvSpPr>
                      <a:spLocks/>
                    </p:cNvSpPr>
                    <p:nvPr/>
                  </p:nvSpPr>
                  <p:spPr>
                    <a:xfrm>
                      <a:off x="2207916" y="3862387"/>
                      <a:ext cx="1044000" cy="720000"/>
                    </a:xfrm>
                    <a:prstGeom prst="ellipse">
                      <a:avLst/>
                    </a:prstGeom>
                    <a:solidFill>
                      <a:srgbClr val="FF0000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d>
                              <m:dPr>
                                <m:ctrlPr>
                                  <a:rPr lang="de-DE" sz="160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600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de-DE" sz="16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de-DE" sz="1600" b="0" i="1" smtClean="0">
                                    <a:latin typeface="Cambria Math" panose="02040503050406030204" pitchFamily="18" charset="0"/>
                                  </a:rPr>
                                  <m:t>17</m:t>
                                </m:r>
                              </m:e>
                            </m:d>
                          </m:oMath>
                        </m:oMathPara>
                      </a14:m>
                      <a:endParaRPr lang="de-DE" sz="1600" dirty="0" smtClean="0"/>
                    </a:p>
                  </p:txBody>
                </p:sp>
              </mc:Choice>
              <mc:Fallback xmlns="">
                <p:sp>
                  <p:nvSpPr>
                    <p:cNvPr id="87" name="Ellipse 86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207916" y="3862387"/>
                      <a:ext cx="1044000" cy="720000"/>
                    </a:xfrm>
                    <a:prstGeom prst="ellipse">
                      <a:avLst/>
                    </a:prstGeom>
                    <a:blipFill rotWithShape="0">
                      <a:blip r:embed="rId9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GB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8" name="Ellipse 87"/>
                    <p:cNvSpPr>
                      <a:spLocks/>
                    </p:cNvSpPr>
                    <p:nvPr/>
                  </p:nvSpPr>
                  <p:spPr>
                    <a:xfrm>
                      <a:off x="4472790" y="3862387"/>
                      <a:ext cx="1044000" cy="720000"/>
                    </a:xfrm>
                    <a:prstGeom prst="ellipse">
                      <a:avLst/>
                    </a:prstGeom>
                    <a:solidFill>
                      <a:srgbClr val="FFFF00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d>
                              <m:dPr>
                                <m:ctrlPr>
                                  <a:rPr lang="de-DE" sz="16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de-DE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de-DE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73</m:t>
                                </m:r>
                              </m:e>
                            </m:d>
                          </m:oMath>
                        </m:oMathPara>
                      </a14:m>
                      <a:endParaRPr lang="de-DE" sz="1600" dirty="0" smtClean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88" name="Ellipse 87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472790" y="3862387"/>
                      <a:ext cx="1044000" cy="720000"/>
                    </a:xfrm>
                    <a:prstGeom prst="ellipse">
                      <a:avLst/>
                    </a:prstGeom>
                    <a:blipFill rotWithShape="0">
                      <a:blip r:embed="rId10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GB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89" name="Gerader Verbinder 88"/>
                <p:cNvCxnSpPr>
                  <a:cxnSpLocks/>
                  <a:stCxn id="81" idx="4"/>
                  <a:endCxn id="86" idx="0"/>
                </p:cNvCxnSpPr>
                <p:nvPr/>
              </p:nvCxnSpPr>
              <p:spPr>
                <a:xfrm>
                  <a:off x="2729916" y="2350993"/>
                  <a:ext cx="0" cy="395697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0" name="Gerader Verbinder 89"/>
                <p:cNvCxnSpPr>
                  <a:cxnSpLocks/>
                  <a:stCxn id="86" idx="4"/>
                  <a:endCxn id="87" idx="0"/>
                </p:cNvCxnSpPr>
                <p:nvPr/>
              </p:nvCxnSpPr>
              <p:spPr>
                <a:xfrm>
                  <a:off x="2729916" y="3466690"/>
                  <a:ext cx="0" cy="395697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1" name="Gerader Verbinder 90"/>
                <p:cNvCxnSpPr>
                  <a:cxnSpLocks/>
                  <a:stCxn id="87" idx="6"/>
                  <a:endCxn id="88" idx="2"/>
                </p:cNvCxnSpPr>
                <p:nvPr/>
              </p:nvCxnSpPr>
              <p:spPr>
                <a:xfrm>
                  <a:off x="3251916" y="4222387"/>
                  <a:ext cx="1220874" cy="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2" name="Gerader Verbinder 91"/>
                <p:cNvCxnSpPr>
                  <a:cxnSpLocks/>
                  <a:stCxn id="84" idx="2"/>
                  <a:endCxn id="83" idx="6"/>
                </p:cNvCxnSpPr>
                <p:nvPr/>
              </p:nvCxnSpPr>
              <p:spPr>
                <a:xfrm flipH="1">
                  <a:off x="5516790" y="1976332"/>
                  <a:ext cx="1220874" cy="14661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3" name="Gerader Verbinder 92"/>
                <p:cNvCxnSpPr>
                  <a:cxnSpLocks/>
                  <a:stCxn id="85" idx="0"/>
                  <a:endCxn id="84" idx="4"/>
                </p:cNvCxnSpPr>
                <p:nvPr/>
              </p:nvCxnSpPr>
              <p:spPr>
                <a:xfrm flipV="1">
                  <a:off x="7259664" y="2336332"/>
                  <a:ext cx="0" cy="410358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79" name="Gerader Verbinder 78"/>
              <p:cNvCxnSpPr>
                <a:cxnSpLocks/>
                <a:stCxn id="86" idx="7"/>
                <a:endCxn id="83" idx="3"/>
              </p:cNvCxnSpPr>
              <p:nvPr/>
            </p:nvCxnSpPr>
            <p:spPr>
              <a:xfrm flipV="1">
                <a:off x="3727676" y="931101"/>
                <a:ext cx="1526654" cy="606581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Gerader Verbinder 79"/>
              <p:cNvCxnSpPr>
                <a:cxnSpLocks/>
                <a:stCxn id="85" idx="1"/>
                <a:endCxn id="83" idx="5"/>
              </p:cNvCxnSpPr>
              <p:nvPr/>
            </p:nvCxnSpPr>
            <p:spPr>
              <a:xfrm flipH="1" flipV="1">
                <a:off x="5992550" y="931101"/>
                <a:ext cx="1526654" cy="606581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Textfeld 69"/>
                <p:cNvSpPr txBox="1"/>
                <p:nvPr/>
              </p:nvSpPr>
              <p:spPr>
                <a:xfrm>
                  <a:off x="4219934" y="259897"/>
                  <a:ext cx="744082" cy="50336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0.9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70" name="Textfeld 6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19934" y="259897"/>
                  <a:ext cx="744082" cy="503363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Textfeld 70"/>
                <p:cNvSpPr txBox="1"/>
                <p:nvPr/>
              </p:nvSpPr>
              <p:spPr>
                <a:xfrm>
                  <a:off x="6484810" y="240570"/>
                  <a:ext cx="744082" cy="50336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0.9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71" name="Textfeld 7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84810" y="240570"/>
                  <a:ext cx="744082" cy="503363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Textfeld 71"/>
                <p:cNvSpPr txBox="1"/>
                <p:nvPr/>
              </p:nvSpPr>
              <p:spPr>
                <a:xfrm>
                  <a:off x="4179859" y="1286609"/>
                  <a:ext cx="851333" cy="50336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110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72" name="Textfeld 7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79859" y="1286609"/>
                  <a:ext cx="851333" cy="503363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Textfeld 72"/>
                <p:cNvSpPr txBox="1"/>
                <p:nvPr/>
              </p:nvSpPr>
              <p:spPr>
                <a:xfrm>
                  <a:off x="6444733" y="1286609"/>
                  <a:ext cx="851333" cy="50336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110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73" name="Textfeld 7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44733" y="1286609"/>
                  <a:ext cx="851333" cy="503363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Textfeld 73"/>
                <p:cNvSpPr txBox="1"/>
                <p:nvPr/>
              </p:nvSpPr>
              <p:spPr>
                <a:xfrm>
                  <a:off x="7920591" y="1036542"/>
                  <a:ext cx="682116" cy="50336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13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74" name="Textfeld 7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20591" y="1036542"/>
                  <a:ext cx="682116" cy="503363"/>
                </a:xfrm>
                <a:prstGeom prst="rect">
                  <a:avLst/>
                </a:prstGeom>
                <a:blipFill rotWithShape="0"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Textfeld 74"/>
                <p:cNvSpPr txBox="1"/>
                <p:nvPr/>
              </p:nvSpPr>
              <p:spPr>
                <a:xfrm>
                  <a:off x="2836565" y="1017333"/>
                  <a:ext cx="682115" cy="50336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13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75" name="Textfeld 7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36565" y="1017333"/>
                  <a:ext cx="682115" cy="503363"/>
                </a:xfrm>
                <a:prstGeom prst="rect">
                  <a:avLst/>
                </a:prstGeom>
                <a:blipFill rotWithShape="0"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Textfeld 75"/>
                <p:cNvSpPr txBox="1"/>
                <p:nvPr/>
              </p:nvSpPr>
              <p:spPr>
                <a:xfrm>
                  <a:off x="2616227" y="2161275"/>
                  <a:ext cx="913300" cy="50336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0.25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76" name="Textfeld 7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16227" y="2161275"/>
                  <a:ext cx="913300" cy="503363"/>
                </a:xfrm>
                <a:prstGeom prst="rect">
                  <a:avLst/>
                </a:prstGeom>
                <a:blipFill rotWithShape="0"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Textfeld 76"/>
                <p:cNvSpPr txBox="1"/>
                <p:nvPr/>
              </p:nvSpPr>
              <p:spPr>
                <a:xfrm>
                  <a:off x="4307828" y="2486623"/>
                  <a:ext cx="512896" cy="50336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7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77" name="Textfeld 7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07828" y="2486623"/>
                  <a:ext cx="512896" cy="503363"/>
                </a:xfrm>
                <a:prstGeom prst="rect">
                  <a:avLst/>
                </a:prstGeom>
                <a:blipFill rotWithShape="0"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hteck 23"/>
              <p:cNvSpPr/>
              <p:nvPr/>
            </p:nvSpPr>
            <p:spPr>
              <a:xfrm>
                <a:off x="0" y="1235856"/>
                <a:ext cx="5546839" cy="984052"/>
              </a:xfrm>
              <a:prstGeom prst="rect">
                <a:avLst/>
              </a:prstGeom>
              <a:solidFill>
                <a:srgbClr val="CFD5EA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p>
                          </m:sSup>
                          <m:d>
                            <m:d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de-DE" b="0" i="0" smtClean="0">
                                  <a:latin typeface="Cambria Math" panose="02040503050406030204" pitchFamily="18" charset="0"/>
                                </a:rPr>
                                <m:t>deg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b>
                            <m:sup/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d>
                                <m:d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d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  <m:sSup>
                            <m:sSup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p>
                          </m:sSup>
                          <m:d>
                            <m:d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4" name="Rechteck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235856"/>
                <a:ext cx="5546839" cy="984052"/>
              </a:xfrm>
              <a:prstGeom prst="rect">
                <a:avLst/>
              </a:prstGeom>
              <a:blipFill rotWithShape="0"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D939CE78-E6B6-44BA-9946-07DBB2D9C71A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0" y="257692"/>
            <a:ext cx="10512305" cy="928958"/>
          </a:xfrm>
        </p:spPr>
        <p:txBody>
          <a:bodyPr/>
          <a:lstStyle/>
          <a:p>
            <a:r>
              <a:rPr lang="de-DE" dirty="0" smtClean="0"/>
              <a:t>1.1 </a:t>
            </a:r>
            <a:r>
              <a:rPr lang="de-DE" dirty="0" err="1" smtClean="0"/>
              <a:t>Weisfeiler</a:t>
            </a:r>
            <a:r>
              <a:rPr lang="de-DE" dirty="0" smtClean="0"/>
              <a:t>-Lehman </a:t>
            </a:r>
            <a:r>
              <a:rPr lang="de-DE" dirty="0" err="1"/>
              <a:t>node</a:t>
            </a:r>
            <a:r>
              <a:rPr lang="de-DE" dirty="0"/>
              <a:t> </a:t>
            </a:r>
            <a:r>
              <a:rPr lang="de-DE" dirty="0" err="1"/>
              <a:t>embedding</a:t>
            </a:r>
            <a:r>
              <a:rPr lang="de-DE" dirty="0"/>
              <a:t> </a:t>
            </a:r>
            <a:r>
              <a:rPr lang="de-DE" dirty="0" err="1" smtClean="0"/>
              <a:t>scheme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err="1" smtClean="0"/>
              <a:t>Example</a:t>
            </a:r>
            <a:r>
              <a:rPr lang="de-DE" dirty="0" smtClean="0"/>
              <a:t> – Attribute </a:t>
            </a:r>
            <a:r>
              <a:rPr lang="de-DE" dirty="0" err="1" smtClean="0"/>
              <a:t>labels</a:t>
            </a:r>
            <a:endParaRPr lang="de-DE" dirty="0"/>
          </a:p>
        </p:txBody>
      </p:sp>
      <p:sp>
        <p:nvSpPr>
          <p:cNvPr id="16" name="Fußzeilenplatzhalter 4">
            <a:extLst>
              <a:ext uri="{FF2B5EF4-FFF2-40B4-BE49-F238E27FC236}">
                <a16:creationId xmlns:a16="http://schemas.microsoft.com/office/drawing/2014/main" xmlns="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5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711681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xmlns="" id="{9DEBA436-23C2-4070-B671-ADB9D990FD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de-DE" sz="2400" dirty="0" smtClean="0"/>
              <a:t>Transform </a:t>
            </a:r>
            <a:r>
              <a:rPr lang="de-DE" sz="2400" dirty="0" err="1" smtClean="0"/>
              <a:t>each</a:t>
            </a:r>
            <a:r>
              <a:rPr lang="de-DE" sz="2400" dirty="0" smtClean="0"/>
              <a:t> </a:t>
            </a:r>
            <a:r>
              <a:rPr lang="de-DE" sz="2400" dirty="0" err="1" smtClean="0"/>
              <a:t>graph</a:t>
            </a:r>
            <a:r>
              <a:rPr lang="de-DE" sz="2400" dirty="0" smtClean="0"/>
              <a:t> </a:t>
            </a:r>
            <a:r>
              <a:rPr lang="de-DE" sz="2400" dirty="0" err="1" smtClean="0"/>
              <a:t>into</a:t>
            </a:r>
            <a:r>
              <a:rPr lang="de-DE" sz="2400" dirty="0" smtClean="0"/>
              <a:t> a </a:t>
            </a:r>
            <a:r>
              <a:rPr lang="de-DE" sz="2400" dirty="0" err="1" smtClean="0"/>
              <a:t>set</a:t>
            </a:r>
            <a:r>
              <a:rPr lang="de-DE" sz="2400" dirty="0" smtClean="0"/>
              <a:t> </a:t>
            </a:r>
            <a:r>
              <a:rPr lang="de-DE" sz="2400" dirty="0" err="1" smtClean="0"/>
              <a:t>of</a:t>
            </a:r>
            <a:r>
              <a:rPr lang="de-DE" sz="2400" dirty="0" smtClean="0"/>
              <a:t> </a:t>
            </a:r>
            <a:r>
              <a:rPr lang="de-DE" sz="2400" dirty="0" err="1" smtClean="0"/>
              <a:t>node</a:t>
            </a:r>
            <a:r>
              <a:rPr lang="de-DE" sz="2400" dirty="0" smtClean="0"/>
              <a:t> </a:t>
            </a:r>
            <a:r>
              <a:rPr lang="de-DE" sz="2400" dirty="0" err="1" smtClean="0"/>
              <a:t>embeddings</a:t>
            </a:r>
            <a:r>
              <a:rPr lang="de-DE" sz="2400" b="1" dirty="0" smtClean="0"/>
              <a:t/>
            </a:r>
            <a:br>
              <a:rPr lang="de-DE" sz="2400" b="1" dirty="0" smtClean="0"/>
            </a:br>
            <a:r>
              <a:rPr lang="de-DE" sz="2400" b="1" dirty="0" err="1" smtClean="0">
                <a:solidFill>
                  <a:srgbClr val="0150A0"/>
                </a:solidFill>
              </a:rPr>
              <a:t>Weisfeiler</a:t>
            </a:r>
            <a:r>
              <a:rPr lang="de-DE" sz="2400" b="1" dirty="0" smtClean="0">
                <a:solidFill>
                  <a:srgbClr val="0150A0"/>
                </a:solidFill>
              </a:rPr>
              <a:t>-Lehman </a:t>
            </a:r>
            <a:r>
              <a:rPr lang="de-DE" sz="2400" b="1" dirty="0" err="1" smtClean="0">
                <a:solidFill>
                  <a:srgbClr val="0150A0"/>
                </a:solidFill>
              </a:rPr>
              <a:t>node</a:t>
            </a:r>
            <a:r>
              <a:rPr lang="de-DE" sz="2400" b="1" dirty="0" smtClean="0">
                <a:solidFill>
                  <a:srgbClr val="0150A0"/>
                </a:solidFill>
              </a:rPr>
              <a:t> </a:t>
            </a:r>
            <a:r>
              <a:rPr lang="de-DE" sz="2400" b="1" dirty="0" err="1" smtClean="0">
                <a:solidFill>
                  <a:srgbClr val="0150A0"/>
                </a:solidFill>
              </a:rPr>
              <a:t>embedding</a:t>
            </a:r>
            <a:r>
              <a:rPr lang="de-DE" sz="2400" b="1" dirty="0" smtClean="0">
                <a:solidFill>
                  <a:srgbClr val="0150A0"/>
                </a:solidFill>
              </a:rPr>
              <a:t> </a:t>
            </a:r>
            <a:r>
              <a:rPr lang="de-DE" sz="2400" b="1" dirty="0" err="1" smtClean="0">
                <a:solidFill>
                  <a:srgbClr val="0150A0"/>
                </a:solidFill>
              </a:rPr>
              <a:t>scheme</a:t>
            </a:r>
            <a:endParaRPr lang="de-DE" sz="2400" b="1" dirty="0" smtClean="0">
              <a:solidFill>
                <a:srgbClr val="0150A0"/>
              </a:solidFill>
            </a:endParaRPr>
          </a:p>
          <a:p>
            <a:pPr marL="857250" lvl="1" indent="-514350">
              <a:buFont typeface="+mj-lt"/>
              <a:buAutoNum type="arabicPeriod"/>
            </a:pPr>
            <a:r>
              <a:rPr lang="de-DE" sz="1800" dirty="0" err="1" smtClean="0"/>
              <a:t>Idea</a:t>
            </a:r>
            <a:r>
              <a:rPr lang="de-DE" sz="1800" dirty="0" smtClean="0"/>
              <a:t> / </a:t>
            </a:r>
            <a:r>
              <a:rPr lang="de-DE" sz="1800" dirty="0" err="1" smtClean="0"/>
              <a:t>example</a:t>
            </a:r>
            <a:endParaRPr lang="de-DE" sz="1800" dirty="0" smtClean="0"/>
          </a:p>
          <a:p>
            <a:pPr marL="857250" lvl="1" indent="-514350">
              <a:buFont typeface="+mj-lt"/>
              <a:buAutoNum type="arabicPeriod"/>
            </a:pPr>
            <a:r>
              <a:rPr lang="de-DE" sz="1800" dirty="0" err="1" smtClean="0"/>
              <a:t>Theory</a:t>
            </a:r>
            <a:endParaRPr lang="de-DE" sz="1800" dirty="0" smtClean="0"/>
          </a:p>
          <a:p>
            <a:pPr marL="857250" lvl="1" indent="-514350">
              <a:buFont typeface="+mj-lt"/>
              <a:buAutoNum type="arabicPeriod"/>
            </a:pPr>
            <a:r>
              <a:rPr lang="de-DE" sz="1800" dirty="0" err="1" smtClean="0"/>
              <a:t>Example</a:t>
            </a:r>
            <a:endParaRPr lang="de-DE" sz="1800" dirty="0" smtClean="0"/>
          </a:p>
          <a:p>
            <a:pPr marL="514350" indent="-514350">
              <a:buFont typeface="+mj-lt"/>
              <a:buAutoNum type="arabicPeriod"/>
            </a:pPr>
            <a:r>
              <a:rPr lang="de-DE" sz="2400" dirty="0" err="1" smtClean="0"/>
              <a:t>Measure</a:t>
            </a:r>
            <a:r>
              <a:rPr lang="de-DE" sz="2400" dirty="0" smtClean="0"/>
              <a:t> </a:t>
            </a:r>
            <a:r>
              <a:rPr lang="de-DE" sz="2400" dirty="0" err="1" smtClean="0"/>
              <a:t>the</a:t>
            </a:r>
            <a:r>
              <a:rPr lang="de-DE" sz="2400" dirty="0" smtClean="0"/>
              <a:t> </a:t>
            </a:r>
            <a:r>
              <a:rPr lang="de-DE" sz="2400" b="1" dirty="0" smtClean="0">
                <a:solidFill>
                  <a:srgbClr val="0150A0"/>
                </a:solidFill>
              </a:rPr>
              <a:t>Wasserstein </a:t>
            </a:r>
            <a:r>
              <a:rPr lang="de-DE" sz="2400" b="1" dirty="0" err="1" smtClean="0">
                <a:solidFill>
                  <a:srgbClr val="0150A0"/>
                </a:solidFill>
              </a:rPr>
              <a:t>distance</a:t>
            </a:r>
            <a:r>
              <a:rPr lang="de-DE" sz="2400" dirty="0" smtClean="0"/>
              <a:t> </a:t>
            </a:r>
            <a:r>
              <a:rPr lang="de-DE" sz="2400" dirty="0" err="1" smtClean="0"/>
              <a:t>between</a:t>
            </a:r>
            <a:r>
              <a:rPr lang="de-DE" sz="2400" dirty="0" smtClean="0"/>
              <a:t> </a:t>
            </a:r>
            <a:r>
              <a:rPr lang="de-DE" sz="2400" dirty="0" err="1" smtClean="0"/>
              <a:t>each</a:t>
            </a:r>
            <a:r>
              <a:rPr lang="de-DE" sz="2400" dirty="0" smtClean="0"/>
              <a:t> pair </a:t>
            </a:r>
            <a:r>
              <a:rPr lang="de-DE" sz="2400" dirty="0" err="1" smtClean="0"/>
              <a:t>of</a:t>
            </a:r>
            <a:r>
              <a:rPr lang="de-DE" sz="2400" dirty="0" smtClean="0"/>
              <a:t> </a:t>
            </a:r>
            <a:r>
              <a:rPr lang="de-DE" sz="2400" dirty="0" err="1" smtClean="0"/>
              <a:t>graphs</a:t>
            </a:r>
            <a:endParaRPr lang="de-DE" sz="2400" dirty="0" smtClean="0"/>
          </a:p>
          <a:p>
            <a:pPr marL="857250" lvl="1" indent="-514350">
              <a:buFont typeface="+mj-lt"/>
              <a:buAutoNum type="arabicPeriod"/>
            </a:pPr>
            <a:r>
              <a:rPr lang="de-DE" sz="2000" dirty="0" smtClean="0"/>
              <a:t>Transportation plan</a:t>
            </a:r>
          </a:p>
          <a:p>
            <a:pPr marL="857250" lvl="1" indent="-514350">
              <a:buFont typeface="+mj-lt"/>
              <a:buAutoNum type="arabicPeriod"/>
            </a:pPr>
            <a:r>
              <a:rPr lang="de-DE" sz="2000" dirty="0" err="1" smtClean="0"/>
              <a:t>Distance</a:t>
            </a:r>
            <a:r>
              <a:rPr lang="de-DE" sz="2000" dirty="0" smtClean="0"/>
              <a:t> </a:t>
            </a:r>
            <a:r>
              <a:rPr lang="de-DE" sz="2000" dirty="0" err="1" smtClean="0"/>
              <a:t>measure</a:t>
            </a:r>
            <a:endParaRPr lang="de-DE" sz="2000" dirty="0" smtClean="0"/>
          </a:p>
          <a:p>
            <a:pPr marL="857250" lvl="1" indent="-514350">
              <a:buFont typeface="+mj-lt"/>
              <a:buAutoNum type="arabicPeriod"/>
            </a:pPr>
            <a:r>
              <a:rPr lang="de-DE" sz="2000" dirty="0" smtClean="0"/>
              <a:t>Wasserstein </a:t>
            </a:r>
            <a:r>
              <a:rPr lang="de-DE" sz="2000" dirty="0" err="1" smtClean="0"/>
              <a:t>distance</a:t>
            </a:r>
            <a:r>
              <a:rPr lang="de-DE" sz="2000" dirty="0" smtClean="0"/>
              <a:t> </a:t>
            </a:r>
          </a:p>
          <a:p>
            <a:pPr marL="514350" indent="-514350">
              <a:buFont typeface="+mj-lt"/>
              <a:buAutoNum type="arabicPeriod"/>
            </a:pPr>
            <a:endParaRPr lang="de-DE" sz="1800" dirty="0" smtClean="0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0660" y="1768725"/>
            <a:ext cx="1986853" cy="1405406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2B3039ED-CBD4-4DB0-AD4F-1CBB73A0DB3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de-DE" dirty="0" err="1" smtClean="0"/>
              <a:t>Method</a:t>
            </a:r>
            <a:r>
              <a:rPr lang="de-DE" dirty="0" smtClean="0"/>
              <a:t> </a:t>
            </a:r>
            <a:r>
              <a:rPr lang="de-DE" dirty="0" err="1" smtClean="0"/>
              <a:t>Overview</a:t>
            </a:r>
            <a:endParaRPr lang="de-DE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82225" y="1243940"/>
            <a:ext cx="1834961" cy="943601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05950" y="3497051"/>
            <a:ext cx="2662892" cy="1931632"/>
          </a:xfrm>
          <a:prstGeom prst="rect">
            <a:avLst/>
          </a:prstGeom>
        </p:spPr>
      </p:pic>
      <p:sp>
        <p:nvSpPr>
          <p:cNvPr id="4" name="Ovale Legende 3"/>
          <p:cNvSpPr/>
          <p:nvPr/>
        </p:nvSpPr>
        <p:spPr>
          <a:xfrm>
            <a:off x="8640296" y="3920475"/>
            <a:ext cx="2197100" cy="1219200"/>
          </a:xfrm>
          <a:prstGeom prst="wedgeEllipseCallout">
            <a:avLst>
              <a:gd name="adj1" fmla="val -193088"/>
              <a:gd name="adj2" fmla="val -48438"/>
            </a:avLst>
          </a:prstGeom>
          <a:solidFill>
            <a:srgbClr val="015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 smtClean="0"/>
              <a:t>Optimal transport</a:t>
            </a:r>
            <a:endParaRPr lang="en-GB" sz="2400" b="1" dirty="0"/>
          </a:p>
        </p:txBody>
      </p:sp>
      <p:sp>
        <p:nvSpPr>
          <p:cNvPr id="11" name="Fußzeilenplatzhalter 4">
            <a:extLst>
              <a:ext uri="{FF2B5EF4-FFF2-40B4-BE49-F238E27FC236}">
                <a16:creationId xmlns:a16="http://schemas.microsoft.com/office/drawing/2014/main" xmlns="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2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26</a:t>
            </a:r>
          </a:p>
        </p:txBody>
      </p:sp>
    </p:spTree>
    <p:extLst>
      <p:ext uri="{BB962C8B-B14F-4D97-AF65-F5344CB8AC3E}">
        <p14:creationId xmlns:p14="http://schemas.microsoft.com/office/powerpoint/2010/main" val="3180458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uppieren 33"/>
          <p:cNvGrpSpPr>
            <a:grpSpLocks noChangeAspect="1"/>
          </p:cNvGrpSpPr>
          <p:nvPr/>
        </p:nvGrpSpPr>
        <p:grpSpPr>
          <a:xfrm>
            <a:off x="8093111" y="1161549"/>
            <a:ext cx="4024800" cy="2088918"/>
            <a:chOff x="2587490" y="243579"/>
            <a:chExt cx="5827146" cy="3024358"/>
          </a:xfrm>
        </p:grpSpPr>
        <p:grpSp>
          <p:nvGrpSpPr>
            <p:cNvPr id="35" name="Gruppieren 34"/>
            <p:cNvGrpSpPr/>
            <p:nvPr/>
          </p:nvGrpSpPr>
          <p:grpSpPr>
            <a:xfrm>
              <a:off x="2836566" y="301882"/>
              <a:ext cx="5573748" cy="2966055"/>
              <a:chOff x="2836566" y="301882"/>
              <a:chExt cx="5573748" cy="2966055"/>
            </a:xfrm>
          </p:grpSpPr>
          <p:grpSp>
            <p:nvGrpSpPr>
              <p:cNvPr id="44" name="Gruppieren 43"/>
              <p:cNvGrpSpPr/>
              <p:nvPr/>
            </p:nvGrpSpPr>
            <p:grpSpPr>
              <a:xfrm>
                <a:off x="2836566" y="301882"/>
                <a:ext cx="5573748" cy="2966055"/>
                <a:chOff x="2207916" y="1616332"/>
                <a:chExt cx="5573748" cy="2966055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7" name="Ellipse 46"/>
                    <p:cNvSpPr>
                      <a:spLocks/>
                    </p:cNvSpPr>
                    <p:nvPr/>
                  </p:nvSpPr>
                  <p:spPr>
                    <a:xfrm>
                      <a:off x="2207916" y="1630993"/>
                      <a:ext cx="1044000" cy="720000"/>
                    </a:xfrm>
                    <a:prstGeom prst="ellipse">
                      <a:avLst/>
                    </a:prstGeom>
                    <a:solidFill>
                      <a:schemeClr val="accent1">
                        <a:lumMod val="20000"/>
                        <a:lumOff val="80000"/>
                      </a:schemeClr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d>
                              <m:dPr>
                                <m:ctrlPr>
                                  <a:rPr lang="de-DE" sz="12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de-DE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392.8</m:t>
                                </m:r>
                              </m:e>
                            </m:d>
                          </m:oMath>
                        </m:oMathPara>
                      </a14:m>
                      <a:endParaRPr lang="de-DE" sz="1200" dirty="0" smtClean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47" name="Ellipse 46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207916" y="1630993"/>
                      <a:ext cx="1044000" cy="720000"/>
                    </a:xfrm>
                    <a:prstGeom prst="ellipse">
                      <a:avLst/>
                    </a:prstGeom>
                    <a:blipFill rotWithShape="0">
                      <a:blip r:embed="rId3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GB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48" name="Gerader Verbinder 47"/>
                <p:cNvCxnSpPr>
                  <a:cxnSpLocks/>
                  <a:stCxn id="47" idx="6"/>
                  <a:endCxn id="49" idx="2"/>
                </p:cNvCxnSpPr>
                <p:nvPr/>
              </p:nvCxnSpPr>
              <p:spPr>
                <a:xfrm>
                  <a:off x="3251916" y="1990993"/>
                  <a:ext cx="1220874" cy="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9" name="Ellipse 48"/>
                    <p:cNvSpPr>
                      <a:spLocks/>
                    </p:cNvSpPr>
                    <p:nvPr/>
                  </p:nvSpPr>
                  <p:spPr>
                    <a:xfrm>
                      <a:off x="4472790" y="1630993"/>
                      <a:ext cx="1044000" cy="720000"/>
                    </a:xfrm>
                    <a:prstGeom prst="ellipse">
                      <a:avLst/>
                    </a:prstGeom>
                    <a:solidFill>
                      <a:schemeClr val="accent4">
                        <a:lumMod val="60000"/>
                        <a:lumOff val="40000"/>
                      </a:schemeClr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d>
                              <m:dPr>
                                <m:ctrlPr>
                                  <a:rPr lang="de-DE" sz="12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de-DE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de-DE" sz="1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1724</m:t>
                                </m:r>
                              </m:e>
                            </m:d>
                          </m:oMath>
                        </m:oMathPara>
                      </a14:m>
                      <a:endParaRPr lang="de-DE" sz="1200" dirty="0" smtClean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49" name="Ellipse 48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472790" y="1630993"/>
                      <a:ext cx="1044000" cy="720000"/>
                    </a:xfrm>
                    <a:prstGeom prst="ellipse">
                      <a:avLst/>
                    </a:prstGeom>
                    <a:blipFill rotWithShape="0">
                      <a:blip r:embed="rId4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GB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0" name="Ellipse 49"/>
                    <p:cNvSpPr>
                      <a:spLocks/>
                    </p:cNvSpPr>
                    <p:nvPr/>
                  </p:nvSpPr>
                  <p:spPr>
                    <a:xfrm>
                      <a:off x="6737664" y="1616332"/>
                      <a:ext cx="1044000" cy="720000"/>
                    </a:xfrm>
                    <a:prstGeom prst="ellipse">
                      <a:avLst/>
                    </a:prstGeom>
                    <a:solidFill>
                      <a:schemeClr val="accent6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d>
                              <m:dPr>
                                <m:ctrlPr>
                                  <a:rPr lang="de-DE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de-DE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0.5</m:t>
                                </m:r>
                              </m:e>
                            </m:d>
                          </m:oMath>
                        </m:oMathPara>
                      </a14:m>
                      <a:endParaRPr lang="de-DE" dirty="0" smtClean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50" name="Ellipse 49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737664" y="1616332"/>
                      <a:ext cx="1044000" cy="720000"/>
                    </a:xfrm>
                    <a:prstGeom prst="ellipse">
                      <a:avLst/>
                    </a:prstGeom>
                    <a:blipFill rotWithShape="0">
                      <a:blip r:embed="rId5"/>
                      <a:stretch>
                        <a:fillRect l="-5000"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GB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1" name="Ellipse 50"/>
                    <p:cNvSpPr>
                      <a:spLocks/>
                    </p:cNvSpPr>
                    <p:nvPr/>
                  </p:nvSpPr>
                  <p:spPr>
                    <a:xfrm>
                      <a:off x="6737664" y="2746690"/>
                      <a:ext cx="1044000" cy="720000"/>
                    </a:xfrm>
                    <a:prstGeom prst="ellipse">
                      <a:avLst/>
                    </a:prstGeom>
                    <a:solidFill>
                      <a:schemeClr val="accent2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d>
                              <m:dPr>
                                <m:ctrlPr>
                                  <a:rPr lang="de-DE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42</m:t>
                                </m:r>
                              </m:e>
                            </m:d>
                          </m:oMath>
                        </m:oMathPara>
                      </a14:m>
                      <a:endParaRPr lang="de-DE" dirty="0" smtClean="0"/>
                    </a:p>
                  </p:txBody>
                </p:sp>
              </mc:Choice>
              <mc:Fallback xmlns="">
                <p:sp>
                  <p:nvSpPr>
                    <p:cNvPr id="51" name="Ellipse 50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737664" y="2746690"/>
                      <a:ext cx="1044000" cy="720000"/>
                    </a:xfrm>
                    <a:prstGeom prst="ellipse">
                      <a:avLst/>
                    </a:prstGeom>
                    <a:blipFill rotWithShape="0">
                      <a:blip r:embed="rId6"/>
                      <a:stretch>
                        <a:fillRect l="-1667"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GB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2" name="Ellipse 51"/>
                    <p:cNvSpPr>
                      <a:spLocks/>
                    </p:cNvSpPr>
                    <p:nvPr/>
                  </p:nvSpPr>
                  <p:spPr>
                    <a:xfrm>
                      <a:off x="2207916" y="2746690"/>
                      <a:ext cx="1044000" cy="720000"/>
                    </a:xfrm>
                    <a:prstGeom prst="ellipse">
                      <a:avLst/>
                    </a:prstGeom>
                    <a:solidFill>
                      <a:srgbClr val="7030A0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d>
                              <m:dPr>
                                <m:ctrlPr>
                                  <a:rPr lang="de-DE" sz="120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200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de-DE" sz="12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de-DE" sz="1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20886</m:t>
                                </m:r>
                              </m:e>
                            </m:d>
                          </m:oMath>
                        </m:oMathPara>
                      </a14:m>
                      <a:endParaRPr lang="de-DE" sz="1200" dirty="0" smtClean="0"/>
                    </a:p>
                  </p:txBody>
                </p:sp>
              </mc:Choice>
              <mc:Fallback xmlns="">
                <p:sp>
                  <p:nvSpPr>
                    <p:cNvPr id="52" name="Ellipse 51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207916" y="2746690"/>
                      <a:ext cx="1044000" cy="720000"/>
                    </a:xfrm>
                    <a:prstGeom prst="ellipse">
                      <a:avLst/>
                    </a:prstGeom>
                    <a:blipFill rotWithShape="0">
                      <a:blip r:embed="rId7"/>
                      <a:stretch>
                        <a:fillRect l="-2500"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GB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3" name="Ellipse 52"/>
                    <p:cNvSpPr>
                      <a:spLocks/>
                    </p:cNvSpPr>
                    <p:nvPr/>
                  </p:nvSpPr>
                  <p:spPr>
                    <a:xfrm>
                      <a:off x="2207916" y="3862387"/>
                      <a:ext cx="1044000" cy="720000"/>
                    </a:xfrm>
                    <a:prstGeom prst="ellipse">
                      <a:avLst/>
                    </a:prstGeom>
                    <a:solidFill>
                      <a:schemeClr val="accent3">
                        <a:lumMod val="60000"/>
                        <a:lumOff val="40000"/>
                      </a:schemeClr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d>
                              <m:dPr>
                                <m:ctrlPr>
                                  <a:rPr lang="de-DE" sz="12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de-DE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de-DE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138.8</m:t>
                                </m:r>
                              </m:e>
                            </m:d>
                          </m:oMath>
                        </m:oMathPara>
                      </a14:m>
                      <a:endParaRPr lang="de-DE" sz="1200" dirty="0" smtClean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53" name="Ellipse 52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207916" y="3862387"/>
                      <a:ext cx="1044000" cy="720000"/>
                    </a:xfrm>
                    <a:prstGeom prst="ellipse">
                      <a:avLst/>
                    </a:prstGeom>
                    <a:blipFill rotWithShape="0">
                      <a:blip r:embed="rId8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GB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4" name="Ellipse 53"/>
                    <p:cNvSpPr>
                      <a:spLocks/>
                    </p:cNvSpPr>
                    <p:nvPr/>
                  </p:nvSpPr>
                  <p:spPr>
                    <a:xfrm>
                      <a:off x="4472790" y="3862387"/>
                      <a:ext cx="1044000" cy="720000"/>
                    </a:xfrm>
                    <a:prstGeom prst="ellipse">
                      <a:avLst/>
                    </a:prstGeom>
                    <a:solidFill>
                      <a:srgbClr val="C00000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d>
                              <m:dPr>
                                <m:ctrlPr>
                                  <a:rPr lang="de-DE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96</m:t>
                                </m:r>
                              </m:e>
                            </m:d>
                          </m:oMath>
                        </m:oMathPara>
                      </a14:m>
                      <a:endParaRPr lang="de-DE" dirty="0" smtClean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54" name="Ellipse 53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472790" y="3862387"/>
                      <a:ext cx="1044000" cy="720000"/>
                    </a:xfrm>
                    <a:prstGeom prst="ellipse">
                      <a:avLst/>
                    </a:prstGeom>
                    <a:blipFill rotWithShape="0">
                      <a:blip r:embed="rId9"/>
                      <a:stretch>
                        <a:fillRect l="-1653"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GB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55" name="Gerader Verbinder 54"/>
                <p:cNvCxnSpPr>
                  <a:cxnSpLocks/>
                  <a:stCxn id="47" idx="4"/>
                  <a:endCxn id="52" idx="0"/>
                </p:cNvCxnSpPr>
                <p:nvPr/>
              </p:nvCxnSpPr>
              <p:spPr>
                <a:xfrm>
                  <a:off x="2729916" y="2350993"/>
                  <a:ext cx="0" cy="395697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Gerader Verbinder 55"/>
                <p:cNvCxnSpPr>
                  <a:cxnSpLocks/>
                  <a:stCxn id="52" idx="4"/>
                  <a:endCxn id="53" idx="0"/>
                </p:cNvCxnSpPr>
                <p:nvPr/>
              </p:nvCxnSpPr>
              <p:spPr>
                <a:xfrm>
                  <a:off x="2729916" y="3466690"/>
                  <a:ext cx="0" cy="395697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Gerader Verbinder 56"/>
                <p:cNvCxnSpPr>
                  <a:cxnSpLocks/>
                  <a:stCxn id="53" idx="6"/>
                  <a:endCxn id="54" idx="2"/>
                </p:cNvCxnSpPr>
                <p:nvPr/>
              </p:nvCxnSpPr>
              <p:spPr>
                <a:xfrm>
                  <a:off x="3251916" y="4222387"/>
                  <a:ext cx="1220874" cy="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Gerader Verbinder 57"/>
                <p:cNvCxnSpPr>
                  <a:cxnSpLocks/>
                  <a:stCxn id="50" idx="2"/>
                  <a:endCxn id="49" idx="6"/>
                </p:cNvCxnSpPr>
                <p:nvPr/>
              </p:nvCxnSpPr>
              <p:spPr>
                <a:xfrm flipH="1">
                  <a:off x="5516790" y="1976332"/>
                  <a:ext cx="1220874" cy="14661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Gerader Verbinder 58"/>
                <p:cNvCxnSpPr>
                  <a:cxnSpLocks/>
                  <a:stCxn id="51" idx="0"/>
                  <a:endCxn id="50" idx="4"/>
                </p:cNvCxnSpPr>
                <p:nvPr/>
              </p:nvCxnSpPr>
              <p:spPr>
                <a:xfrm flipV="1">
                  <a:off x="7259664" y="2336332"/>
                  <a:ext cx="0" cy="410358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5" name="Gerader Verbinder 44"/>
              <p:cNvCxnSpPr>
                <a:cxnSpLocks/>
                <a:stCxn id="52" idx="7"/>
                <a:endCxn id="49" idx="3"/>
              </p:cNvCxnSpPr>
              <p:nvPr/>
            </p:nvCxnSpPr>
            <p:spPr>
              <a:xfrm flipV="1">
                <a:off x="3727676" y="931101"/>
                <a:ext cx="1526654" cy="606581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Gerader Verbinder 45"/>
              <p:cNvCxnSpPr>
                <a:cxnSpLocks/>
                <a:stCxn id="51" idx="1"/>
                <a:endCxn id="49" idx="5"/>
              </p:cNvCxnSpPr>
              <p:nvPr/>
            </p:nvCxnSpPr>
            <p:spPr>
              <a:xfrm flipH="1" flipV="1">
                <a:off x="5992550" y="931101"/>
                <a:ext cx="1526654" cy="606581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feld 35"/>
                <p:cNvSpPr txBox="1"/>
                <p:nvPr/>
              </p:nvSpPr>
              <p:spPr>
                <a:xfrm>
                  <a:off x="4219936" y="262906"/>
                  <a:ext cx="54213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0.9</m:t>
                        </m:r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36" name="Textfeld 3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19936" y="262906"/>
                  <a:ext cx="542136" cy="369332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r="-27869" b="-33333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feld 36"/>
                <p:cNvSpPr txBox="1"/>
                <p:nvPr/>
              </p:nvSpPr>
              <p:spPr>
                <a:xfrm>
                  <a:off x="6484809" y="243579"/>
                  <a:ext cx="54213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0.9</m:t>
                        </m:r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37" name="Textfeld 3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84809" y="243579"/>
                  <a:ext cx="542136" cy="369332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r="-27419" b="-36585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feld 37"/>
                <p:cNvSpPr txBox="1"/>
                <p:nvPr/>
              </p:nvSpPr>
              <p:spPr>
                <a:xfrm>
                  <a:off x="4179860" y="1286610"/>
                  <a:ext cx="62228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110</m:t>
                        </m:r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38" name="Textfeld 3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79860" y="1286610"/>
                  <a:ext cx="622286" cy="369332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 r="-29577" b="-33333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feld 38"/>
                <p:cNvSpPr txBox="1"/>
                <p:nvPr/>
              </p:nvSpPr>
              <p:spPr>
                <a:xfrm>
                  <a:off x="6444734" y="1286610"/>
                  <a:ext cx="62228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110</m:t>
                        </m:r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39" name="Textfeld 3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44734" y="1286610"/>
                  <a:ext cx="622286" cy="369332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 r="-30000" b="-33333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feld 39"/>
                <p:cNvSpPr txBox="1"/>
                <p:nvPr/>
              </p:nvSpPr>
              <p:spPr>
                <a:xfrm>
                  <a:off x="7920590" y="1036543"/>
                  <a:ext cx="49404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13</m:t>
                        </m:r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40" name="Textfeld 3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20590" y="1036543"/>
                  <a:ext cx="494046" cy="369332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 r="-25000" b="-33333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feld 40"/>
                <p:cNvSpPr txBox="1"/>
                <p:nvPr/>
              </p:nvSpPr>
              <p:spPr>
                <a:xfrm>
                  <a:off x="2836566" y="1017333"/>
                  <a:ext cx="49404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13</m:t>
                        </m:r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41" name="Textfeld 4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36566" y="1017333"/>
                  <a:ext cx="494046" cy="369332"/>
                </a:xfrm>
                <a:prstGeom prst="rect">
                  <a:avLst/>
                </a:prstGeom>
                <a:blipFill rotWithShape="0">
                  <a:blip r:embed="rId15"/>
                  <a:stretch>
                    <a:fillRect r="-25000" b="-33333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feld 41"/>
                <p:cNvSpPr txBox="1"/>
                <p:nvPr/>
              </p:nvSpPr>
              <p:spPr>
                <a:xfrm>
                  <a:off x="2587490" y="2161277"/>
                  <a:ext cx="67037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0.25</m:t>
                        </m:r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42" name="Textfeld 4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87490" y="2161277"/>
                  <a:ext cx="670376" cy="369332"/>
                </a:xfrm>
                <a:prstGeom prst="rect">
                  <a:avLst/>
                </a:prstGeom>
                <a:blipFill rotWithShape="0">
                  <a:blip r:embed="rId16"/>
                  <a:stretch>
                    <a:fillRect r="-31579" b="-33333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feld 42"/>
                <p:cNvSpPr txBox="1"/>
                <p:nvPr/>
              </p:nvSpPr>
              <p:spPr>
                <a:xfrm>
                  <a:off x="4307828" y="2489632"/>
                  <a:ext cx="36580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7</m:t>
                        </m:r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43" name="Textfeld 4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07828" y="2489632"/>
                  <a:ext cx="365805" cy="369332"/>
                </a:xfrm>
                <a:prstGeom prst="rect">
                  <a:avLst/>
                </a:prstGeom>
                <a:blipFill rotWithShape="0">
                  <a:blip r:embed="rId17"/>
                  <a:stretch>
                    <a:fillRect r="-19512" b="-33333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3" name="Tabelle 3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82211872"/>
                  </p:ext>
                </p:extLst>
              </p:nvPr>
            </p:nvGraphicFramePr>
            <p:xfrm>
              <a:off x="879732" y="3022694"/>
              <a:ext cx="10432535" cy="335489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447047"/>
                    <a:gridCol w="1190931"/>
                    <a:gridCol w="7651558"/>
                    <a:gridCol w="304800"/>
                    <a:gridCol w="838199"/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GB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</m:sSup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GB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GB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sup>
                                </m:sSup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0.5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lang="en-GB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d>
                                  <m:dPr>
                                    <m:ctrlPr>
                                      <a:rPr lang="en-GB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0.5+</m:t>
                                    </m:r>
                                    <m:f>
                                      <m:fPr>
                                        <m:type m:val="skw"/>
                                        <m:ctrlPr>
                                          <a:rPr lang="en-GB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  <m:t>0.9∗1138+13∗42</m:t>
                                        </m:r>
                                      </m:e>
                                    </m:d>
                                  </m:e>
                                </m:d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=392.8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42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lang="en-GB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de-DE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d>
                                  <m:dPr>
                                    <m:ctrlPr>
                                      <a:rPr lang="en-GB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42+</m:t>
                                    </m:r>
                                    <m:f>
                                      <m:fPr>
                                        <m:type m:val="skw"/>
                                        <m:ctrlPr>
                                          <a:rPr lang="en-GB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de-DE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de-DE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den>
                                    </m:f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de-DE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13∗0.5+110∗1138+0.25∗17</m:t>
                                        </m:r>
                                      </m:e>
                                    </m:d>
                                  </m:e>
                                </m:d>
                                <m:r>
                                  <a:rPr lang="de-DE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=20886.125</m:t>
                                </m:r>
                              </m:oMath>
                            </m:oMathPara>
                          </a14:m>
                          <a:endParaRPr lang="en-GB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1138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lang="en-GB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d>
                                  <m:dPr>
                                    <m:ctrlPr>
                                      <a:rPr lang="en-GB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1138+</m:t>
                                    </m:r>
                                    <m:f>
                                      <m:fPr>
                                        <m:type m:val="skw"/>
                                        <m:ctrlPr>
                                          <a:rPr lang="en-GB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  <m:t>4</m:t>
                                        </m:r>
                                      </m:den>
                                    </m:f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  <m:t>0.9∗0.5+110∗42+0.9∗0.5+110∗42</m:t>
                                        </m:r>
                                      </m:e>
                                    </m:d>
                                  </m:e>
                                </m:d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=1724.1125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17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lang="en-GB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d>
                                  <m:dPr>
                                    <m:ctrlPr>
                                      <a:rPr lang="en-GB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17+</m:t>
                                    </m:r>
                                    <m:f>
                                      <m:fPr>
                                        <m:type m:val="skw"/>
                                        <m:ctrlPr>
                                          <a:rPr lang="en-GB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  <m:t>0.25∗42+7∗73</m:t>
                                        </m:r>
                                      </m:e>
                                    </m:d>
                                  </m:e>
                                </m:d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=138.875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73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lang="en-GB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d>
                                  <m:dPr>
                                    <m:ctrlPr>
                                      <a:rPr lang="en-GB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73+</m:t>
                                    </m:r>
                                    <m:f>
                                      <m:fPr>
                                        <m:type m:val="skw"/>
                                        <m:ctrlPr>
                                          <a:rPr lang="en-GB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den>
                                    </m:f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  <m:t>7∗17</m:t>
                                        </m:r>
                                      </m:e>
                                    </m:d>
                                  </m:e>
                                </m:d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=96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C0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0.5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solidFill>
                          <a:schemeClr val="accent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42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33" name="Tabelle 3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82211872"/>
                  </p:ext>
                </p:extLst>
              </p:nvPr>
            </p:nvGraphicFramePr>
            <p:xfrm>
              <a:off x="879732" y="3022694"/>
              <a:ext cx="10432535" cy="335489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447047"/>
                    <a:gridCol w="1190931"/>
                    <a:gridCol w="7651558"/>
                    <a:gridCol w="304800"/>
                    <a:gridCol w="838199"/>
                  </a:tblGrid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18"/>
                          <a:stretch>
                            <a:fillRect t="-44262" r="-2246575" b="-8327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18"/>
                          <a:stretch>
                            <a:fillRect l="-37245" t="-44262" r="-736735" b="-8327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18"/>
                          <a:stretch>
                            <a:fillRect l="-21434" t="-44262" r="-15060" b="-8327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18"/>
                          <a:stretch>
                            <a:fillRect l="-3048000" t="-44262" r="-278000" b="-8327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18"/>
                          <a:stretch>
                            <a:fillRect l="-1140580" t="-44262" r="-725" b="-832787"/>
                          </a:stretch>
                        </a:blipFill>
                      </a:tcPr>
                    </a:tc>
                  </a:tr>
                  <a:tr h="44812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 rotWithShape="0">
                          <a:blip r:embed="rId18"/>
                          <a:stretch>
                            <a:fillRect t="-118919" r="-2246575" b="-5864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 rotWithShape="0">
                          <a:blip r:embed="rId18"/>
                          <a:stretch>
                            <a:fillRect l="-37245" t="-118919" r="-736735" b="-5864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 rotWithShape="0">
                          <a:blip r:embed="rId18"/>
                          <a:stretch>
                            <a:fillRect l="-21434" t="-118919" r="-15060" b="-5864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 rotWithShape="0">
                          <a:blip r:embed="rId18"/>
                          <a:stretch>
                            <a:fillRect l="-3048000" t="-118919" r="-278000" b="-5864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 rotWithShape="0">
                          <a:blip r:embed="rId18"/>
                          <a:stretch>
                            <a:fillRect l="-1140580" t="-118919" r="-725" b="-586486"/>
                          </a:stretch>
                        </a:blipFill>
                      </a:tcPr>
                    </a:tc>
                  </a:tr>
                  <a:tr h="449898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 rotWithShape="0">
                          <a:blip r:embed="rId18"/>
                          <a:stretch>
                            <a:fillRect t="-218919" r="-2246575" b="-4864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 rotWithShape="0">
                          <a:blip r:embed="rId18"/>
                          <a:stretch>
                            <a:fillRect l="-37245" t="-218919" r="-736735" b="-4864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 rotWithShape="0">
                          <a:blip r:embed="rId18"/>
                          <a:stretch>
                            <a:fillRect l="-21434" t="-218919" r="-15060" b="-4864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 rotWithShape="0">
                          <a:blip r:embed="rId18"/>
                          <a:stretch>
                            <a:fillRect l="-3048000" t="-218919" r="-278000" b="-4864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 rotWithShape="0">
                          <a:blip r:embed="rId18"/>
                          <a:stretch>
                            <a:fillRect l="-1140580" t="-218919" r="-725" b="-486486"/>
                          </a:stretch>
                        </a:blipFill>
                      </a:tcPr>
                    </a:tc>
                  </a:tr>
                  <a:tr h="44812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 rotWithShape="0">
                          <a:blip r:embed="rId18"/>
                          <a:stretch>
                            <a:fillRect t="-318919" r="-2246575" b="-3864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 rotWithShape="0">
                          <a:blip r:embed="rId18"/>
                          <a:stretch>
                            <a:fillRect l="-37245" t="-318919" r="-736735" b="-3864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 rotWithShape="0">
                          <a:blip r:embed="rId18"/>
                          <a:stretch>
                            <a:fillRect l="-21434" t="-318919" r="-15060" b="-3864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 rotWithShape="0">
                          <a:blip r:embed="rId18"/>
                          <a:stretch>
                            <a:fillRect l="-3048000" t="-318919" r="-278000" b="-3864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 rotWithShape="0">
                          <a:blip r:embed="rId18"/>
                          <a:stretch>
                            <a:fillRect l="-1140580" t="-318919" r="-725" b="-386486"/>
                          </a:stretch>
                        </a:blipFill>
                      </a:tcPr>
                    </a:tc>
                  </a:tr>
                  <a:tr h="44812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 rotWithShape="0">
                          <a:blip r:embed="rId18"/>
                          <a:stretch>
                            <a:fillRect t="-424658" r="-2246575" b="-2917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 rotWithShape="0">
                          <a:blip r:embed="rId18"/>
                          <a:stretch>
                            <a:fillRect l="-37245" t="-424658" r="-736735" b="-2917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 rotWithShape="0">
                          <a:blip r:embed="rId18"/>
                          <a:stretch>
                            <a:fillRect l="-21434" t="-424658" r="-15060" b="-2917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 rotWithShape="0">
                          <a:blip r:embed="rId18"/>
                          <a:stretch>
                            <a:fillRect l="-3048000" t="-424658" r="-278000" b="-2917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 rotWithShape="0">
                          <a:blip r:embed="rId18"/>
                          <a:stretch>
                            <a:fillRect l="-1140580" t="-424658" r="-725" b="-291781"/>
                          </a:stretch>
                        </a:blipFill>
                      </a:tcPr>
                    </a:tc>
                  </a:tr>
                  <a:tr h="44812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 rotWithShape="0">
                          <a:blip r:embed="rId18"/>
                          <a:stretch>
                            <a:fillRect t="-517568" r="-2246575" b="-1878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 rotWithShape="0">
                          <a:blip r:embed="rId18"/>
                          <a:stretch>
                            <a:fillRect l="-37245" t="-517568" r="-736735" b="-1878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 rotWithShape="0">
                          <a:blip r:embed="rId18"/>
                          <a:stretch>
                            <a:fillRect l="-21434" t="-517568" r="-15060" b="-1878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 rotWithShape="0">
                          <a:blip r:embed="rId18"/>
                          <a:stretch>
                            <a:fillRect l="-3048000" t="-517568" r="-278000" b="-1878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 rotWithShape="0">
                          <a:blip r:embed="rId18"/>
                          <a:stretch>
                            <a:fillRect l="-1140580" t="-517568" r="-725" b="-187838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 rotWithShape="0">
                          <a:blip r:embed="rId18"/>
                          <a:stretch>
                            <a:fillRect t="-749180" r="-2246575" b="-1278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 rotWithShape="0">
                          <a:blip r:embed="rId18"/>
                          <a:stretch>
                            <a:fillRect l="-37245" t="-749180" r="-736735" b="-1278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 rotWithShape="0">
                          <a:blip r:embed="rId18"/>
                          <a:stretch>
                            <a:fillRect l="-3048000" t="-749180" r="-278000" b="-1278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 rotWithShape="0">
                          <a:blip r:embed="rId18"/>
                          <a:stretch>
                            <a:fillRect l="-1140580" t="-749180" r="-725" b="-12786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 rotWithShape="0">
                          <a:blip r:embed="rId18"/>
                          <a:stretch>
                            <a:fillRect t="-849180" r="-2246575" b="-278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 rotWithShape="0">
                          <a:blip r:embed="rId18"/>
                          <a:stretch>
                            <a:fillRect l="-37245" t="-849180" r="-736735" b="-278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 rotWithShape="0">
                          <a:blip r:embed="rId18"/>
                          <a:stretch>
                            <a:fillRect l="-3048000" t="-849180" r="-278000" b="-278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 rotWithShape="0">
                          <a:blip r:embed="rId18"/>
                          <a:stretch>
                            <a:fillRect l="-1140580" t="-849180" r="-725" b="-27869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hteck 23"/>
              <p:cNvSpPr/>
              <p:nvPr/>
            </p:nvSpPr>
            <p:spPr>
              <a:xfrm>
                <a:off x="0" y="1235856"/>
                <a:ext cx="5546839" cy="984052"/>
              </a:xfrm>
              <a:prstGeom prst="rect">
                <a:avLst/>
              </a:prstGeom>
              <a:solidFill>
                <a:srgbClr val="CFD5EA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p>
                          </m:sSup>
                          <m:d>
                            <m:d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de-DE" b="0" i="0" smtClean="0">
                                  <a:latin typeface="Cambria Math" panose="02040503050406030204" pitchFamily="18" charset="0"/>
                                </a:rPr>
                                <m:t>deg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b>
                            <m:sup/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d>
                                <m:d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d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  <m:sSup>
                            <m:sSup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p>
                          </m:sSup>
                          <m:d>
                            <m:d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4" name="Rechteck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235856"/>
                <a:ext cx="5546839" cy="984052"/>
              </a:xfrm>
              <a:prstGeom prst="rect">
                <a:avLst/>
              </a:prstGeom>
              <a:blipFill rotWithShape="0"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D939CE78-E6B6-44BA-9946-07DBB2D9C71A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0" y="257692"/>
            <a:ext cx="10512305" cy="928958"/>
          </a:xfrm>
        </p:spPr>
        <p:txBody>
          <a:bodyPr/>
          <a:lstStyle/>
          <a:p>
            <a:r>
              <a:rPr lang="de-DE" dirty="0" smtClean="0"/>
              <a:t>1.1 </a:t>
            </a:r>
            <a:r>
              <a:rPr lang="de-DE" dirty="0" err="1" smtClean="0"/>
              <a:t>Weisfeiler</a:t>
            </a:r>
            <a:r>
              <a:rPr lang="de-DE" dirty="0" smtClean="0"/>
              <a:t>-Lehman </a:t>
            </a:r>
            <a:r>
              <a:rPr lang="de-DE" dirty="0" err="1"/>
              <a:t>node</a:t>
            </a:r>
            <a:r>
              <a:rPr lang="de-DE" dirty="0"/>
              <a:t> </a:t>
            </a:r>
            <a:r>
              <a:rPr lang="de-DE" dirty="0" err="1"/>
              <a:t>embedding</a:t>
            </a:r>
            <a:r>
              <a:rPr lang="de-DE" dirty="0"/>
              <a:t> </a:t>
            </a:r>
            <a:r>
              <a:rPr lang="de-DE" dirty="0" err="1" smtClean="0"/>
              <a:t>scheme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err="1" smtClean="0"/>
              <a:t>Example</a:t>
            </a:r>
            <a:r>
              <a:rPr lang="de-DE" dirty="0" smtClean="0"/>
              <a:t> – Attribute </a:t>
            </a:r>
            <a:r>
              <a:rPr lang="de-DE" dirty="0" err="1" smtClean="0"/>
              <a:t>labels</a:t>
            </a:r>
            <a:endParaRPr lang="de-DE" dirty="0"/>
          </a:p>
        </p:txBody>
      </p:sp>
      <p:sp>
        <p:nvSpPr>
          <p:cNvPr id="16" name="Fußzeilenplatzhalter 4">
            <a:extLst>
              <a:ext uri="{FF2B5EF4-FFF2-40B4-BE49-F238E27FC236}">
                <a16:creationId xmlns:a16="http://schemas.microsoft.com/office/drawing/2014/main" xmlns="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5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2418497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0" name="Tabelle 5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853960"/>
                  </p:ext>
                </p:extLst>
              </p:nvPr>
            </p:nvGraphicFramePr>
            <p:xfrm>
              <a:off x="879732" y="3034662"/>
              <a:ext cx="10432535" cy="350945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447047"/>
                    <a:gridCol w="1190931"/>
                    <a:gridCol w="7651558"/>
                    <a:gridCol w="304800"/>
                    <a:gridCol w="838199"/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GB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</m:sSup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GB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GB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sup>
                                </m:sSup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0.5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lang="en-GB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d>
                                  <m:dPr>
                                    <m:ctrlPr>
                                      <a:rPr lang="en-GB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0.5+</m:t>
                                    </m:r>
                                    <m:f>
                                      <m:fPr>
                                        <m:type m:val="skw"/>
                                        <m:ctrlPr>
                                          <a:rPr lang="en-GB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  <m:t>0.9∗1138+13∗42</m:t>
                                        </m:r>
                                      </m:e>
                                    </m:d>
                                  </m:e>
                                </m:d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=392.8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42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lang="en-GB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de-DE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d>
                                  <m:dPr>
                                    <m:ctrlPr>
                                      <a:rPr lang="en-GB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42+</m:t>
                                    </m:r>
                                    <m:f>
                                      <m:fPr>
                                        <m:type m:val="skw"/>
                                        <m:ctrlPr>
                                          <a:rPr lang="en-GB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de-DE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de-DE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den>
                                    </m:f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de-DE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13∗0.5+110∗1138+0.25∗17</m:t>
                                        </m:r>
                                      </m:e>
                                    </m:d>
                                  </m:e>
                                </m:d>
                                <m:r>
                                  <a:rPr lang="de-DE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=20886.125</m:t>
                                </m:r>
                              </m:oMath>
                            </m:oMathPara>
                          </a14:m>
                          <a:endParaRPr lang="en-GB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1138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lang="en-GB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d>
                                  <m:dPr>
                                    <m:ctrlPr>
                                      <a:rPr lang="en-GB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1138+</m:t>
                                    </m:r>
                                    <m:f>
                                      <m:fPr>
                                        <m:type m:val="skw"/>
                                        <m:ctrlPr>
                                          <a:rPr lang="en-GB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  <m:t>4</m:t>
                                        </m:r>
                                      </m:den>
                                    </m:f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  <m:t>0.9∗0.5+110∗42+0.9∗0.5+110∗42</m:t>
                                        </m:r>
                                      </m:e>
                                    </m:d>
                                  </m:e>
                                </m:d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=1724.1125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17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lang="en-GB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d>
                                  <m:dPr>
                                    <m:ctrlPr>
                                      <a:rPr lang="en-GB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17+</m:t>
                                    </m:r>
                                    <m:f>
                                      <m:fPr>
                                        <m:type m:val="skw"/>
                                        <m:ctrlPr>
                                          <a:rPr lang="en-GB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  <m:t>0.25∗42+7∗73</m:t>
                                        </m:r>
                                      </m:e>
                                    </m:d>
                                  </m:e>
                                </m:d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=138.875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73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lang="en-GB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d>
                                  <m:dPr>
                                    <m:ctrlPr>
                                      <a:rPr lang="en-GB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73+</m:t>
                                    </m:r>
                                    <m:f>
                                      <m:fPr>
                                        <m:type m:val="skw"/>
                                        <m:ctrlPr>
                                          <a:rPr lang="en-GB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den>
                                    </m:f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  <m:t>7∗17</m:t>
                                        </m:r>
                                      </m:e>
                                    </m:d>
                                  </m:e>
                                </m:d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=96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C0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0.5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lang="en-GB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d>
                                  <m:dPr>
                                    <m:ctrlPr>
                                      <a:rPr lang="en-GB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0.5+</m:t>
                                    </m:r>
                                    <m:f>
                                      <m:fPr>
                                        <m:type m:val="skw"/>
                                        <m:ctrlPr>
                                          <a:rPr lang="en-GB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  <m:t>0.9∗1138+13∗42</m:t>
                                        </m:r>
                                      </m:e>
                                    </m:d>
                                  </m:e>
                                </m:d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=392.8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42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lang="en-GB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d>
                                  <m:dPr>
                                    <m:ctrlPr>
                                      <a:rPr lang="en-GB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42+</m:t>
                                    </m:r>
                                    <m:f>
                                      <m:fPr>
                                        <m:type m:val="skw"/>
                                        <m:ctrlPr>
                                          <a:rPr lang="en-GB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  <m:t>13∗0.5+110∗1138</m:t>
                                        </m:r>
                                      </m:e>
                                    </m:d>
                                  </m:e>
                                </m:d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=31317.625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60" name="Tabelle 5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853960"/>
                  </p:ext>
                </p:extLst>
              </p:nvPr>
            </p:nvGraphicFramePr>
            <p:xfrm>
              <a:off x="879732" y="3034662"/>
              <a:ext cx="10432535" cy="350945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447047"/>
                    <a:gridCol w="1190931"/>
                    <a:gridCol w="7651558"/>
                    <a:gridCol w="304800"/>
                    <a:gridCol w="838199"/>
                  </a:tblGrid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t="-44262" r="-2246575" b="-10737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37245" t="-44262" r="-736735" b="-10737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21434" t="-44262" r="-15060" b="-10737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3048000" t="-44262" r="-278000" b="-10737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140580" t="-44262" r="-725" b="-1073770"/>
                          </a:stretch>
                        </a:blipFill>
                      </a:tcPr>
                    </a:tc>
                  </a:tr>
                  <a:tr h="44812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 rotWithShape="0">
                          <a:blip r:embed="rId3"/>
                          <a:stretch>
                            <a:fillRect t="-118919" r="-2246575" b="-7851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 rotWithShape="0">
                          <a:blip r:embed="rId3"/>
                          <a:stretch>
                            <a:fillRect l="-37245" t="-118919" r="-736735" b="-7851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 rotWithShape="0">
                          <a:blip r:embed="rId3"/>
                          <a:stretch>
                            <a:fillRect l="-21434" t="-118919" r="-15060" b="-7851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 rotWithShape="0">
                          <a:blip r:embed="rId3"/>
                          <a:stretch>
                            <a:fillRect l="-3048000" t="-118919" r="-278000" b="-7851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 rotWithShape="0">
                          <a:blip r:embed="rId3"/>
                          <a:stretch>
                            <a:fillRect l="-1140580" t="-118919" r="-725" b="-785135"/>
                          </a:stretch>
                        </a:blipFill>
                      </a:tcPr>
                    </a:tc>
                  </a:tr>
                  <a:tr h="449898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 rotWithShape="0">
                          <a:blip r:embed="rId3"/>
                          <a:stretch>
                            <a:fillRect t="-218919" r="-2246575" b="-6851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 rotWithShape="0">
                          <a:blip r:embed="rId3"/>
                          <a:stretch>
                            <a:fillRect l="-37245" t="-218919" r="-736735" b="-6851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21434" t="-218919" r="-15060" b="-6851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3048000" t="-218919" r="-278000" b="-6851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140580" t="-218919" r="-725" b="-685135"/>
                          </a:stretch>
                        </a:blipFill>
                      </a:tcPr>
                    </a:tc>
                  </a:tr>
                  <a:tr h="44812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 rotWithShape="0">
                          <a:blip r:embed="rId3"/>
                          <a:stretch>
                            <a:fillRect t="-323288" r="-2246575" b="-5945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 rotWithShape="0">
                          <a:blip r:embed="rId3"/>
                          <a:stretch>
                            <a:fillRect l="-37245" t="-323288" r="-736735" b="-5945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21434" t="-323288" r="-15060" b="-5945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3048000" t="-323288" r="-278000" b="-5945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140580" t="-323288" r="-725" b="-594521"/>
                          </a:stretch>
                        </a:blipFill>
                      </a:tcPr>
                    </a:tc>
                  </a:tr>
                  <a:tr h="44812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 rotWithShape="0">
                          <a:blip r:embed="rId3"/>
                          <a:stretch>
                            <a:fillRect t="-417568" r="-2246575" b="-4864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 rotWithShape="0">
                          <a:blip r:embed="rId3"/>
                          <a:stretch>
                            <a:fillRect l="-37245" t="-417568" r="-736735" b="-4864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21434" t="-417568" r="-15060" b="-4864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3048000" t="-417568" r="-278000" b="-4864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140580" t="-417568" r="-725" b="-486486"/>
                          </a:stretch>
                        </a:blipFill>
                      </a:tcPr>
                    </a:tc>
                  </a:tr>
                  <a:tr h="44812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 rotWithShape="0">
                          <a:blip r:embed="rId3"/>
                          <a:stretch>
                            <a:fillRect t="-517568" r="-2246575" b="-3864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 rotWithShape="0">
                          <a:blip r:embed="rId3"/>
                          <a:stretch>
                            <a:fillRect l="-37245" t="-517568" r="-736735" b="-3864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21434" t="-517568" r="-15060" b="-3864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3048000" t="-517568" r="-278000" b="-3864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140580" t="-517568" r="-725" b="-386486"/>
                          </a:stretch>
                        </a:blipFill>
                      </a:tcPr>
                    </a:tc>
                  </a:tr>
                  <a:tr h="44812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 rotWithShape="0">
                          <a:blip r:embed="rId3"/>
                          <a:stretch>
                            <a:fillRect t="-626027" r="-2246575" b="-2917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 rotWithShape="0">
                          <a:blip r:embed="rId3"/>
                          <a:stretch>
                            <a:fillRect l="-37245" t="-626027" r="-736735" b="-2917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21434" t="-626027" r="-15060" b="-2917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3048000" t="-626027" r="-278000" b="-2917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140580" t="-626027" r="-725" b="-291781"/>
                          </a:stretch>
                        </a:blipFill>
                      </a:tcPr>
                    </a:tc>
                  </a:tr>
                  <a:tr h="44812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 rotWithShape="0">
                          <a:blip r:embed="rId3"/>
                          <a:stretch>
                            <a:fillRect t="-716216" r="-2246575" b="-1878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 rotWithShape="0">
                          <a:blip r:embed="rId3"/>
                          <a:stretch>
                            <a:fillRect l="-37245" t="-716216" r="-736735" b="-1878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21434" t="-716216" r="-15060" b="-1878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3048000" t="-716216" r="-278000" b="-1878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140580" t="-716216" r="-725" b="-187838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grpSp>
        <p:nvGrpSpPr>
          <p:cNvPr id="34" name="Gruppieren 33"/>
          <p:cNvGrpSpPr>
            <a:grpSpLocks noChangeAspect="1"/>
          </p:cNvGrpSpPr>
          <p:nvPr/>
        </p:nvGrpSpPr>
        <p:grpSpPr>
          <a:xfrm>
            <a:off x="8093111" y="1161549"/>
            <a:ext cx="4024800" cy="2088918"/>
            <a:chOff x="2587490" y="243579"/>
            <a:chExt cx="5827146" cy="3024358"/>
          </a:xfrm>
        </p:grpSpPr>
        <p:grpSp>
          <p:nvGrpSpPr>
            <p:cNvPr id="35" name="Gruppieren 34"/>
            <p:cNvGrpSpPr/>
            <p:nvPr/>
          </p:nvGrpSpPr>
          <p:grpSpPr>
            <a:xfrm>
              <a:off x="2836566" y="301882"/>
              <a:ext cx="5573748" cy="2966055"/>
              <a:chOff x="2836566" y="301882"/>
              <a:chExt cx="5573748" cy="2966055"/>
            </a:xfrm>
          </p:grpSpPr>
          <p:grpSp>
            <p:nvGrpSpPr>
              <p:cNvPr id="44" name="Gruppieren 43"/>
              <p:cNvGrpSpPr/>
              <p:nvPr/>
            </p:nvGrpSpPr>
            <p:grpSpPr>
              <a:xfrm>
                <a:off x="2836566" y="301882"/>
                <a:ext cx="5573748" cy="2966055"/>
                <a:chOff x="2207916" y="1616332"/>
                <a:chExt cx="5573748" cy="2966055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7" name="Ellipse 46"/>
                    <p:cNvSpPr>
                      <a:spLocks/>
                    </p:cNvSpPr>
                    <p:nvPr/>
                  </p:nvSpPr>
                  <p:spPr>
                    <a:xfrm>
                      <a:off x="2207916" y="1630993"/>
                      <a:ext cx="1044000" cy="720000"/>
                    </a:xfrm>
                    <a:prstGeom prst="ellipse">
                      <a:avLst/>
                    </a:prstGeom>
                    <a:solidFill>
                      <a:schemeClr val="accent1">
                        <a:lumMod val="20000"/>
                        <a:lumOff val="80000"/>
                      </a:schemeClr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d>
                              <m:dPr>
                                <m:ctrlPr>
                                  <a:rPr lang="de-DE" sz="12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de-DE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392.8</m:t>
                                </m:r>
                              </m:e>
                            </m:d>
                          </m:oMath>
                        </m:oMathPara>
                      </a14:m>
                      <a:endParaRPr lang="de-DE" sz="1200" dirty="0" smtClean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47" name="Ellipse 46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207916" y="1630993"/>
                      <a:ext cx="1044000" cy="720000"/>
                    </a:xfrm>
                    <a:prstGeom prst="ellipse">
                      <a:avLst/>
                    </a:prstGeom>
                    <a:blipFill rotWithShape="0">
                      <a:blip r:embed="rId4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GB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48" name="Gerader Verbinder 47"/>
                <p:cNvCxnSpPr>
                  <a:cxnSpLocks/>
                  <a:stCxn id="47" idx="6"/>
                  <a:endCxn id="49" idx="2"/>
                </p:cNvCxnSpPr>
                <p:nvPr/>
              </p:nvCxnSpPr>
              <p:spPr>
                <a:xfrm>
                  <a:off x="3251916" y="1990993"/>
                  <a:ext cx="1220874" cy="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9" name="Ellipse 48"/>
                    <p:cNvSpPr>
                      <a:spLocks/>
                    </p:cNvSpPr>
                    <p:nvPr/>
                  </p:nvSpPr>
                  <p:spPr>
                    <a:xfrm>
                      <a:off x="4472790" y="1630993"/>
                      <a:ext cx="1044000" cy="720000"/>
                    </a:xfrm>
                    <a:prstGeom prst="ellipse">
                      <a:avLst/>
                    </a:prstGeom>
                    <a:solidFill>
                      <a:schemeClr val="accent4">
                        <a:lumMod val="60000"/>
                        <a:lumOff val="40000"/>
                      </a:schemeClr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d>
                              <m:dPr>
                                <m:ctrlPr>
                                  <a:rPr lang="de-DE" sz="12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de-DE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de-DE" sz="1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1724</m:t>
                                </m:r>
                              </m:e>
                            </m:d>
                          </m:oMath>
                        </m:oMathPara>
                      </a14:m>
                      <a:endParaRPr lang="de-DE" sz="1200" dirty="0" smtClean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49" name="Ellipse 48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472790" y="1630993"/>
                      <a:ext cx="1044000" cy="720000"/>
                    </a:xfrm>
                    <a:prstGeom prst="ellipse">
                      <a:avLst/>
                    </a:prstGeom>
                    <a:blipFill rotWithShape="0">
                      <a:blip r:embed="rId5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GB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0" name="Ellipse 49"/>
                    <p:cNvSpPr>
                      <a:spLocks/>
                    </p:cNvSpPr>
                    <p:nvPr/>
                  </p:nvSpPr>
                  <p:spPr>
                    <a:xfrm>
                      <a:off x="6737664" y="1616332"/>
                      <a:ext cx="1044000" cy="720000"/>
                    </a:xfrm>
                    <a:prstGeom prst="ellipse">
                      <a:avLst/>
                    </a:prstGeom>
                    <a:solidFill>
                      <a:srgbClr val="DEEBF7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d>
                              <m:dPr>
                                <m:ctrlPr>
                                  <a:rPr lang="de-DE" sz="12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de-DE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de-DE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392.8</m:t>
                                </m:r>
                              </m:e>
                            </m:d>
                          </m:oMath>
                        </m:oMathPara>
                      </a14:m>
                      <a:endParaRPr lang="de-DE" sz="1200" dirty="0" smtClean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50" name="Ellipse 49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737664" y="1616332"/>
                      <a:ext cx="1044000" cy="720000"/>
                    </a:xfrm>
                    <a:prstGeom prst="ellipse">
                      <a:avLst/>
                    </a:prstGeom>
                    <a:blipFill rotWithShape="0">
                      <a:blip r:embed="rId6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GB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1" name="Ellipse 50"/>
                    <p:cNvSpPr>
                      <a:spLocks/>
                    </p:cNvSpPr>
                    <p:nvPr/>
                  </p:nvSpPr>
                  <p:spPr>
                    <a:xfrm>
                      <a:off x="6737664" y="2746690"/>
                      <a:ext cx="1044000" cy="720000"/>
                    </a:xfrm>
                    <a:prstGeom prst="ellipse">
                      <a:avLst/>
                    </a:prstGeom>
                    <a:solidFill>
                      <a:schemeClr val="accent6">
                        <a:lumMod val="60000"/>
                        <a:lumOff val="40000"/>
                      </a:schemeClr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d>
                              <m:dPr>
                                <m:ctrlPr>
                                  <a:rPr lang="de-DE" sz="120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200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de-DE" sz="1200" b="0" i="1" smtClean="0"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de-DE" sz="1200" b="0" i="1" smtClean="0">
                                    <a:latin typeface="Cambria Math" panose="02040503050406030204" pitchFamily="18" charset="0"/>
                                  </a:rPr>
                                  <m:t>31317</m:t>
                                </m:r>
                              </m:e>
                            </m:d>
                          </m:oMath>
                        </m:oMathPara>
                      </a14:m>
                      <a:endParaRPr lang="de-DE" sz="1200" dirty="0" smtClean="0"/>
                    </a:p>
                  </p:txBody>
                </p:sp>
              </mc:Choice>
              <mc:Fallback xmlns="">
                <p:sp>
                  <p:nvSpPr>
                    <p:cNvPr id="51" name="Ellipse 50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737664" y="2746690"/>
                      <a:ext cx="1044000" cy="720000"/>
                    </a:xfrm>
                    <a:prstGeom prst="ellipse">
                      <a:avLst/>
                    </a:prstGeom>
                    <a:blipFill rotWithShape="0">
                      <a:blip r:embed="rId7"/>
                      <a:stretch>
                        <a:fillRect l="-1667"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GB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2" name="Ellipse 51"/>
                    <p:cNvSpPr>
                      <a:spLocks/>
                    </p:cNvSpPr>
                    <p:nvPr/>
                  </p:nvSpPr>
                  <p:spPr>
                    <a:xfrm>
                      <a:off x="2207916" y="2746690"/>
                      <a:ext cx="1044000" cy="720000"/>
                    </a:xfrm>
                    <a:prstGeom prst="ellipse">
                      <a:avLst/>
                    </a:prstGeom>
                    <a:solidFill>
                      <a:srgbClr val="7030A0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d>
                              <m:dPr>
                                <m:ctrlPr>
                                  <a:rPr lang="de-DE" sz="120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200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de-DE" sz="12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de-DE" sz="1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20886</m:t>
                                </m:r>
                              </m:e>
                            </m:d>
                          </m:oMath>
                        </m:oMathPara>
                      </a14:m>
                      <a:endParaRPr lang="de-DE" sz="1200" dirty="0" smtClean="0"/>
                    </a:p>
                  </p:txBody>
                </p:sp>
              </mc:Choice>
              <mc:Fallback xmlns="">
                <p:sp>
                  <p:nvSpPr>
                    <p:cNvPr id="52" name="Ellipse 51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207916" y="2746690"/>
                      <a:ext cx="1044000" cy="720000"/>
                    </a:xfrm>
                    <a:prstGeom prst="ellipse">
                      <a:avLst/>
                    </a:prstGeom>
                    <a:blipFill rotWithShape="0">
                      <a:blip r:embed="rId8"/>
                      <a:stretch>
                        <a:fillRect l="-2500"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GB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3" name="Ellipse 52"/>
                    <p:cNvSpPr>
                      <a:spLocks/>
                    </p:cNvSpPr>
                    <p:nvPr/>
                  </p:nvSpPr>
                  <p:spPr>
                    <a:xfrm>
                      <a:off x="2207916" y="3862387"/>
                      <a:ext cx="1044000" cy="720000"/>
                    </a:xfrm>
                    <a:prstGeom prst="ellipse">
                      <a:avLst/>
                    </a:prstGeom>
                    <a:solidFill>
                      <a:schemeClr val="accent3">
                        <a:lumMod val="60000"/>
                        <a:lumOff val="40000"/>
                      </a:schemeClr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d>
                              <m:dPr>
                                <m:ctrlPr>
                                  <a:rPr lang="de-DE" sz="12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de-DE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de-DE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138.8</m:t>
                                </m:r>
                              </m:e>
                            </m:d>
                          </m:oMath>
                        </m:oMathPara>
                      </a14:m>
                      <a:endParaRPr lang="de-DE" sz="1200" dirty="0" smtClean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53" name="Ellipse 52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207916" y="3862387"/>
                      <a:ext cx="1044000" cy="720000"/>
                    </a:xfrm>
                    <a:prstGeom prst="ellipse">
                      <a:avLst/>
                    </a:prstGeom>
                    <a:blipFill rotWithShape="0">
                      <a:blip r:embed="rId9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GB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4" name="Ellipse 53"/>
                    <p:cNvSpPr>
                      <a:spLocks/>
                    </p:cNvSpPr>
                    <p:nvPr/>
                  </p:nvSpPr>
                  <p:spPr>
                    <a:xfrm>
                      <a:off x="4472790" y="3862387"/>
                      <a:ext cx="1044000" cy="720000"/>
                    </a:xfrm>
                    <a:prstGeom prst="ellipse">
                      <a:avLst/>
                    </a:prstGeom>
                    <a:solidFill>
                      <a:srgbClr val="C00000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d>
                              <m:dPr>
                                <m:ctrlPr>
                                  <a:rPr lang="de-DE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96</m:t>
                                </m:r>
                              </m:e>
                            </m:d>
                          </m:oMath>
                        </m:oMathPara>
                      </a14:m>
                      <a:endParaRPr lang="de-DE" dirty="0" smtClean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54" name="Ellipse 53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472790" y="3862387"/>
                      <a:ext cx="1044000" cy="720000"/>
                    </a:xfrm>
                    <a:prstGeom prst="ellipse">
                      <a:avLst/>
                    </a:prstGeom>
                    <a:blipFill rotWithShape="0">
                      <a:blip r:embed="rId10"/>
                      <a:stretch>
                        <a:fillRect l="-1653"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GB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55" name="Gerader Verbinder 54"/>
                <p:cNvCxnSpPr>
                  <a:cxnSpLocks/>
                  <a:stCxn id="47" idx="4"/>
                  <a:endCxn id="52" idx="0"/>
                </p:cNvCxnSpPr>
                <p:nvPr/>
              </p:nvCxnSpPr>
              <p:spPr>
                <a:xfrm>
                  <a:off x="2729916" y="2350993"/>
                  <a:ext cx="0" cy="395697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Gerader Verbinder 55"/>
                <p:cNvCxnSpPr>
                  <a:cxnSpLocks/>
                  <a:stCxn id="52" idx="4"/>
                  <a:endCxn id="53" idx="0"/>
                </p:cNvCxnSpPr>
                <p:nvPr/>
              </p:nvCxnSpPr>
              <p:spPr>
                <a:xfrm>
                  <a:off x="2729916" y="3466690"/>
                  <a:ext cx="0" cy="395697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Gerader Verbinder 56"/>
                <p:cNvCxnSpPr>
                  <a:cxnSpLocks/>
                  <a:stCxn id="53" idx="6"/>
                  <a:endCxn id="54" idx="2"/>
                </p:cNvCxnSpPr>
                <p:nvPr/>
              </p:nvCxnSpPr>
              <p:spPr>
                <a:xfrm>
                  <a:off x="3251916" y="4222387"/>
                  <a:ext cx="1220874" cy="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Gerader Verbinder 57"/>
                <p:cNvCxnSpPr>
                  <a:cxnSpLocks/>
                  <a:stCxn id="50" idx="2"/>
                  <a:endCxn id="49" idx="6"/>
                </p:cNvCxnSpPr>
                <p:nvPr/>
              </p:nvCxnSpPr>
              <p:spPr>
                <a:xfrm flipH="1">
                  <a:off x="5516790" y="1976332"/>
                  <a:ext cx="1220874" cy="14661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Gerader Verbinder 58"/>
                <p:cNvCxnSpPr>
                  <a:cxnSpLocks/>
                  <a:stCxn id="51" idx="0"/>
                  <a:endCxn id="50" idx="4"/>
                </p:cNvCxnSpPr>
                <p:nvPr/>
              </p:nvCxnSpPr>
              <p:spPr>
                <a:xfrm flipV="1">
                  <a:off x="7259664" y="2336332"/>
                  <a:ext cx="0" cy="410358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5" name="Gerader Verbinder 44"/>
              <p:cNvCxnSpPr>
                <a:cxnSpLocks/>
                <a:stCxn id="52" idx="7"/>
                <a:endCxn id="49" idx="3"/>
              </p:cNvCxnSpPr>
              <p:nvPr/>
            </p:nvCxnSpPr>
            <p:spPr>
              <a:xfrm flipV="1">
                <a:off x="3727676" y="931101"/>
                <a:ext cx="1526654" cy="606581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Gerader Verbinder 45"/>
              <p:cNvCxnSpPr>
                <a:cxnSpLocks/>
                <a:stCxn id="51" idx="1"/>
                <a:endCxn id="49" idx="5"/>
              </p:cNvCxnSpPr>
              <p:nvPr/>
            </p:nvCxnSpPr>
            <p:spPr>
              <a:xfrm flipH="1" flipV="1">
                <a:off x="5992550" y="931101"/>
                <a:ext cx="1526654" cy="606581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feld 35"/>
                <p:cNvSpPr txBox="1"/>
                <p:nvPr/>
              </p:nvSpPr>
              <p:spPr>
                <a:xfrm>
                  <a:off x="4219936" y="262906"/>
                  <a:ext cx="54213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0.9</m:t>
                        </m:r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36" name="Textfeld 3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19936" y="262906"/>
                  <a:ext cx="542136" cy="369332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r="-27869" b="-33333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feld 36"/>
                <p:cNvSpPr txBox="1"/>
                <p:nvPr/>
              </p:nvSpPr>
              <p:spPr>
                <a:xfrm>
                  <a:off x="6484809" y="243579"/>
                  <a:ext cx="54213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0.9</m:t>
                        </m:r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37" name="Textfeld 3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84809" y="243579"/>
                  <a:ext cx="542136" cy="369332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 r="-27419" b="-36585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feld 37"/>
                <p:cNvSpPr txBox="1"/>
                <p:nvPr/>
              </p:nvSpPr>
              <p:spPr>
                <a:xfrm>
                  <a:off x="4179860" y="1286610"/>
                  <a:ext cx="62228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110</m:t>
                        </m:r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38" name="Textfeld 3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79860" y="1286610"/>
                  <a:ext cx="622286" cy="369332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 r="-29577" b="-33333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feld 38"/>
                <p:cNvSpPr txBox="1"/>
                <p:nvPr/>
              </p:nvSpPr>
              <p:spPr>
                <a:xfrm>
                  <a:off x="6444734" y="1286610"/>
                  <a:ext cx="62228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110</m:t>
                        </m:r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39" name="Textfeld 3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44734" y="1286610"/>
                  <a:ext cx="622286" cy="369332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 r="-30000" b="-33333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feld 39"/>
                <p:cNvSpPr txBox="1"/>
                <p:nvPr/>
              </p:nvSpPr>
              <p:spPr>
                <a:xfrm>
                  <a:off x="7920590" y="1036543"/>
                  <a:ext cx="49404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13</m:t>
                        </m:r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40" name="Textfeld 3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20590" y="1036543"/>
                  <a:ext cx="494046" cy="369332"/>
                </a:xfrm>
                <a:prstGeom prst="rect">
                  <a:avLst/>
                </a:prstGeom>
                <a:blipFill rotWithShape="0">
                  <a:blip r:embed="rId15"/>
                  <a:stretch>
                    <a:fillRect r="-25000" b="-33333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feld 40"/>
                <p:cNvSpPr txBox="1"/>
                <p:nvPr/>
              </p:nvSpPr>
              <p:spPr>
                <a:xfrm>
                  <a:off x="2836566" y="1017333"/>
                  <a:ext cx="49404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13</m:t>
                        </m:r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41" name="Textfeld 4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36566" y="1017333"/>
                  <a:ext cx="494046" cy="369332"/>
                </a:xfrm>
                <a:prstGeom prst="rect">
                  <a:avLst/>
                </a:prstGeom>
                <a:blipFill rotWithShape="0">
                  <a:blip r:embed="rId16"/>
                  <a:stretch>
                    <a:fillRect r="-25000" b="-33333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feld 41"/>
                <p:cNvSpPr txBox="1"/>
                <p:nvPr/>
              </p:nvSpPr>
              <p:spPr>
                <a:xfrm>
                  <a:off x="2587490" y="2161277"/>
                  <a:ext cx="67037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0.25</m:t>
                        </m:r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42" name="Textfeld 4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87490" y="2161277"/>
                  <a:ext cx="670376" cy="369332"/>
                </a:xfrm>
                <a:prstGeom prst="rect">
                  <a:avLst/>
                </a:prstGeom>
                <a:blipFill rotWithShape="0">
                  <a:blip r:embed="rId17"/>
                  <a:stretch>
                    <a:fillRect r="-31579" b="-33333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feld 42"/>
                <p:cNvSpPr txBox="1"/>
                <p:nvPr/>
              </p:nvSpPr>
              <p:spPr>
                <a:xfrm>
                  <a:off x="4307828" y="2489632"/>
                  <a:ext cx="36580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7</m:t>
                        </m:r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43" name="Textfeld 4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07828" y="2489632"/>
                  <a:ext cx="365805" cy="369332"/>
                </a:xfrm>
                <a:prstGeom prst="rect">
                  <a:avLst/>
                </a:prstGeom>
                <a:blipFill rotWithShape="0">
                  <a:blip r:embed="rId18"/>
                  <a:stretch>
                    <a:fillRect r="-19512" b="-33333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hteck 23"/>
              <p:cNvSpPr/>
              <p:nvPr/>
            </p:nvSpPr>
            <p:spPr>
              <a:xfrm>
                <a:off x="0" y="1235856"/>
                <a:ext cx="5546839" cy="984052"/>
              </a:xfrm>
              <a:prstGeom prst="rect">
                <a:avLst/>
              </a:prstGeom>
              <a:solidFill>
                <a:srgbClr val="CFD5EA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p>
                          </m:sSup>
                          <m:d>
                            <m:d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de-DE" b="0" i="0" smtClean="0">
                                  <a:latin typeface="Cambria Math" panose="02040503050406030204" pitchFamily="18" charset="0"/>
                                </a:rPr>
                                <m:t>deg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b>
                            <m:sup/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d>
                                <m:d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d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  <m:sSup>
                            <m:sSup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p>
                          </m:sSup>
                          <m:d>
                            <m:d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4" name="Rechteck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235856"/>
                <a:ext cx="5546839" cy="984052"/>
              </a:xfrm>
              <a:prstGeom prst="rect">
                <a:avLst/>
              </a:prstGeom>
              <a:blipFill rotWithShape="0"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D939CE78-E6B6-44BA-9946-07DBB2D9C71A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0" y="257692"/>
            <a:ext cx="10512305" cy="928958"/>
          </a:xfrm>
        </p:spPr>
        <p:txBody>
          <a:bodyPr/>
          <a:lstStyle/>
          <a:p>
            <a:r>
              <a:rPr lang="de-DE" dirty="0" smtClean="0"/>
              <a:t>1.1 </a:t>
            </a:r>
            <a:r>
              <a:rPr lang="de-DE" dirty="0" err="1" smtClean="0"/>
              <a:t>Weisfeiler</a:t>
            </a:r>
            <a:r>
              <a:rPr lang="de-DE" dirty="0" smtClean="0"/>
              <a:t>-Lehman </a:t>
            </a:r>
            <a:r>
              <a:rPr lang="de-DE" dirty="0" err="1"/>
              <a:t>node</a:t>
            </a:r>
            <a:r>
              <a:rPr lang="de-DE" dirty="0"/>
              <a:t> </a:t>
            </a:r>
            <a:r>
              <a:rPr lang="de-DE" dirty="0" err="1"/>
              <a:t>embedding</a:t>
            </a:r>
            <a:r>
              <a:rPr lang="de-DE" dirty="0"/>
              <a:t> </a:t>
            </a:r>
            <a:r>
              <a:rPr lang="de-DE" dirty="0" err="1" smtClean="0"/>
              <a:t>scheme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err="1" smtClean="0"/>
              <a:t>Example</a:t>
            </a:r>
            <a:r>
              <a:rPr lang="de-DE" dirty="0" smtClean="0"/>
              <a:t> – Attribute </a:t>
            </a:r>
            <a:r>
              <a:rPr lang="de-DE" dirty="0" err="1" smtClean="0"/>
              <a:t>labels</a:t>
            </a:r>
            <a:endParaRPr lang="de-DE" dirty="0"/>
          </a:p>
        </p:txBody>
      </p:sp>
      <p:sp>
        <p:nvSpPr>
          <p:cNvPr id="16" name="Fußzeilenplatzhalter 4">
            <a:extLst>
              <a:ext uri="{FF2B5EF4-FFF2-40B4-BE49-F238E27FC236}">
                <a16:creationId xmlns:a16="http://schemas.microsoft.com/office/drawing/2014/main" xmlns="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5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985934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0" name="Tabelle 59"/>
              <p:cNvGraphicFramePr>
                <a:graphicFrameLocks noGrp="1"/>
              </p:cNvGraphicFramePr>
              <p:nvPr/>
            </p:nvGraphicFramePr>
            <p:xfrm>
              <a:off x="879732" y="3034662"/>
              <a:ext cx="10432535" cy="350945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447047"/>
                    <a:gridCol w="1190931"/>
                    <a:gridCol w="7651558"/>
                    <a:gridCol w="304800"/>
                    <a:gridCol w="838199"/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GB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</m:sSup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GB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GB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sup>
                                </m:sSup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0.5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lang="en-GB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d>
                                  <m:dPr>
                                    <m:ctrlPr>
                                      <a:rPr lang="en-GB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0.5+</m:t>
                                    </m:r>
                                    <m:f>
                                      <m:fPr>
                                        <m:type m:val="skw"/>
                                        <m:ctrlPr>
                                          <a:rPr lang="en-GB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  <m:t>0.9∗1138+13∗42</m:t>
                                        </m:r>
                                      </m:e>
                                    </m:d>
                                  </m:e>
                                </m:d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=392.8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42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lang="en-GB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de-DE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d>
                                  <m:dPr>
                                    <m:ctrlPr>
                                      <a:rPr lang="en-GB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42+</m:t>
                                    </m:r>
                                    <m:f>
                                      <m:fPr>
                                        <m:type m:val="skw"/>
                                        <m:ctrlPr>
                                          <a:rPr lang="en-GB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de-DE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de-DE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den>
                                    </m:f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de-DE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13∗0.5+110∗1138+0.25∗17</m:t>
                                        </m:r>
                                      </m:e>
                                    </m:d>
                                  </m:e>
                                </m:d>
                                <m:r>
                                  <a:rPr lang="de-DE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=20886.125</m:t>
                                </m:r>
                              </m:oMath>
                            </m:oMathPara>
                          </a14:m>
                          <a:endParaRPr lang="en-GB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1138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lang="en-GB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d>
                                  <m:dPr>
                                    <m:ctrlPr>
                                      <a:rPr lang="en-GB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1138+</m:t>
                                    </m:r>
                                    <m:f>
                                      <m:fPr>
                                        <m:type m:val="skw"/>
                                        <m:ctrlPr>
                                          <a:rPr lang="en-GB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  <m:t>4</m:t>
                                        </m:r>
                                      </m:den>
                                    </m:f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  <m:t>0.9∗0.5+110∗42+0.9∗0.5+110∗42</m:t>
                                        </m:r>
                                      </m:e>
                                    </m:d>
                                  </m:e>
                                </m:d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=1724.1125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17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lang="en-GB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d>
                                  <m:dPr>
                                    <m:ctrlPr>
                                      <a:rPr lang="en-GB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17+</m:t>
                                    </m:r>
                                    <m:f>
                                      <m:fPr>
                                        <m:type m:val="skw"/>
                                        <m:ctrlPr>
                                          <a:rPr lang="en-GB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  <m:t>0.25∗42+7∗73</m:t>
                                        </m:r>
                                      </m:e>
                                    </m:d>
                                  </m:e>
                                </m:d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=138.875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73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lang="en-GB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d>
                                  <m:dPr>
                                    <m:ctrlPr>
                                      <a:rPr lang="en-GB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73+</m:t>
                                    </m:r>
                                    <m:f>
                                      <m:fPr>
                                        <m:type m:val="skw"/>
                                        <m:ctrlPr>
                                          <a:rPr lang="en-GB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den>
                                    </m:f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  <m:t>7∗17</m:t>
                                        </m:r>
                                      </m:e>
                                    </m:d>
                                  </m:e>
                                </m:d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=96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C0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0.5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lang="en-GB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d>
                                  <m:dPr>
                                    <m:ctrlPr>
                                      <a:rPr lang="en-GB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0.5+</m:t>
                                    </m:r>
                                    <m:f>
                                      <m:fPr>
                                        <m:type m:val="skw"/>
                                        <m:ctrlPr>
                                          <a:rPr lang="en-GB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  <m:t>0.9∗1138+13∗42</m:t>
                                        </m:r>
                                      </m:e>
                                    </m:d>
                                  </m:e>
                                </m:d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=392.8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42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lang="en-GB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d>
                                  <m:dPr>
                                    <m:ctrlPr>
                                      <a:rPr lang="en-GB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42+</m:t>
                                    </m:r>
                                    <m:f>
                                      <m:fPr>
                                        <m:type m:val="skw"/>
                                        <m:ctrlPr>
                                          <a:rPr lang="en-GB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  <m:t>13∗0.5+110∗1138</m:t>
                                        </m:r>
                                      </m:e>
                                    </m:d>
                                  </m:e>
                                </m:d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=31317.625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60" name="Tabelle 59"/>
              <p:cNvGraphicFramePr>
                <a:graphicFrameLocks noGrp="1"/>
              </p:cNvGraphicFramePr>
              <p:nvPr/>
            </p:nvGraphicFramePr>
            <p:xfrm>
              <a:off x="879732" y="3034662"/>
              <a:ext cx="10432535" cy="350945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447047"/>
                    <a:gridCol w="1190931"/>
                    <a:gridCol w="7651558"/>
                    <a:gridCol w="304800"/>
                    <a:gridCol w="838199"/>
                  </a:tblGrid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t="-44262" r="-2246575" b="-10737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37245" t="-44262" r="-736735" b="-10737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21434" t="-44262" r="-15060" b="-10737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3048000" t="-44262" r="-278000" b="-10737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140580" t="-44262" r="-725" b="-1073770"/>
                          </a:stretch>
                        </a:blipFill>
                      </a:tcPr>
                    </a:tc>
                  </a:tr>
                  <a:tr h="44812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 rotWithShape="0">
                          <a:blip r:embed="rId3"/>
                          <a:stretch>
                            <a:fillRect t="-118919" r="-2246575" b="-7851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 rotWithShape="0">
                          <a:blip r:embed="rId3"/>
                          <a:stretch>
                            <a:fillRect l="-37245" t="-118919" r="-736735" b="-7851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 rotWithShape="0">
                          <a:blip r:embed="rId3"/>
                          <a:stretch>
                            <a:fillRect l="-21434" t="-118919" r="-15060" b="-7851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 rotWithShape="0">
                          <a:blip r:embed="rId3"/>
                          <a:stretch>
                            <a:fillRect l="-3048000" t="-118919" r="-278000" b="-7851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 rotWithShape="0">
                          <a:blip r:embed="rId3"/>
                          <a:stretch>
                            <a:fillRect l="-1140580" t="-118919" r="-725" b="-785135"/>
                          </a:stretch>
                        </a:blipFill>
                      </a:tcPr>
                    </a:tc>
                  </a:tr>
                  <a:tr h="449898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 rotWithShape="0">
                          <a:blip r:embed="rId3"/>
                          <a:stretch>
                            <a:fillRect t="-218919" r="-2246575" b="-6851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 rotWithShape="0">
                          <a:blip r:embed="rId3"/>
                          <a:stretch>
                            <a:fillRect l="-37245" t="-218919" r="-736735" b="-6851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21434" t="-218919" r="-15060" b="-6851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3048000" t="-218919" r="-278000" b="-6851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140580" t="-218919" r="-725" b="-685135"/>
                          </a:stretch>
                        </a:blipFill>
                      </a:tcPr>
                    </a:tc>
                  </a:tr>
                  <a:tr h="44812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 rotWithShape="0">
                          <a:blip r:embed="rId3"/>
                          <a:stretch>
                            <a:fillRect t="-323288" r="-2246575" b="-5945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 rotWithShape="0">
                          <a:blip r:embed="rId3"/>
                          <a:stretch>
                            <a:fillRect l="-37245" t="-323288" r="-736735" b="-5945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21434" t="-323288" r="-15060" b="-5945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3048000" t="-323288" r="-278000" b="-5945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140580" t="-323288" r="-725" b="-594521"/>
                          </a:stretch>
                        </a:blipFill>
                      </a:tcPr>
                    </a:tc>
                  </a:tr>
                  <a:tr h="44812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 rotWithShape="0">
                          <a:blip r:embed="rId3"/>
                          <a:stretch>
                            <a:fillRect t="-417568" r="-2246575" b="-4864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 rotWithShape="0">
                          <a:blip r:embed="rId3"/>
                          <a:stretch>
                            <a:fillRect l="-37245" t="-417568" r="-736735" b="-4864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21434" t="-417568" r="-15060" b="-4864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3048000" t="-417568" r="-278000" b="-4864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140580" t="-417568" r="-725" b="-486486"/>
                          </a:stretch>
                        </a:blipFill>
                      </a:tcPr>
                    </a:tc>
                  </a:tr>
                  <a:tr h="44812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 rotWithShape="0">
                          <a:blip r:embed="rId3"/>
                          <a:stretch>
                            <a:fillRect t="-517568" r="-2246575" b="-3864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 rotWithShape="0">
                          <a:blip r:embed="rId3"/>
                          <a:stretch>
                            <a:fillRect l="-37245" t="-517568" r="-736735" b="-3864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21434" t="-517568" r="-15060" b="-3864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3048000" t="-517568" r="-278000" b="-3864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140580" t="-517568" r="-725" b="-386486"/>
                          </a:stretch>
                        </a:blipFill>
                      </a:tcPr>
                    </a:tc>
                  </a:tr>
                  <a:tr h="44812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 rotWithShape="0">
                          <a:blip r:embed="rId3"/>
                          <a:stretch>
                            <a:fillRect t="-626027" r="-2246575" b="-2917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 rotWithShape="0">
                          <a:blip r:embed="rId3"/>
                          <a:stretch>
                            <a:fillRect l="-37245" t="-626027" r="-736735" b="-2917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21434" t="-626027" r="-15060" b="-2917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3048000" t="-626027" r="-278000" b="-2917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140580" t="-626027" r="-725" b="-291781"/>
                          </a:stretch>
                        </a:blipFill>
                      </a:tcPr>
                    </a:tc>
                  </a:tr>
                  <a:tr h="44812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 rotWithShape="0">
                          <a:blip r:embed="rId3"/>
                          <a:stretch>
                            <a:fillRect t="-716216" r="-2246575" b="-1878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 rotWithShape="0">
                          <a:blip r:embed="rId3"/>
                          <a:stretch>
                            <a:fillRect l="-37245" t="-716216" r="-736735" b="-1878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21434" t="-716216" r="-15060" b="-1878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3048000" t="-716216" r="-278000" b="-1878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140580" t="-716216" r="-725" b="-187838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grpSp>
        <p:nvGrpSpPr>
          <p:cNvPr id="34" name="Gruppieren 33"/>
          <p:cNvGrpSpPr>
            <a:grpSpLocks noChangeAspect="1"/>
          </p:cNvGrpSpPr>
          <p:nvPr/>
        </p:nvGrpSpPr>
        <p:grpSpPr>
          <a:xfrm>
            <a:off x="8093111" y="1161549"/>
            <a:ext cx="4024800" cy="2088918"/>
            <a:chOff x="2587490" y="243579"/>
            <a:chExt cx="5827146" cy="3024358"/>
          </a:xfrm>
        </p:grpSpPr>
        <p:grpSp>
          <p:nvGrpSpPr>
            <p:cNvPr id="35" name="Gruppieren 34"/>
            <p:cNvGrpSpPr/>
            <p:nvPr/>
          </p:nvGrpSpPr>
          <p:grpSpPr>
            <a:xfrm>
              <a:off x="2836566" y="301882"/>
              <a:ext cx="5573748" cy="2966055"/>
              <a:chOff x="2836566" y="301882"/>
              <a:chExt cx="5573748" cy="2966055"/>
            </a:xfrm>
          </p:grpSpPr>
          <p:grpSp>
            <p:nvGrpSpPr>
              <p:cNvPr id="44" name="Gruppieren 43"/>
              <p:cNvGrpSpPr/>
              <p:nvPr/>
            </p:nvGrpSpPr>
            <p:grpSpPr>
              <a:xfrm>
                <a:off x="2836566" y="301882"/>
                <a:ext cx="5573748" cy="2966055"/>
                <a:chOff x="2207916" y="1616332"/>
                <a:chExt cx="5573748" cy="2966055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7" name="Ellipse 46"/>
                    <p:cNvSpPr>
                      <a:spLocks/>
                    </p:cNvSpPr>
                    <p:nvPr/>
                  </p:nvSpPr>
                  <p:spPr>
                    <a:xfrm>
                      <a:off x="2207916" y="1630993"/>
                      <a:ext cx="1044000" cy="720000"/>
                    </a:xfrm>
                    <a:prstGeom prst="ellipse">
                      <a:avLst/>
                    </a:prstGeom>
                    <a:solidFill>
                      <a:schemeClr val="accent1">
                        <a:lumMod val="20000"/>
                        <a:lumOff val="80000"/>
                      </a:schemeClr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d>
                              <m:dPr>
                                <m:ctrlPr>
                                  <a:rPr lang="de-DE" sz="12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de-DE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392.8</m:t>
                                </m:r>
                              </m:e>
                            </m:d>
                          </m:oMath>
                        </m:oMathPara>
                      </a14:m>
                      <a:endParaRPr lang="de-DE" sz="1200" dirty="0" smtClean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47" name="Ellipse 46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207916" y="1630993"/>
                      <a:ext cx="1044000" cy="720000"/>
                    </a:xfrm>
                    <a:prstGeom prst="ellipse">
                      <a:avLst/>
                    </a:prstGeom>
                    <a:blipFill rotWithShape="0">
                      <a:blip r:embed="rId4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GB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48" name="Gerader Verbinder 47"/>
                <p:cNvCxnSpPr>
                  <a:cxnSpLocks/>
                  <a:stCxn id="47" idx="6"/>
                  <a:endCxn id="49" idx="2"/>
                </p:cNvCxnSpPr>
                <p:nvPr/>
              </p:nvCxnSpPr>
              <p:spPr>
                <a:xfrm>
                  <a:off x="3251916" y="1990993"/>
                  <a:ext cx="1220874" cy="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9" name="Ellipse 48"/>
                    <p:cNvSpPr>
                      <a:spLocks/>
                    </p:cNvSpPr>
                    <p:nvPr/>
                  </p:nvSpPr>
                  <p:spPr>
                    <a:xfrm>
                      <a:off x="4472790" y="1630993"/>
                      <a:ext cx="1044000" cy="720000"/>
                    </a:xfrm>
                    <a:prstGeom prst="ellipse">
                      <a:avLst/>
                    </a:prstGeom>
                    <a:solidFill>
                      <a:schemeClr val="accent4">
                        <a:lumMod val="60000"/>
                        <a:lumOff val="40000"/>
                      </a:schemeClr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d>
                              <m:dPr>
                                <m:ctrlPr>
                                  <a:rPr lang="de-DE" sz="12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de-DE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de-DE" sz="1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1724</m:t>
                                </m:r>
                              </m:e>
                            </m:d>
                          </m:oMath>
                        </m:oMathPara>
                      </a14:m>
                      <a:endParaRPr lang="de-DE" sz="1200" dirty="0" smtClean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49" name="Ellipse 48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472790" y="1630993"/>
                      <a:ext cx="1044000" cy="720000"/>
                    </a:xfrm>
                    <a:prstGeom prst="ellipse">
                      <a:avLst/>
                    </a:prstGeom>
                    <a:blipFill rotWithShape="0">
                      <a:blip r:embed="rId5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GB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0" name="Ellipse 49"/>
                    <p:cNvSpPr>
                      <a:spLocks/>
                    </p:cNvSpPr>
                    <p:nvPr/>
                  </p:nvSpPr>
                  <p:spPr>
                    <a:xfrm>
                      <a:off x="6737664" y="1616332"/>
                      <a:ext cx="1044000" cy="720000"/>
                    </a:xfrm>
                    <a:prstGeom prst="ellipse">
                      <a:avLst/>
                    </a:prstGeom>
                    <a:solidFill>
                      <a:srgbClr val="DEEBF7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d>
                              <m:dPr>
                                <m:ctrlPr>
                                  <a:rPr lang="de-DE" sz="12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de-DE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de-DE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392.8</m:t>
                                </m:r>
                              </m:e>
                            </m:d>
                          </m:oMath>
                        </m:oMathPara>
                      </a14:m>
                      <a:endParaRPr lang="de-DE" sz="1200" dirty="0" smtClean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50" name="Ellipse 49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737664" y="1616332"/>
                      <a:ext cx="1044000" cy="720000"/>
                    </a:xfrm>
                    <a:prstGeom prst="ellipse">
                      <a:avLst/>
                    </a:prstGeom>
                    <a:blipFill rotWithShape="0">
                      <a:blip r:embed="rId6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GB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1" name="Ellipse 50"/>
                    <p:cNvSpPr>
                      <a:spLocks/>
                    </p:cNvSpPr>
                    <p:nvPr/>
                  </p:nvSpPr>
                  <p:spPr>
                    <a:xfrm>
                      <a:off x="6737664" y="2746690"/>
                      <a:ext cx="1044000" cy="720000"/>
                    </a:xfrm>
                    <a:prstGeom prst="ellipse">
                      <a:avLst/>
                    </a:prstGeom>
                    <a:solidFill>
                      <a:schemeClr val="accent6">
                        <a:lumMod val="60000"/>
                        <a:lumOff val="40000"/>
                      </a:schemeClr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d>
                              <m:dPr>
                                <m:ctrlPr>
                                  <a:rPr lang="de-DE" sz="120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200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de-DE" sz="1200" b="0" i="1" smtClean="0"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de-DE" sz="1200" b="0" i="1" smtClean="0">
                                    <a:latin typeface="Cambria Math" panose="02040503050406030204" pitchFamily="18" charset="0"/>
                                  </a:rPr>
                                  <m:t>31317</m:t>
                                </m:r>
                              </m:e>
                            </m:d>
                          </m:oMath>
                        </m:oMathPara>
                      </a14:m>
                      <a:endParaRPr lang="de-DE" sz="1200" dirty="0" smtClean="0"/>
                    </a:p>
                  </p:txBody>
                </p:sp>
              </mc:Choice>
              <mc:Fallback xmlns="">
                <p:sp>
                  <p:nvSpPr>
                    <p:cNvPr id="51" name="Ellipse 50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737664" y="2746690"/>
                      <a:ext cx="1044000" cy="720000"/>
                    </a:xfrm>
                    <a:prstGeom prst="ellipse">
                      <a:avLst/>
                    </a:prstGeom>
                    <a:blipFill rotWithShape="0">
                      <a:blip r:embed="rId7"/>
                      <a:stretch>
                        <a:fillRect l="-1667"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GB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2" name="Ellipse 51"/>
                    <p:cNvSpPr>
                      <a:spLocks/>
                    </p:cNvSpPr>
                    <p:nvPr/>
                  </p:nvSpPr>
                  <p:spPr>
                    <a:xfrm>
                      <a:off x="2207916" y="2746690"/>
                      <a:ext cx="1044000" cy="720000"/>
                    </a:xfrm>
                    <a:prstGeom prst="ellipse">
                      <a:avLst/>
                    </a:prstGeom>
                    <a:solidFill>
                      <a:srgbClr val="7030A0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d>
                              <m:dPr>
                                <m:ctrlPr>
                                  <a:rPr lang="de-DE" sz="120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200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de-DE" sz="12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de-DE" sz="1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20886</m:t>
                                </m:r>
                              </m:e>
                            </m:d>
                          </m:oMath>
                        </m:oMathPara>
                      </a14:m>
                      <a:endParaRPr lang="de-DE" sz="1200" dirty="0" smtClean="0"/>
                    </a:p>
                  </p:txBody>
                </p:sp>
              </mc:Choice>
              <mc:Fallback xmlns="">
                <p:sp>
                  <p:nvSpPr>
                    <p:cNvPr id="52" name="Ellipse 51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207916" y="2746690"/>
                      <a:ext cx="1044000" cy="720000"/>
                    </a:xfrm>
                    <a:prstGeom prst="ellipse">
                      <a:avLst/>
                    </a:prstGeom>
                    <a:blipFill rotWithShape="0">
                      <a:blip r:embed="rId8"/>
                      <a:stretch>
                        <a:fillRect l="-2500"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GB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3" name="Ellipse 52"/>
                    <p:cNvSpPr>
                      <a:spLocks/>
                    </p:cNvSpPr>
                    <p:nvPr/>
                  </p:nvSpPr>
                  <p:spPr>
                    <a:xfrm>
                      <a:off x="2207916" y="3862387"/>
                      <a:ext cx="1044000" cy="720000"/>
                    </a:xfrm>
                    <a:prstGeom prst="ellipse">
                      <a:avLst/>
                    </a:prstGeom>
                    <a:solidFill>
                      <a:schemeClr val="accent3">
                        <a:lumMod val="60000"/>
                        <a:lumOff val="40000"/>
                      </a:schemeClr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d>
                              <m:dPr>
                                <m:ctrlPr>
                                  <a:rPr lang="de-DE" sz="12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de-DE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de-DE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138.8</m:t>
                                </m:r>
                              </m:e>
                            </m:d>
                          </m:oMath>
                        </m:oMathPara>
                      </a14:m>
                      <a:endParaRPr lang="de-DE" sz="1200" dirty="0" smtClean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53" name="Ellipse 52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207916" y="3862387"/>
                      <a:ext cx="1044000" cy="720000"/>
                    </a:xfrm>
                    <a:prstGeom prst="ellipse">
                      <a:avLst/>
                    </a:prstGeom>
                    <a:blipFill rotWithShape="0">
                      <a:blip r:embed="rId9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GB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4" name="Ellipse 53"/>
                    <p:cNvSpPr>
                      <a:spLocks/>
                    </p:cNvSpPr>
                    <p:nvPr/>
                  </p:nvSpPr>
                  <p:spPr>
                    <a:xfrm>
                      <a:off x="4472790" y="3862387"/>
                      <a:ext cx="1044000" cy="720000"/>
                    </a:xfrm>
                    <a:prstGeom prst="ellipse">
                      <a:avLst/>
                    </a:prstGeom>
                    <a:solidFill>
                      <a:srgbClr val="C00000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d>
                              <m:dPr>
                                <m:ctrlPr>
                                  <a:rPr lang="de-DE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96</m:t>
                                </m:r>
                              </m:e>
                            </m:d>
                          </m:oMath>
                        </m:oMathPara>
                      </a14:m>
                      <a:endParaRPr lang="de-DE" dirty="0" smtClean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54" name="Ellipse 53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472790" y="3862387"/>
                      <a:ext cx="1044000" cy="720000"/>
                    </a:xfrm>
                    <a:prstGeom prst="ellipse">
                      <a:avLst/>
                    </a:prstGeom>
                    <a:blipFill rotWithShape="0">
                      <a:blip r:embed="rId10"/>
                      <a:stretch>
                        <a:fillRect l="-1653"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GB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55" name="Gerader Verbinder 54"/>
                <p:cNvCxnSpPr>
                  <a:cxnSpLocks/>
                  <a:stCxn id="47" idx="4"/>
                  <a:endCxn id="52" idx="0"/>
                </p:cNvCxnSpPr>
                <p:nvPr/>
              </p:nvCxnSpPr>
              <p:spPr>
                <a:xfrm>
                  <a:off x="2729916" y="2350993"/>
                  <a:ext cx="0" cy="395697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Gerader Verbinder 55"/>
                <p:cNvCxnSpPr>
                  <a:cxnSpLocks/>
                  <a:stCxn id="52" idx="4"/>
                  <a:endCxn id="53" idx="0"/>
                </p:cNvCxnSpPr>
                <p:nvPr/>
              </p:nvCxnSpPr>
              <p:spPr>
                <a:xfrm>
                  <a:off x="2729916" y="3466690"/>
                  <a:ext cx="0" cy="395697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Gerader Verbinder 56"/>
                <p:cNvCxnSpPr>
                  <a:cxnSpLocks/>
                  <a:stCxn id="53" idx="6"/>
                  <a:endCxn id="54" idx="2"/>
                </p:cNvCxnSpPr>
                <p:nvPr/>
              </p:nvCxnSpPr>
              <p:spPr>
                <a:xfrm>
                  <a:off x="3251916" y="4222387"/>
                  <a:ext cx="1220874" cy="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Gerader Verbinder 57"/>
                <p:cNvCxnSpPr>
                  <a:cxnSpLocks/>
                  <a:stCxn id="50" idx="2"/>
                  <a:endCxn id="49" idx="6"/>
                </p:cNvCxnSpPr>
                <p:nvPr/>
              </p:nvCxnSpPr>
              <p:spPr>
                <a:xfrm flipH="1">
                  <a:off x="5516790" y="1976332"/>
                  <a:ext cx="1220874" cy="14661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Gerader Verbinder 58"/>
                <p:cNvCxnSpPr>
                  <a:cxnSpLocks/>
                  <a:stCxn id="51" idx="0"/>
                  <a:endCxn id="50" idx="4"/>
                </p:cNvCxnSpPr>
                <p:nvPr/>
              </p:nvCxnSpPr>
              <p:spPr>
                <a:xfrm flipV="1">
                  <a:off x="7259664" y="2336332"/>
                  <a:ext cx="0" cy="410358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5" name="Gerader Verbinder 44"/>
              <p:cNvCxnSpPr>
                <a:cxnSpLocks/>
                <a:stCxn id="52" idx="7"/>
                <a:endCxn id="49" idx="3"/>
              </p:cNvCxnSpPr>
              <p:nvPr/>
            </p:nvCxnSpPr>
            <p:spPr>
              <a:xfrm flipV="1">
                <a:off x="3727676" y="931101"/>
                <a:ext cx="1526654" cy="606581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Gerader Verbinder 45"/>
              <p:cNvCxnSpPr>
                <a:cxnSpLocks/>
                <a:stCxn id="51" idx="1"/>
                <a:endCxn id="49" idx="5"/>
              </p:cNvCxnSpPr>
              <p:nvPr/>
            </p:nvCxnSpPr>
            <p:spPr>
              <a:xfrm flipH="1" flipV="1">
                <a:off x="5992550" y="931101"/>
                <a:ext cx="1526654" cy="606581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feld 35"/>
                <p:cNvSpPr txBox="1"/>
                <p:nvPr/>
              </p:nvSpPr>
              <p:spPr>
                <a:xfrm>
                  <a:off x="4219936" y="262906"/>
                  <a:ext cx="54213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0.9</m:t>
                        </m:r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36" name="Textfeld 3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19936" y="262906"/>
                  <a:ext cx="542136" cy="369332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r="-27869" b="-33333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feld 36"/>
                <p:cNvSpPr txBox="1"/>
                <p:nvPr/>
              </p:nvSpPr>
              <p:spPr>
                <a:xfrm>
                  <a:off x="6484809" y="243579"/>
                  <a:ext cx="54213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0.9</m:t>
                        </m:r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37" name="Textfeld 3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84809" y="243579"/>
                  <a:ext cx="542136" cy="369332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 r="-27419" b="-36585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feld 37"/>
                <p:cNvSpPr txBox="1"/>
                <p:nvPr/>
              </p:nvSpPr>
              <p:spPr>
                <a:xfrm>
                  <a:off x="4179860" y="1286610"/>
                  <a:ext cx="62228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110</m:t>
                        </m:r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38" name="Textfeld 3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79860" y="1286610"/>
                  <a:ext cx="622286" cy="369332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 r="-29577" b="-33333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feld 38"/>
                <p:cNvSpPr txBox="1"/>
                <p:nvPr/>
              </p:nvSpPr>
              <p:spPr>
                <a:xfrm>
                  <a:off x="6444734" y="1286610"/>
                  <a:ext cx="62228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110</m:t>
                        </m:r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39" name="Textfeld 3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44734" y="1286610"/>
                  <a:ext cx="622286" cy="369332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 r="-30000" b="-33333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feld 39"/>
                <p:cNvSpPr txBox="1"/>
                <p:nvPr/>
              </p:nvSpPr>
              <p:spPr>
                <a:xfrm>
                  <a:off x="7920590" y="1036543"/>
                  <a:ext cx="49404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13</m:t>
                        </m:r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40" name="Textfeld 3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20590" y="1036543"/>
                  <a:ext cx="494046" cy="369332"/>
                </a:xfrm>
                <a:prstGeom prst="rect">
                  <a:avLst/>
                </a:prstGeom>
                <a:blipFill rotWithShape="0">
                  <a:blip r:embed="rId15"/>
                  <a:stretch>
                    <a:fillRect r="-25000" b="-33333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feld 40"/>
                <p:cNvSpPr txBox="1"/>
                <p:nvPr/>
              </p:nvSpPr>
              <p:spPr>
                <a:xfrm>
                  <a:off x="2836566" y="1017333"/>
                  <a:ext cx="49404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13</m:t>
                        </m:r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41" name="Textfeld 4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36566" y="1017333"/>
                  <a:ext cx="494046" cy="369332"/>
                </a:xfrm>
                <a:prstGeom prst="rect">
                  <a:avLst/>
                </a:prstGeom>
                <a:blipFill rotWithShape="0">
                  <a:blip r:embed="rId16"/>
                  <a:stretch>
                    <a:fillRect r="-25000" b="-33333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feld 41"/>
                <p:cNvSpPr txBox="1"/>
                <p:nvPr/>
              </p:nvSpPr>
              <p:spPr>
                <a:xfrm>
                  <a:off x="2587490" y="2161277"/>
                  <a:ext cx="67037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0.25</m:t>
                        </m:r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42" name="Textfeld 4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87490" y="2161277"/>
                  <a:ext cx="670376" cy="369332"/>
                </a:xfrm>
                <a:prstGeom prst="rect">
                  <a:avLst/>
                </a:prstGeom>
                <a:blipFill rotWithShape="0">
                  <a:blip r:embed="rId17"/>
                  <a:stretch>
                    <a:fillRect r="-31579" b="-33333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feld 42"/>
                <p:cNvSpPr txBox="1"/>
                <p:nvPr/>
              </p:nvSpPr>
              <p:spPr>
                <a:xfrm>
                  <a:off x="4307828" y="2489632"/>
                  <a:ext cx="36580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7</m:t>
                        </m:r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43" name="Textfeld 4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07828" y="2489632"/>
                  <a:ext cx="365805" cy="369332"/>
                </a:xfrm>
                <a:prstGeom prst="rect">
                  <a:avLst/>
                </a:prstGeom>
                <a:blipFill rotWithShape="0">
                  <a:blip r:embed="rId18"/>
                  <a:stretch>
                    <a:fillRect r="-19512" b="-33333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hteck 23"/>
              <p:cNvSpPr/>
              <p:nvPr/>
            </p:nvSpPr>
            <p:spPr>
              <a:xfrm>
                <a:off x="0" y="1235856"/>
                <a:ext cx="5546839" cy="984052"/>
              </a:xfrm>
              <a:prstGeom prst="rect">
                <a:avLst/>
              </a:prstGeom>
              <a:solidFill>
                <a:srgbClr val="CFD5EA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p>
                          </m:sSup>
                          <m:d>
                            <m:d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de-DE" b="0" i="0" smtClean="0">
                                  <a:latin typeface="Cambria Math" panose="02040503050406030204" pitchFamily="18" charset="0"/>
                                </a:rPr>
                                <m:t>deg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b>
                            <m:sup/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d>
                                <m:d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d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  <m:sSup>
                            <m:sSup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p>
                          </m:sSup>
                          <m:d>
                            <m:d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4" name="Rechteck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235856"/>
                <a:ext cx="5546839" cy="984052"/>
              </a:xfrm>
              <a:prstGeom prst="rect">
                <a:avLst/>
              </a:prstGeom>
              <a:blipFill rotWithShape="0"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D939CE78-E6B6-44BA-9946-07DBB2D9C71A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0" y="257692"/>
            <a:ext cx="10512305" cy="928958"/>
          </a:xfrm>
        </p:spPr>
        <p:txBody>
          <a:bodyPr/>
          <a:lstStyle/>
          <a:p>
            <a:r>
              <a:rPr lang="de-DE" dirty="0" smtClean="0"/>
              <a:t>1.1 </a:t>
            </a:r>
            <a:r>
              <a:rPr lang="de-DE" dirty="0" err="1" smtClean="0"/>
              <a:t>Weisfeiler</a:t>
            </a:r>
            <a:r>
              <a:rPr lang="de-DE" dirty="0" smtClean="0"/>
              <a:t>-Lehman </a:t>
            </a:r>
            <a:r>
              <a:rPr lang="de-DE" dirty="0" err="1"/>
              <a:t>node</a:t>
            </a:r>
            <a:r>
              <a:rPr lang="de-DE" dirty="0"/>
              <a:t> </a:t>
            </a:r>
            <a:r>
              <a:rPr lang="de-DE" dirty="0" err="1"/>
              <a:t>embedding</a:t>
            </a:r>
            <a:r>
              <a:rPr lang="de-DE" dirty="0"/>
              <a:t> </a:t>
            </a:r>
            <a:r>
              <a:rPr lang="de-DE" dirty="0" err="1" smtClean="0"/>
              <a:t>scheme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err="1" smtClean="0"/>
              <a:t>Example</a:t>
            </a:r>
            <a:r>
              <a:rPr lang="de-DE" dirty="0" smtClean="0"/>
              <a:t> – Attribute </a:t>
            </a:r>
            <a:r>
              <a:rPr lang="de-DE" dirty="0" err="1" smtClean="0"/>
              <a:t>labels</a:t>
            </a:r>
            <a:endParaRPr lang="de-DE" dirty="0"/>
          </a:p>
        </p:txBody>
      </p:sp>
      <p:sp>
        <p:nvSpPr>
          <p:cNvPr id="16" name="Fußzeilenplatzhalter 4">
            <a:extLst>
              <a:ext uri="{FF2B5EF4-FFF2-40B4-BE49-F238E27FC236}">
                <a16:creationId xmlns:a16="http://schemas.microsoft.com/office/drawing/2014/main" xmlns="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5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</a:p>
        </p:txBody>
      </p:sp>
      <p:sp>
        <p:nvSpPr>
          <p:cNvPr id="32" name="Rechteck 31"/>
          <p:cNvSpPr/>
          <p:nvPr/>
        </p:nvSpPr>
        <p:spPr>
          <a:xfrm>
            <a:off x="10829235" y="1190063"/>
            <a:ext cx="404159" cy="28323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Rechteck 32"/>
          <p:cNvSpPr/>
          <p:nvPr/>
        </p:nvSpPr>
        <p:spPr>
          <a:xfrm>
            <a:off x="6498535" y="4390463"/>
            <a:ext cx="404159" cy="28323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1" name="Rechteck 60"/>
          <p:cNvSpPr/>
          <p:nvPr/>
        </p:nvSpPr>
        <p:spPr>
          <a:xfrm>
            <a:off x="4072835" y="5736663"/>
            <a:ext cx="404159" cy="28323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3322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xmlns="" id="{D939CE78-E6B6-44BA-9946-07DBB2D9C71A}"/>
                  </a:ext>
                </a:extLst>
              </p:cNvPr>
              <p:cNvSpPr>
                <a:spLocks noGrp="1"/>
              </p:cNvSpPr>
              <p:nvPr>
                <p:ph idx="10"/>
              </p:nvPr>
            </p:nvSpPr>
            <p:spPr/>
            <p:txBody>
              <a:bodyPr/>
              <a:lstStyle/>
              <a:p>
                <a:r>
                  <a:rPr lang="de-DE" dirty="0" smtClean="0"/>
                  <a:t>2.2 Wasserstein </a:t>
                </a:r>
                <a:r>
                  <a:rPr lang="de-DE" dirty="0" err="1" smtClean="0"/>
                  <a:t>distance</a:t>
                </a:r>
                <a:r>
                  <a:rPr lang="de-DE" dirty="0" smtClean="0"/>
                  <a:t> -</a:t>
                </a:r>
                <a14:m>
                  <m:oMath xmlns:m="http://schemas.openxmlformats.org/officeDocument/2006/math">
                    <m:r>
                      <a:rPr lang="de-DE" b="1" i="0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1" i="1" smtClean="0"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p>
                        <m:r>
                          <a:rPr lang="de-DE" b="1" i="1" smtClean="0">
                            <a:latin typeface="Cambria Math" panose="02040503050406030204" pitchFamily="18" charset="0"/>
                          </a:rPr>
                          <m:t>𝒑</m:t>
                        </m:r>
                      </m:sup>
                    </m:sSup>
                  </m:oMath>
                </a14:m>
                <a:endParaRPr lang="de-DE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xmlns="" id="{D939CE78-E6B6-44BA-9946-07DBB2D9C71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blipFill rotWithShape="0">
                <a:blip r:embed="rId3"/>
                <a:stretch>
                  <a:fillRect l="-1450" t="-26250" b="-50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Fußzeilenplatzhalter 4">
            <a:extLst>
              <a:ext uri="{FF2B5EF4-FFF2-40B4-BE49-F238E27FC236}">
                <a16:creationId xmlns:a16="http://schemas.microsoft.com/office/drawing/2014/main" xmlns="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5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hteck 3"/>
              <p:cNvSpPr/>
              <p:nvPr/>
            </p:nvSpPr>
            <p:spPr>
              <a:xfrm>
                <a:off x="2531979" y="3457674"/>
                <a:ext cx="7128042" cy="134960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de-DE" sz="2800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</a:rPr>
                        <m:t>:=</m:t>
                      </m:r>
                      <m:sSup>
                        <m:sSup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de-DE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de-DE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limLow>
                                    <m:limLowPr>
                                      <m:ctrlPr>
                                        <a:rPr lang="de-DE" sz="28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de-DE" sz="2800" i="0" smtClean="0">
                                          <a:latin typeface="Cambria Math" panose="02040503050406030204" pitchFamily="18" charset="0"/>
                                        </a:rPr>
                                        <m:t>lim</m:t>
                                      </m:r>
                                    </m:e>
                                    <m:lim>
                                      <m:r>
                                        <a:rPr lang="de-DE" sz="28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𝛾</m:t>
                                      </m:r>
                                      <m:r>
                                        <a:rPr lang="de-DE" sz="28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∈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l-GR" sz="28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Γ</m:t>
                                      </m:r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  <m:r>
                                        <a:rPr lang="de-DE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de-DE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lim>
                                  </m:limLow>
                                </m:fName>
                                <m:e>
                                  <m:nary>
                                    <m:naryPr>
                                      <m:supHide m:val="on"/>
                                      <m:ctrlPr>
                                        <a:rPr lang="de-DE" sz="28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de-DE" sz="2800" b="0" i="1" smtClean="0"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</a:rPr>
                                        <m:t>𝑥𝑀</m:t>
                                      </m:r>
                                    </m:sub>
                                    <m:sup/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sSup>
                                        <m:sSupPr>
                                          <m:ctrlPr>
                                            <a:rPr lang="de-DE" sz="2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2800" i="1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de-DE" sz="28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de-DE" sz="2800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de-DE" sz="28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  <m:r>
                                            <a:rPr lang="de-DE" sz="2800" i="1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e>
                                        <m:sup>
                                          <m:r>
                                            <a:rPr lang="de-DE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sup>
                                      </m:sSup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r>
                                        <a:rPr lang="de-DE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𝛾</m:t>
                                      </m:r>
                                      <m:r>
                                        <a:rPr lang="de-DE" sz="28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28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de-DE" sz="28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de-DE" sz="28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  <m:r>
                                        <a:rPr lang="de-DE" sz="28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nary>
                                </m:e>
                              </m:func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4" name="Rechteck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1979" y="3457674"/>
                <a:ext cx="7128042" cy="134960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elle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52195756"/>
                  </p:ext>
                </p:extLst>
              </p:nvPr>
            </p:nvGraphicFramePr>
            <p:xfrm>
              <a:off x="21020" y="1248821"/>
              <a:ext cx="6582980" cy="1934662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934780"/>
                    <a:gridCol w="4648200"/>
                  </a:tblGrid>
                  <a:tr h="370840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 xmlns:m="http://schemas.openxmlformats.org/officeDocument/2006/math"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∈[1,∞)</m:t>
                              </m:r>
                            </m:oMath>
                          </a14:m>
                          <a:r>
                            <a:rPr lang="en-GB" dirty="0" smtClean="0"/>
                            <a:t>:</a:t>
                          </a:r>
                          <a:endParaRPr lang="en-GB" dirty="0"/>
                        </a:p>
                      </a:txBody>
                      <a:tcPr marL="0" marR="14400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 smtClean="0"/>
                            <a:t>parameter for the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de-DE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b="1" i="1" smtClean="0">
                                      <a:latin typeface="Cambria Math" panose="02040503050406030204" pitchFamily="18" charset="0"/>
                                    </a:rPr>
                                    <m:t>𝑳</m:t>
                                  </m:r>
                                </m:e>
                                <m:sup>
                                  <m:r>
                                    <a:rPr lang="de-DE" b="1" i="1" smtClean="0">
                                      <a:latin typeface="Cambria Math" panose="02040503050406030204" pitchFamily="18" charset="0"/>
                                    </a:rPr>
                                    <m:t>𝒑</m:t>
                                  </m:r>
                                </m:sup>
                              </m:sSup>
                            </m:oMath>
                          </a14:m>
                          <a:r>
                            <a:rPr lang="en-GB" dirty="0" smtClean="0"/>
                            <a:t> Wasserstein distance</a:t>
                          </a:r>
                        </a:p>
                      </a:txBody>
                      <a:tcPr marL="0" marR="144000" marT="0" marB="0">
                        <a:noFill/>
                      </a:tcPr>
                    </a:tc>
                  </a:tr>
                  <a:tr h="370431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 xmlns:m="http://schemas.openxmlformats.org/officeDocument/2006/math"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oMath>
                          </a14:m>
                          <a:r>
                            <a:rPr lang="en-GB" dirty="0" smtClean="0"/>
                            <a:t>:</a:t>
                          </a:r>
                          <a:endParaRPr lang="en-GB" dirty="0"/>
                        </a:p>
                      </a:txBody>
                      <a:tcPr marL="0" marR="14400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 smtClean="0"/>
                            <a:t>probability distributions on a metric space </a:t>
                          </a:r>
                          <a14:m>
                            <m:oMath xmlns:m="http://schemas.openxmlformats.org/officeDocument/2006/math">
                              <m:r>
                                <a:rPr lang="de-DE" b="1" i="1" smtClean="0">
                                  <a:latin typeface="Cambria Math" panose="02040503050406030204" pitchFamily="18" charset="0"/>
                                </a:rPr>
                                <m:t>𝑴</m:t>
                              </m:r>
                            </m:oMath>
                          </a14:m>
                          <a:endParaRPr lang="en-GB" b="1" dirty="0" smtClean="0"/>
                        </a:p>
                      </a:txBody>
                      <a:tcPr marL="0" marR="144000" marT="0" marB="0">
                        <a:noFill/>
                      </a:tcPr>
                    </a:tc>
                  </a:tr>
                  <a:tr h="370431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 xmlns:m="http://schemas.openxmlformats.org/officeDocument/2006/math">
                              <m:r>
                                <a:rPr lang="de-DE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sSup>
                                <m:sSupPr>
                                  <m:ctrlPr>
                                    <a:rPr lang="de-DE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ℝ</m:t>
                                  </m:r>
                                </m:e>
                                <m:sup>
                                  <m:r>
                                    <a:rPr lang="de-D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</m:sup>
                              </m:sSup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sSup>
                                <m:sSupPr>
                                  <m:ctrlPr>
                                    <a:rPr lang="de-DE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ℝ</m:t>
                                  </m:r>
                                </m:e>
                                <m:sup>
                                  <m:r>
                                    <a:rPr lang="de-D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</m:sup>
                              </m:sSup>
                              <m:r>
                                <a:rPr lang="de-DE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  <m:sSup>
                                <m:sSupPr>
                                  <m:ctrlPr>
                                    <a:rPr lang="de-DE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ℝ</m:t>
                                  </m:r>
                                </m:e>
                                <m:sup>
                                  <m:r>
                                    <a:rPr lang="de-D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</m:sup>
                              </m:sSup>
                            </m:oMath>
                          </a14:m>
                          <a:r>
                            <a:rPr lang="en-GB" dirty="0" smtClean="0"/>
                            <a:t>: </a:t>
                          </a:r>
                          <a:endParaRPr lang="en-GB" dirty="0"/>
                        </a:p>
                      </a:txBody>
                      <a:tcPr marL="0" marR="14400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 smtClean="0"/>
                            <a:t>ground distance (on </a:t>
                          </a:r>
                          <a14:m>
                            <m:oMath xmlns:m="http://schemas.openxmlformats.org/officeDocument/2006/math"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oMath>
                          </a14:m>
                          <a:r>
                            <a:rPr lang="en-GB" dirty="0" smtClean="0"/>
                            <a:t>)</a:t>
                          </a:r>
                        </a:p>
                      </a:txBody>
                      <a:tcPr marL="0" marR="144000" marT="0" marB="0">
                        <a:noFill/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l-GR" sz="1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Γ</m:t>
                              </m:r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DE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  <m:r>
                                <a:rPr lang="de-DE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DE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GB" dirty="0" smtClean="0"/>
                            <a:t>:</a:t>
                          </a:r>
                          <a:endParaRPr lang="en-GB" dirty="0"/>
                        </a:p>
                      </a:txBody>
                      <a:tcPr marL="0" marR="14400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 smtClean="0"/>
                            <a:t>set </a:t>
                          </a:r>
                          <a:r>
                            <a:rPr lang="de-DE" dirty="0" err="1" smtClean="0"/>
                            <a:t>of</a:t>
                          </a:r>
                          <a:r>
                            <a:rPr lang="de-DE" dirty="0" smtClean="0"/>
                            <a:t> all </a:t>
                          </a:r>
                          <a:r>
                            <a:rPr lang="de-DE" dirty="0" err="1" smtClean="0"/>
                            <a:t>transportaion</a:t>
                          </a:r>
                          <a:r>
                            <a:rPr lang="de-DE" dirty="0" smtClean="0"/>
                            <a:t> </a:t>
                          </a:r>
                          <a:r>
                            <a:rPr lang="de-DE" dirty="0" err="1" smtClean="0"/>
                            <a:t>plans</a:t>
                          </a:r>
                          <a:r>
                            <a:rPr lang="de-DE" dirty="0" smtClean="0"/>
                            <a:t> </a:t>
                          </a:r>
                          <a:r>
                            <a:rPr lang="de-DE" dirty="0" err="1" smtClean="0"/>
                            <a:t>over</a:t>
                          </a:r>
                          <a:r>
                            <a:rPr lang="de-DE" dirty="0" smtClean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de-DE" sz="18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MxM</m:t>
                              </m:r>
                            </m:oMath>
                          </a14:m>
                          <a:r>
                            <a:rPr lang="de-DE" dirty="0" smtClean="0"/>
                            <a:t/>
                          </a:r>
                          <a:br>
                            <a:rPr lang="de-DE" dirty="0" smtClean="0"/>
                          </a:br>
                          <a:r>
                            <a:rPr lang="de-DE" dirty="0" smtClean="0"/>
                            <a:t>(</a:t>
                          </a:r>
                          <a:r>
                            <a:rPr lang="de-DE" dirty="0" err="1" smtClean="0"/>
                            <a:t>with</a:t>
                          </a:r>
                          <a:r>
                            <a:rPr lang="de-DE" dirty="0" smtClean="0"/>
                            <a:t> </a:t>
                          </a:r>
                          <a:r>
                            <a:rPr lang="de-DE" dirty="0" err="1" smtClean="0"/>
                            <a:t>marginals</a:t>
                          </a:r>
                          <a:r>
                            <a:rPr lang="de-DE" dirty="0" smtClean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oMath>
                          </a14:m>
                          <a:r>
                            <a:rPr lang="de-DE" dirty="0" smtClean="0"/>
                            <a:t> </a:t>
                          </a:r>
                          <a:r>
                            <a:rPr lang="de-DE" dirty="0" err="1" smtClean="0"/>
                            <a:t>and</a:t>
                          </a:r>
                          <a:r>
                            <a:rPr lang="de-DE" dirty="0" smtClean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oMath>
                          </a14:m>
                          <a:r>
                            <a:rPr lang="de-DE" dirty="0" smtClean="0"/>
                            <a:t> on </a:t>
                          </a:r>
                          <a:r>
                            <a:rPr lang="de-DE" dirty="0" err="1" smtClean="0"/>
                            <a:t>the</a:t>
                          </a:r>
                          <a:r>
                            <a:rPr lang="de-DE" baseline="0" dirty="0" smtClean="0"/>
                            <a:t> </a:t>
                          </a:r>
                          <a:r>
                            <a:rPr lang="de-DE" baseline="0" dirty="0" err="1" smtClean="0"/>
                            <a:t>first</a:t>
                          </a:r>
                          <a:r>
                            <a:rPr lang="de-DE" baseline="0" dirty="0" smtClean="0"/>
                            <a:t> </a:t>
                          </a:r>
                          <a:r>
                            <a:rPr lang="de-DE" baseline="0" dirty="0" err="1" smtClean="0"/>
                            <a:t>and</a:t>
                          </a:r>
                          <a:r>
                            <a:rPr lang="de-DE" baseline="0" dirty="0" smtClean="0"/>
                            <a:t> </a:t>
                          </a:r>
                          <a:r>
                            <a:rPr lang="de-DE" baseline="0" dirty="0" err="1" smtClean="0"/>
                            <a:t>second</a:t>
                          </a:r>
                          <a:r>
                            <a:rPr lang="de-DE" baseline="0" dirty="0" smtClean="0"/>
                            <a:t> </a:t>
                          </a:r>
                          <a:r>
                            <a:rPr lang="de-DE" baseline="0" dirty="0" err="1" smtClean="0"/>
                            <a:t>factor</a:t>
                          </a:r>
                          <a:r>
                            <a:rPr lang="de-DE" dirty="0" smtClean="0"/>
                            <a:t>)</a:t>
                          </a:r>
                          <a:endParaRPr lang="en-GB" dirty="0"/>
                        </a:p>
                      </a:txBody>
                      <a:tcPr marL="0" marR="144000" marT="0" marB="0">
                        <a:noFill/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elle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52195756"/>
                  </p:ext>
                </p:extLst>
              </p:nvPr>
            </p:nvGraphicFramePr>
            <p:xfrm>
              <a:off x="21020" y="1248821"/>
              <a:ext cx="6582980" cy="1934662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934780"/>
                    <a:gridCol w="4648200"/>
                  </a:tblGrid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0" marR="144000" marT="0" marB="0">
                        <a:blipFill rotWithShape="0">
                          <a:blip r:embed="rId5"/>
                          <a:stretch>
                            <a:fillRect t="-19672" r="-239937" b="-4606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0" marR="144000" marT="0" marB="0">
                        <a:blipFill rotWithShape="0">
                          <a:blip r:embed="rId5"/>
                          <a:stretch>
                            <a:fillRect l="-41678" t="-19672" b="-460656"/>
                          </a:stretch>
                        </a:blipFill>
                      </a:tcPr>
                    </a:tc>
                  </a:tr>
                  <a:tr h="370431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0" marR="144000" marT="0" marB="0">
                        <a:blipFill rotWithShape="0">
                          <a:blip r:embed="rId5"/>
                          <a:stretch>
                            <a:fillRect t="-119672" r="-239937" b="-3606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0" marR="144000" marT="0" marB="0">
                        <a:blipFill rotWithShape="0">
                          <a:blip r:embed="rId5"/>
                          <a:stretch>
                            <a:fillRect l="-41678" t="-119672" b="-360656"/>
                          </a:stretch>
                        </a:blipFill>
                      </a:tcPr>
                    </a:tc>
                  </a:tr>
                  <a:tr h="370431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0" marR="144000" marT="0" marB="0">
                        <a:blipFill rotWithShape="0">
                          <a:blip r:embed="rId5"/>
                          <a:stretch>
                            <a:fillRect t="-219672" r="-239937" b="-2606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0" marR="144000" marT="0" marB="0">
                        <a:blipFill rotWithShape="0">
                          <a:blip r:embed="rId5"/>
                          <a:stretch>
                            <a:fillRect l="-41678" t="-219672" b="-260656"/>
                          </a:stretch>
                        </a:blipFill>
                      </a:tcPr>
                    </a:tc>
                  </a:tr>
                  <a:tr h="82296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0" marR="144000" marT="0" marB="0">
                        <a:blipFill rotWithShape="0">
                          <a:blip r:embed="rId5"/>
                          <a:stretch>
                            <a:fillRect t="-143382" r="-239937" b="-169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0" marR="144000" marT="0" marB="0">
                        <a:blipFill rotWithShape="0">
                          <a:blip r:embed="rId5"/>
                          <a:stretch>
                            <a:fillRect l="-41678" t="-143382" b="-16912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744458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2B3039ED-CBD4-4DB0-AD4F-1CBB73A0DB3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de-DE" dirty="0"/>
              <a:t>1.1 </a:t>
            </a:r>
            <a:r>
              <a:rPr lang="de-DE" dirty="0" err="1"/>
              <a:t>Weisfeiler</a:t>
            </a:r>
            <a:r>
              <a:rPr lang="de-DE" dirty="0"/>
              <a:t>-Lehman </a:t>
            </a:r>
            <a:r>
              <a:rPr lang="de-DE" dirty="0" err="1"/>
              <a:t>node</a:t>
            </a:r>
            <a:r>
              <a:rPr lang="de-DE" dirty="0"/>
              <a:t> </a:t>
            </a:r>
            <a:r>
              <a:rPr lang="de-DE" dirty="0" err="1"/>
              <a:t>embedding</a:t>
            </a:r>
            <a:r>
              <a:rPr lang="de-DE" dirty="0"/>
              <a:t> </a:t>
            </a:r>
            <a:r>
              <a:rPr lang="de-DE" dirty="0" err="1" smtClean="0"/>
              <a:t>scheme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err="1" smtClean="0"/>
              <a:t>Idea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xmlns="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1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</a:p>
        </p:txBody>
      </p:sp>
      <p:grpSp>
        <p:nvGrpSpPr>
          <p:cNvPr id="11" name="Gruppieren 10"/>
          <p:cNvGrpSpPr/>
          <p:nvPr/>
        </p:nvGrpSpPr>
        <p:grpSpPr>
          <a:xfrm>
            <a:off x="4536912" y="2394567"/>
            <a:ext cx="2057341" cy="3472169"/>
            <a:chOff x="336815" y="2026706"/>
            <a:chExt cx="2057341" cy="3472169"/>
          </a:xfrm>
        </p:grpSpPr>
        <p:sp>
          <p:nvSpPr>
            <p:cNvPr id="12" name="Freihandform 11"/>
            <p:cNvSpPr/>
            <p:nvPr/>
          </p:nvSpPr>
          <p:spPr>
            <a:xfrm>
              <a:off x="336815" y="2026706"/>
              <a:ext cx="2057341" cy="3472169"/>
            </a:xfrm>
            <a:custGeom>
              <a:avLst/>
              <a:gdLst>
                <a:gd name="connsiteX0" fmla="*/ 606160 w 2057341"/>
                <a:gd name="connsiteY0" fmla="*/ 49564 h 3519614"/>
                <a:gd name="connsiteX1" fmla="*/ 1015735 w 2057341"/>
                <a:gd name="connsiteY1" fmla="*/ 182914 h 3519614"/>
                <a:gd name="connsiteX2" fmla="*/ 1301485 w 2057341"/>
                <a:gd name="connsiteY2" fmla="*/ 487714 h 3519614"/>
                <a:gd name="connsiteX3" fmla="*/ 1701535 w 2057341"/>
                <a:gd name="connsiteY3" fmla="*/ 735364 h 3519614"/>
                <a:gd name="connsiteX4" fmla="*/ 2044435 w 2057341"/>
                <a:gd name="connsiteY4" fmla="*/ 1059214 h 3519614"/>
                <a:gd name="connsiteX5" fmla="*/ 1958710 w 2057341"/>
                <a:gd name="connsiteY5" fmla="*/ 1440214 h 3519614"/>
                <a:gd name="connsiteX6" fmla="*/ 1711060 w 2057341"/>
                <a:gd name="connsiteY6" fmla="*/ 1783114 h 3519614"/>
                <a:gd name="connsiteX7" fmla="*/ 1425310 w 2057341"/>
                <a:gd name="connsiteY7" fmla="*/ 1897414 h 3519614"/>
                <a:gd name="connsiteX8" fmla="*/ 1330060 w 2057341"/>
                <a:gd name="connsiteY8" fmla="*/ 2106964 h 3519614"/>
                <a:gd name="connsiteX9" fmla="*/ 1025260 w 2057341"/>
                <a:gd name="connsiteY9" fmla="*/ 2316514 h 3519614"/>
                <a:gd name="connsiteX10" fmla="*/ 853810 w 2057341"/>
                <a:gd name="connsiteY10" fmla="*/ 2487964 h 3519614"/>
                <a:gd name="connsiteX11" fmla="*/ 1472935 w 2057341"/>
                <a:gd name="connsiteY11" fmla="*/ 2278414 h 3519614"/>
                <a:gd name="connsiteX12" fmla="*/ 1625335 w 2057341"/>
                <a:gd name="connsiteY12" fmla="*/ 2545114 h 3519614"/>
                <a:gd name="connsiteX13" fmla="*/ 1625335 w 2057341"/>
                <a:gd name="connsiteY13" fmla="*/ 2926114 h 3519614"/>
                <a:gd name="connsiteX14" fmla="*/ 1368160 w 2057341"/>
                <a:gd name="connsiteY14" fmla="*/ 3154714 h 3519614"/>
                <a:gd name="connsiteX15" fmla="*/ 987160 w 2057341"/>
                <a:gd name="connsiteY15" fmla="*/ 3307114 h 3519614"/>
                <a:gd name="connsiteX16" fmla="*/ 549010 w 2057341"/>
                <a:gd name="connsiteY16" fmla="*/ 3516664 h 3519614"/>
                <a:gd name="connsiteX17" fmla="*/ 377560 w 2057341"/>
                <a:gd name="connsiteY17" fmla="*/ 3383314 h 3519614"/>
                <a:gd name="connsiteX18" fmla="*/ 206110 w 2057341"/>
                <a:gd name="connsiteY18" fmla="*/ 2792764 h 3519614"/>
                <a:gd name="connsiteX19" fmla="*/ 187060 w 2057341"/>
                <a:gd name="connsiteY19" fmla="*/ 2373664 h 3519614"/>
                <a:gd name="connsiteX20" fmla="*/ 168010 w 2057341"/>
                <a:gd name="connsiteY20" fmla="*/ 2106964 h 3519614"/>
                <a:gd name="connsiteX21" fmla="*/ 53710 w 2057341"/>
                <a:gd name="connsiteY21" fmla="*/ 1687864 h 3519614"/>
                <a:gd name="connsiteX22" fmla="*/ 348985 w 2057341"/>
                <a:gd name="connsiteY22" fmla="*/ 1402114 h 3519614"/>
                <a:gd name="connsiteX23" fmla="*/ 15610 w 2057341"/>
                <a:gd name="connsiteY23" fmla="*/ 1021114 h 3519614"/>
                <a:gd name="connsiteX24" fmla="*/ 63235 w 2057341"/>
                <a:gd name="connsiteY24" fmla="*/ 697264 h 3519614"/>
                <a:gd name="connsiteX25" fmla="*/ 139435 w 2057341"/>
                <a:gd name="connsiteY25" fmla="*/ 278164 h 3519614"/>
                <a:gd name="connsiteX26" fmla="*/ 558535 w 2057341"/>
                <a:gd name="connsiteY26" fmla="*/ 11464 h 3519614"/>
                <a:gd name="connsiteX27" fmla="*/ 606160 w 2057341"/>
                <a:gd name="connsiteY27" fmla="*/ 49564 h 3519614"/>
                <a:gd name="connsiteX0" fmla="*/ 606160 w 2057341"/>
                <a:gd name="connsiteY0" fmla="*/ 2119 h 3472169"/>
                <a:gd name="connsiteX1" fmla="*/ 1015735 w 2057341"/>
                <a:gd name="connsiteY1" fmla="*/ 135469 h 3472169"/>
                <a:gd name="connsiteX2" fmla="*/ 1301485 w 2057341"/>
                <a:gd name="connsiteY2" fmla="*/ 440269 h 3472169"/>
                <a:gd name="connsiteX3" fmla="*/ 1701535 w 2057341"/>
                <a:gd name="connsiteY3" fmla="*/ 687919 h 3472169"/>
                <a:gd name="connsiteX4" fmla="*/ 2044435 w 2057341"/>
                <a:gd name="connsiteY4" fmla="*/ 1011769 h 3472169"/>
                <a:gd name="connsiteX5" fmla="*/ 1958710 w 2057341"/>
                <a:gd name="connsiteY5" fmla="*/ 1392769 h 3472169"/>
                <a:gd name="connsiteX6" fmla="*/ 1711060 w 2057341"/>
                <a:gd name="connsiteY6" fmla="*/ 1735669 h 3472169"/>
                <a:gd name="connsiteX7" fmla="*/ 1425310 w 2057341"/>
                <a:gd name="connsiteY7" fmla="*/ 1849969 h 3472169"/>
                <a:gd name="connsiteX8" fmla="*/ 1330060 w 2057341"/>
                <a:gd name="connsiteY8" fmla="*/ 2059519 h 3472169"/>
                <a:gd name="connsiteX9" fmla="*/ 1025260 w 2057341"/>
                <a:gd name="connsiteY9" fmla="*/ 2269069 h 3472169"/>
                <a:gd name="connsiteX10" fmla="*/ 853810 w 2057341"/>
                <a:gd name="connsiteY10" fmla="*/ 2440519 h 3472169"/>
                <a:gd name="connsiteX11" fmla="*/ 1472935 w 2057341"/>
                <a:gd name="connsiteY11" fmla="*/ 2230969 h 3472169"/>
                <a:gd name="connsiteX12" fmla="*/ 1625335 w 2057341"/>
                <a:gd name="connsiteY12" fmla="*/ 2497669 h 3472169"/>
                <a:gd name="connsiteX13" fmla="*/ 1625335 w 2057341"/>
                <a:gd name="connsiteY13" fmla="*/ 2878669 h 3472169"/>
                <a:gd name="connsiteX14" fmla="*/ 1368160 w 2057341"/>
                <a:gd name="connsiteY14" fmla="*/ 3107269 h 3472169"/>
                <a:gd name="connsiteX15" fmla="*/ 987160 w 2057341"/>
                <a:gd name="connsiteY15" fmla="*/ 3259669 h 3472169"/>
                <a:gd name="connsiteX16" fmla="*/ 549010 w 2057341"/>
                <a:gd name="connsiteY16" fmla="*/ 3469219 h 3472169"/>
                <a:gd name="connsiteX17" fmla="*/ 377560 w 2057341"/>
                <a:gd name="connsiteY17" fmla="*/ 3335869 h 3472169"/>
                <a:gd name="connsiteX18" fmla="*/ 206110 w 2057341"/>
                <a:gd name="connsiteY18" fmla="*/ 2745319 h 3472169"/>
                <a:gd name="connsiteX19" fmla="*/ 187060 w 2057341"/>
                <a:gd name="connsiteY19" fmla="*/ 2326219 h 3472169"/>
                <a:gd name="connsiteX20" fmla="*/ 168010 w 2057341"/>
                <a:gd name="connsiteY20" fmla="*/ 2059519 h 3472169"/>
                <a:gd name="connsiteX21" fmla="*/ 53710 w 2057341"/>
                <a:gd name="connsiteY21" fmla="*/ 1640419 h 3472169"/>
                <a:gd name="connsiteX22" fmla="*/ 348985 w 2057341"/>
                <a:gd name="connsiteY22" fmla="*/ 1354669 h 3472169"/>
                <a:gd name="connsiteX23" fmla="*/ 15610 w 2057341"/>
                <a:gd name="connsiteY23" fmla="*/ 973669 h 3472169"/>
                <a:gd name="connsiteX24" fmla="*/ 63235 w 2057341"/>
                <a:gd name="connsiteY24" fmla="*/ 649819 h 3472169"/>
                <a:gd name="connsiteX25" fmla="*/ 139435 w 2057341"/>
                <a:gd name="connsiteY25" fmla="*/ 230719 h 3472169"/>
                <a:gd name="connsiteX26" fmla="*/ 606160 w 2057341"/>
                <a:gd name="connsiteY26" fmla="*/ 2119 h 3472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057341" h="3472169">
                  <a:moveTo>
                    <a:pt x="606160" y="2119"/>
                  </a:moveTo>
                  <a:cubicBezTo>
                    <a:pt x="752210" y="-13756"/>
                    <a:pt x="899848" y="62444"/>
                    <a:pt x="1015735" y="135469"/>
                  </a:cubicBezTo>
                  <a:cubicBezTo>
                    <a:pt x="1131622" y="208494"/>
                    <a:pt x="1187185" y="348194"/>
                    <a:pt x="1301485" y="440269"/>
                  </a:cubicBezTo>
                  <a:cubicBezTo>
                    <a:pt x="1415785" y="532344"/>
                    <a:pt x="1577710" y="592669"/>
                    <a:pt x="1701535" y="687919"/>
                  </a:cubicBezTo>
                  <a:cubicBezTo>
                    <a:pt x="1825360" y="783169"/>
                    <a:pt x="2001573" y="894294"/>
                    <a:pt x="2044435" y="1011769"/>
                  </a:cubicBezTo>
                  <a:cubicBezTo>
                    <a:pt x="2087297" y="1129244"/>
                    <a:pt x="2014273" y="1272119"/>
                    <a:pt x="1958710" y="1392769"/>
                  </a:cubicBezTo>
                  <a:cubicBezTo>
                    <a:pt x="1903148" y="1513419"/>
                    <a:pt x="1799960" y="1659469"/>
                    <a:pt x="1711060" y="1735669"/>
                  </a:cubicBezTo>
                  <a:cubicBezTo>
                    <a:pt x="1622160" y="1811869"/>
                    <a:pt x="1488810" y="1795994"/>
                    <a:pt x="1425310" y="1849969"/>
                  </a:cubicBezTo>
                  <a:cubicBezTo>
                    <a:pt x="1361810" y="1903944"/>
                    <a:pt x="1396735" y="1989669"/>
                    <a:pt x="1330060" y="2059519"/>
                  </a:cubicBezTo>
                  <a:cubicBezTo>
                    <a:pt x="1263385" y="2129369"/>
                    <a:pt x="1104635" y="2205569"/>
                    <a:pt x="1025260" y="2269069"/>
                  </a:cubicBezTo>
                  <a:cubicBezTo>
                    <a:pt x="945885" y="2332569"/>
                    <a:pt x="779198" y="2446869"/>
                    <a:pt x="853810" y="2440519"/>
                  </a:cubicBezTo>
                  <a:cubicBezTo>
                    <a:pt x="928422" y="2434169"/>
                    <a:pt x="1344347" y="2221444"/>
                    <a:pt x="1472935" y="2230969"/>
                  </a:cubicBezTo>
                  <a:cubicBezTo>
                    <a:pt x="1601523" y="2240494"/>
                    <a:pt x="1599935" y="2389719"/>
                    <a:pt x="1625335" y="2497669"/>
                  </a:cubicBezTo>
                  <a:cubicBezTo>
                    <a:pt x="1650735" y="2605619"/>
                    <a:pt x="1668198" y="2777069"/>
                    <a:pt x="1625335" y="2878669"/>
                  </a:cubicBezTo>
                  <a:cubicBezTo>
                    <a:pt x="1582473" y="2980269"/>
                    <a:pt x="1474522" y="3043769"/>
                    <a:pt x="1368160" y="3107269"/>
                  </a:cubicBezTo>
                  <a:cubicBezTo>
                    <a:pt x="1261798" y="3170769"/>
                    <a:pt x="1123685" y="3199344"/>
                    <a:pt x="987160" y="3259669"/>
                  </a:cubicBezTo>
                  <a:cubicBezTo>
                    <a:pt x="850635" y="3319994"/>
                    <a:pt x="650610" y="3456519"/>
                    <a:pt x="549010" y="3469219"/>
                  </a:cubicBezTo>
                  <a:cubicBezTo>
                    <a:pt x="447410" y="3481919"/>
                    <a:pt x="434710" y="3456519"/>
                    <a:pt x="377560" y="3335869"/>
                  </a:cubicBezTo>
                  <a:cubicBezTo>
                    <a:pt x="320410" y="3215219"/>
                    <a:pt x="237860" y="2913594"/>
                    <a:pt x="206110" y="2745319"/>
                  </a:cubicBezTo>
                  <a:cubicBezTo>
                    <a:pt x="174360" y="2577044"/>
                    <a:pt x="193410" y="2440519"/>
                    <a:pt x="187060" y="2326219"/>
                  </a:cubicBezTo>
                  <a:cubicBezTo>
                    <a:pt x="180710" y="2211919"/>
                    <a:pt x="190235" y="2173819"/>
                    <a:pt x="168010" y="2059519"/>
                  </a:cubicBezTo>
                  <a:cubicBezTo>
                    <a:pt x="145785" y="1945219"/>
                    <a:pt x="23548" y="1757894"/>
                    <a:pt x="53710" y="1640419"/>
                  </a:cubicBezTo>
                  <a:cubicBezTo>
                    <a:pt x="83872" y="1522944"/>
                    <a:pt x="355335" y="1465794"/>
                    <a:pt x="348985" y="1354669"/>
                  </a:cubicBezTo>
                  <a:cubicBezTo>
                    <a:pt x="342635" y="1243544"/>
                    <a:pt x="63235" y="1091144"/>
                    <a:pt x="15610" y="973669"/>
                  </a:cubicBezTo>
                  <a:cubicBezTo>
                    <a:pt x="-32015" y="856194"/>
                    <a:pt x="42598" y="773644"/>
                    <a:pt x="63235" y="649819"/>
                  </a:cubicBezTo>
                  <a:cubicBezTo>
                    <a:pt x="83872" y="525994"/>
                    <a:pt x="56885" y="345019"/>
                    <a:pt x="139435" y="230719"/>
                  </a:cubicBezTo>
                  <a:cubicBezTo>
                    <a:pt x="229922" y="122769"/>
                    <a:pt x="460110" y="17994"/>
                    <a:pt x="606160" y="2119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="1"/>
            </a:p>
          </p:txBody>
        </p:sp>
        <p:sp>
          <p:nvSpPr>
            <p:cNvPr id="13" name="Freihandform 12"/>
            <p:cNvSpPr/>
            <p:nvPr/>
          </p:nvSpPr>
          <p:spPr>
            <a:xfrm>
              <a:off x="387364" y="2083163"/>
              <a:ext cx="1803409" cy="3305016"/>
            </a:xfrm>
            <a:custGeom>
              <a:avLst/>
              <a:gdLst>
                <a:gd name="connsiteX0" fmla="*/ 98411 w 1803409"/>
                <a:gd name="connsiteY0" fmla="*/ 212362 h 3305016"/>
                <a:gd name="connsiteX1" fmla="*/ 12686 w 1803409"/>
                <a:gd name="connsiteY1" fmla="*/ 860062 h 3305016"/>
                <a:gd name="connsiteX2" fmla="*/ 336536 w 1803409"/>
                <a:gd name="connsiteY2" fmla="*/ 1317262 h 3305016"/>
                <a:gd name="connsiteX3" fmla="*/ 136511 w 1803409"/>
                <a:gd name="connsiteY3" fmla="*/ 1679212 h 3305016"/>
                <a:gd name="connsiteX4" fmla="*/ 260336 w 1803409"/>
                <a:gd name="connsiteY4" fmla="*/ 2250712 h 3305016"/>
                <a:gd name="connsiteX5" fmla="*/ 288911 w 1803409"/>
                <a:gd name="connsiteY5" fmla="*/ 2955562 h 3305016"/>
                <a:gd name="connsiteX6" fmla="*/ 507986 w 1803409"/>
                <a:gd name="connsiteY6" fmla="*/ 3298462 h 3305016"/>
                <a:gd name="connsiteX7" fmla="*/ 812786 w 1803409"/>
                <a:gd name="connsiteY7" fmla="*/ 3146062 h 3305016"/>
                <a:gd name="connsiteX8" fmla="*/ 803261 w 1803409"/>
                <a:gd name="connsiteY8" fmla="*/ 2726962 h 3305016"/>
                <a:gd name="connsiteX9" fmla="*/ 669911 w 1803409"/>
                <a:gd name="connsiteY9" fmla="*/ 2403112 h 3305016"/>
                <a:gd name="connsiteX10" fmla="*/ 717536 w 1803409"/>
                <a:gd name="connsiteY10" fmla="*/ 2212612 h 3305016"/>
                <a:gd name="connsiteX11" fmla="*/ 1098536 w 1803409"/>
                <a:gd name="connsiteY11" fmla="*/ 2022112 h 3305016"/>
                <a:gd name="connsiteX12" fmla="*/ 1155686 w 1803409"/>
                <a:gd name="connsiteY12" fmla="*/ 1736362 h 3305016"/>
                <a:gd name="connsiteX13" fmla="*/ 1650986 w 1803409"/>
                <a:gd name="connsiteY13" fmla="*/ 1450612 h 3305016"/>
                <a:gd name="connsiteX14" fmla="*/ 1803386 w 1803409"/>
                <a:gd name="connsiteY14" fmla="*/ 1088662 h 3305016"/>
                <a:gd name="connsiteX15" fmla="*/ 1660511 w 1803409"/>
                <a:gd name="connsiteY15" fmla="*/ 688612 h 3305016"/>
                <a:gd name="connsiteX16" fmla="*/ 1412861 w 1803409"/>
                <a:gd name="connsiteY16" fmla="*/ 593362 h 3305016"/>
                <a:gd name="connsiteX17" fmla="*/ 1127111 w 1803409"/>
                <a:gd name="connsiteY17" fmla="*/ 345712 h 3305016"/>
                <a:gd name="connsiteX18" fmla="*/ 784211 w 1803409"/>
                <a:gd name="connsiteY18" fmla="*/ 98062 h 3305016"/>
                <a:gd name="connsiteX19" fmla="*/ 403211 w 1803409"/>
                <a:gd name="connsiteY19" fmla="*/ 2812 h 3305016"/>
                <a:gd name="connsiteX20" fmla="*/ 98411 w 1803409"/>
                <a:gd name="connsiteY20" fmla="*/ 212362 h 3305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803409" h="3305016">
                  <a:moveTo>
                    <a:pt x="98411" y="212362"/>
                  </a:moveTo>
                  <a:cubicBezTo>
                    <a:pt x="33324" y="355237"/>
                    <a:pt x="-27001" y="675912"/>
                    <a:pt x="12686" y="860062"/>
                  </a:cubicBezTo>
                  <a:cubicBezTo>
                    <a:pt x="52373" y="1044212"/>
                    <a:pt x="315899" y="1180737"/>
                    <a:pt x="336536" y="1317262"/>
                  </a:cubicBezTo>
                  <a:cubicBezTo>
                    <a:pt x="357173" y="1453787"/>
                    <a:pt x="149211" y="1523637"/>
                    <a:pt x="136511" y="1679212"/>
                  </a:cubicBezTo>
                  <a:cubicBezTo>
                    <a:pt x="123811" y="1834787"/>
                    <a:pt x="234936" y="2037987"/>
                    <a:pt x="260336" y="2250712"/>
                  </a:cubicBezTo>
                  <a:cubicBezTo>
                    <a:pt x="285736" y="2463437"/>
                    <a:pt x="247636" y="2780937"/>
                    <a:pt x="288911" y="2955562"/>
                  </a:cubicBezTo>
                  <a:cubicBezTo>
                    <a:pt x="330186" y="3130187"/>
                    <a:pt x="420674" y="3266712"/>
                    <a:pt x="507986" y="3298462"/>
                  </a:cubicBezTo>
                  <a:cubicBezTo>
                    <a:pt x="595298" y="3330212"/>
                    <a:pt x="763574" y="3241312"/>
                    <a:pt x="812786" y="3146062"/>
                  </a:cubicBezTo>
                  <a:cubicBezTo>
                    <a:pt x="861998" y="3050812"/>
                    <a:pt x="827073" y="2850787"/>
                    <a:pt x="803261" y="2726962"/>
                  </a:cubicBezTo>
                  <a:cubicBezTo>
                    <a:pt x="779449" y="2603137"/>
                    <a:pt x="684199" y="2488837"/>
                    <a:pt x="669911" y="2403112"/>
                  </a:cubicBezTo>
                  <a:cubicBezTo>
                    <a:pt x="655623" y="2317387"/>
                    <a:pt x="646099" y="2276112"/>
                    <a:pt x="717536" y="2212612"/>
                  </a:cubicBezTo>
                  <a:cubicBezTo>
                    <a:pt x="788973" y="2149112"/>
                    <a:pt x="1025511" y="2101487"/>
                    <a:pt x="1098536" y="2022112"/>
                  </a:cubicBezTo>
                  <a:cubicBezTo>
                    <a:pt x="1171561" y="1942737"/>
                    <a:pt x="1063611" y="1831612"/>
                    <a:pt x="1155686" y="1736362"/>
                  </a:cubicBezTo>
                  <a:cubicBezTo>
                    <a:pt x="1247761" y="1641112"/>
                    <a:pt x="1543036" y="1558562"/>
                    <a:pt x="1650986" y="1450612"/>
                  </a:cubicBezTo>
                  <a:cubicBezTo>
                    <a:pt x="1758936" y="1342662"/>
                    <a:pt x="1801799" y="1215662"/>
                    <a:pt x="1803386" y="1088662"/>
                  </a:cubicBezTo>
                  <a:cubicBezTo>
                    <a:pt x="1804973" y="961662"/>
                    <a:pt x="1725598" y="771162"/>
                    <a:pt x="1660511" y="688612"/>
                  </a:cubicBezTo>
                  <a:cubicBezTo>
                    <a:pt x="1595424" y="606062"/>
                    <a:pt x="1501761" y="650512"/>
                    <a:pt x="1412861" y="593362"/>
                  </a:cubicBezTo>
                  <a:cubicBezTo>
                    <a:pt x="1323961" y="536212"/>
                    <a:pt x="1231886" y="428262"/>
                    <a:pt x="1127111" y="345712"/>
                  </a:cubicBezTo>
                  <a:cubicBezTo>
                    <a:pt x="1022336" y="263162"/>
                    <a:pt x="904861" y="155212"/>
                    <a:pt x="784211" y="98062"/>
                  </a:cubicBezTo>
                  <a:cubicBezTo>
                    <a:pt x="663561" y="40912"/>
                    <a:pt x="515924" y="-13063"/>
                    <a:pt x="403211" y="2812"/>
                  </a:cubicBezTo>
                  <a:cubicBezTo>
                    <a:pt x="290499" y="18687"/>
                    <a:pt x="163498" y="69487"/>
                    <a:pt x="98411" y="212362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="1"/>
            </a:p>
          </p:txBody>
        </p:sp>
        <p:sp>
          <p:nvSpPr>
            <p:cNvPr id="14" name="Freihandform 13"/>
            <p:cNvSpPr/>
            <p:nvPr/>
          </p:nvSpPr>
          <p:spPr>
            <a:xfrm>
              <a:off x="561900" y="2209983"/>
              <a:ext cx="1507519" cy="1980602"/>
            </a:xfrm>
            <a:custGeom>
              <a:avLst/>
              <a:gdLst>
                <a:gd name="connsiteX0" fmla="*/ 381075 w 1507519"/>
                <a:gd name="connsiteY0" fmla="*/ 1266642 h 1980602"/>
                <a:gd name="connsiteX1" fmla="*/ 362025 w 1507519"/>
                <a:gd name="connsiteY1" fmla="*/ 1171392 h 1980602"/>
                <a:gd name="connsiteX2" fmla="*/ 75 w 1507519"/>
                <a:gd name="connsiteY2" fmla="*/ 561792 h 1980602"/>
                <a:gd name="connsiteX3" fmla="*/ 333450 w 1507519"/>
                <a:gd name="connsiteY3" fmla="*/ 9342 h 1980602"/>
                <a:gd name="connsiteX4" fmla="*/ 695400 w 1507519"/>
                <a:gd name="connsiteY4" fmla="*/ 237942 h 1980602"/>
                <a:gd name="connsiteX5" fmla="*/ 1057350 w 1507519"/>
                <a:gd name="connsiteY5" fmla="*/ 542742 h 1980602"/>
                <a:gd name="connsiteX6" fmla="*/ 1476450 w 1507519"/>
                <a:gd name="connsiteY6" fmla="*/ 637992 h 1980602"/>
                <a:gd name="connsiteX7" fmla="*/ 1447875 w 1507519"/>
                <a:gd name="connsiteY7" fmla="*/ 1190442 h 1980602"/>
                <a:gd name="connsiteX8" fmla="*/ 1219275 w 1507519"/>
                <a:gd name="connsiteY8" fmla="*/ 1399992 h 1980602"/>
                <a:gd name="connsiteX9" fmla="*/ 990675 w 1507519"/>
                <a:gd name="connsiteY9" fmla="*/ 1457142 h 1980602"/>
                <a:gd name="connsiteX10" fmla="*/ 876375 w 1507519"/>
                <a:gd name="connsiteY10" fmla="*/ 1761942 h 1980602"/>
                <a:gd name="connsiteX11" fmla="*/ 666825 w 1507519"/>
                <a:gd name="connsiteY11" fmla="*/ 1971492 h 1980602"/>
                <a:gd name="connsiteX12" fmla="*/ 171525 w 1507519"/>
                <a:gd name="connsiteY12" fmla="*/ 1895292 h 1980602"/>
                <a:gd name="connsiteX13" fmla="*/ 104850 w 1507519"/>
                <a:gd name="connsiteY13" fmla="*/ 1476192 h 1980602"/>
                <a:gd name="connsiteX14" fmla="*/ 381075 w 1507519"/>
                <a:gd name="connsiteY14" fmla="*/ 1266642 h 1980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7519" h="1980602">
                  <a:moveTo>
                    <a:pt x="381075" y="1266642"/>
                  </a:moveTo>
                  <a:cubicBezTo>
                    <a:pt x="423937" y="1215842"/>
                    <a:pt x="425525" y="1288867"/>
                    <a:pt x="362025" y="1171392"/>
                  </a:cubicBezTo>
                  <a:cubicBezTo>
                    <a:pt x="298525" y="1053917"/>
                    <a:pt x="4837" y="755467"/>
                    <a:pt x="75" y="561792"/>
                  </a:cubicBezTo>
                  <a:cubicBezTo>
                    <a:pt x="-4687" y="368117"/>
                    <a:pt x="217563" y="63317"/>
                    <a:pt x="333450" y="9342"/>
                  </a:cubicBezTo>
                  <a:cubicBezTo>
                    <a:pt x="449337" y="-44633"/>
                    <a:pt x="574750" y="149042"/>
                    <a:pt x="695400" y="237942"/>
                  </a:cubicBezTo>
                  <a:cubicBezTo>
                    <a:pt x="816050" y="326842"/>
                    <a:pt x="927175" y="476067"/>
                    <a:pt x="1057350" y="542742"/>
                  </a:cubicBezTo>
                  <a:cubicBezTo>
                    <a:pt x="1187525" y="609417"/>
                    <a:pt x="1411363" y="530042"/>
                    <a:pt x="1476450" y="637992"/>
                  </a:cubicBezTo>
                  <a:cubicBezTo>
                    <a:pt x="1541537" y="745942"/>
                    <a:pt x="1490738" y="1063442"/>
                    <a:pt x="1447875" y="1190442"/>
                  </a:cubicBezTo>
                  <a:cubicBezTo>
                    <a:pt x="1405012" y="1317442"/>
                    <a:pt x="1295475" y="1355542"/>
                    <a:pt x="1219275" y="1399992"/>
                  </a:cubicBezTo>
                  <a:cubicBezTo>
                    <a:pt x="1143075" y="1444442"/>
                    <a:pt x="1047825" y="1396817"/>
                    <a:pt x="990675" y="1457142"/>
                  </a:cubicBezTo>
                  <a:cubicBezTo>
                    <a:pt x="933525" y="1517467"/>
                    <a:pt x="930350" y="1676217"/>
                    <a:pt x="876375" y="1761942"/>
                  </a:cubicBezTo>
                  <a:cubicBezTo>
                    <a:pt x="822400" y="1847667"/>
                    <a:pt x="784300" y="1949267"/>
                    <a:pt x="666825" y="1971492"/>
                  </a:cubicBezTo>
                  <a:cubicBezTo>
                    <a:pt x="549350" y="1993717"/>
                    <a:pt x="265188" y="1977842"/>
                    <a:pt x="171525" y="1895292"/>
                  </a:cubicBezTo>
                  <a:cubicBezTo>
                    <a:pt x="77862" y="1812742"/>
                    <a:pt x="71513" y="1584142"/>
                    <a:pt x="104850" y="1476192"/>
                  </a:cubicBezTo>
                  <a:cubicBezTo>
                    <a:pt x="138187" y="1368242"/>
                    <a:pt x="338213" y="1317442"/>
                    <a:pt x="381075" y="1266642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="1"/>
            </a:p>
          </p:txBody>
        </p:sp>
        <p:grpSp>
          <p:nvGrpSpPr>
            <p:cNvPr id="15" name="Gruppieren 14"/>
            <p:cNvGrpSpPr/>
            <p:nvPr/>
          </p:nvGrpSpPr>
          <p:grpSpPr>
            <a:xfrm>
              <a:off x="746901" y="2558113"/>
              <a:ext cx="1065643" cy="2591394"/>
              <a:chOff x="746901" y="2558113"/>
              <a:chExt cx="1065643" cy="2591394"/>
            </a:xfrm>
          </p:grpSpPr>
          <p:cxnSp>
            <p:nvCxnSpPr>
              <p:cNvPr id="16" name="Gerader Verbinder 15"/>
              <p:cNvCxnSpPr>
                <a:cxnSpLocks/>
                <a:stCxn id="21" idx="6"/>
                <a:endCxn id="22" idx="1"/>
              </p:cNvCxnSpPr>
              <p:nvPr/>
            </p:nvCxnSpPr>
            <p:spPr>
              <a:xfrm>
                <a:off x="1106901" y="2738113"/>
                <a:ext cx="398364" cy="25056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Gerader Verbinder 16"/>
              <p:cNvCxnSpPr>
                <a:cxnSpLocks/>
                <a:stCxn id="21" idx="4"/>
                <a:endCxn id="23" idx="0"/>
              </p:cNvCxnSpPr>
              <p:nvPr/>
            </p:nvCxnSpPr>
            <p:spPr>
              <a:xfrm>
                <a:off x="926901" y="2918113"/>
                <a:ext cx="211551" cy="63795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Gerader Verbinder 17"/>
              <p:cNvCxnSpPr>
                <a:cxnSpLocks/>
                <a:stCxn id="23" idx="4"/>
                <a:endCxn id="24" idx="0"/>
              </p:cNvCxnSpPr>
              <p:nvPr/>
            </p:nvCxnSpPr>
            <p:spPr>
              <a:xfrm flipH="1">
                <a:off x="926901" y="3916069"/>
                <a:ext cx="211551" cy="87343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Gerader Verbinder 18"/>
              <p:cNvCxnSpPr>
                <a:cxnSpLocks/>
                <a:stCxn id="24" idx="6"/>
                <a:endCxn id="25" idx="2"/>
              </p:cNvCxnSpPr>
              <p:nvPr/>
            </p:nvCxnSpPr>
            <p:spPr>
              <a:xfrm flipV="1">
                <a:off x="1106901" y="4609507"/>
                <a:ext cx="345643" cy="36000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Gerader Verbinder 19"/>
              <p:cNvCxnSpPr>
                <a:cxnSpLocks/>
                <a:stCxn id="23" idx="7"/>
                <a:endCxn id="22" idx="3"/>
              </p:cNvCxnSpPr>
              <p:nvPr/>
            </p:nvCxnSpPr>
            <p:spPr>
              <a:xfrm flipV="1">
                <a:off x="1265731" y="3243240"/>
                <a:ext cx="239534" cy="36555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Ellipse 20"/>
              <p:cNvSpPr>
                <a:spLocks noChangeAspect="1"/>
              </p:cNvSpPr>
              <p:nvPr/>
            </p:nvSpPr>
            <p:spPr>
              <a:xfrm>
                <a:off x="746901" y="2558113"/>
                <a:ext cx="360000" cy="360000"/>
              </a:xfrm>
              <a:prstGeom prst="ellipse">
                <a:avLst/>
              </a:prstGeom>
              <a:solidFill>
                <a:schemeClr val="tx1"/>
              </a:solidFill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b="1" dirty="0" smtClean="0"/>
              </a:p>
            </p:txBody>
          </p:sp>
          <p:sp>
            <p:nvSpPr>
              <p:cNvPr id="22" name="Ellipse 21"/>
              <p:cNvSpPr>
                <a:spLocks noChangeAspect="1"/>
              </p:cNvSpPr>
              <p:nvPr/>
            </p:nvSpPr>
            <p:spPr>
              <a:xfrm>
                <a:off x="1452544" y="2935961"/>
                <a:ext cx="360000" cy="3600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b="1" dirty="0" smtClean="0"/>
              </a:p>
            </p:txBody>
          </p:sp>
          <p:sp>
            <p:nvSpPr>
              <p:cNvPr id="23" name="Ellipse 22"/>
              <p:cNvSpPr>
                <a:spLocks noChangeAspect="1"/>
              </p:cNvSpPr>
              <p:nvPr/>
            </p:nvSpPr>
            <p:spPr>
              <a:xfrm>
                <a:off x="958452" y="3556069"/>
                <a:ext cx="360000" cy="3600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b="1" dirty="0" smtClean="0"/>
              </a:p>
            </p:txBody>
          </p:sp>
          <p:sp>
            <p:nvSpPr>
              <p:cNvPr id="24" name="Ellipse 23"/>
              <p:cNvSpPr>
                <a:spLocks noChangeAspect="1"/>
              </p:cNvSpPr>
              <p:nvPr/>
            </p:nvSpPr>
            <p:spPr>
              <a:xfrm>
                <a:off x="746901" y="4789507"/>
                <a:ext cx="360000" cy="3600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b="1" dirty="0" smtClean="0"/>
              </a:p>
            </p:txBody>
          </p:sp>
          <p:sp>
            <p:nvSpPr>
              <p:cNvPr id="25" name="Ellipse 24"/>
              <p:cNvSpPr>
                <a:spLocks noChangeAspect="1"/>
              </p:cNvSpPr>
              <p:nvPr/>
            </p:nvSpPr>
            <p:spPr>
              <a:xfrm>
                <a:off x="1452544" y="4429507"/>
                <a:ext cx="360000" cy="3600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b="1" dirty="0" smtClean="0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27" name="Gruppieren 26"/>
          <p:cNvGrpSpPr/>
          <p:nvPr/>
        </p:nvGrpSpPr>
        <p:grpSpPr>
          <a:xfrm>
            <a:off x="6698149" y="3030760"/>
            <a:ext cx="956938" cy="252088"/>
            <a:chOff x="2498052" y="2666025"/>
            <a:chExt cx="956938" cy="252088"/>
          </a:xfrm>
        </p:grpSpPr>
        <p:sp>
          <p:nvSpPr>
            <p:cNvPr id="34" name="Rechteck 33"/>
            <p:cNvSpPr>
              <a:spLocks noChangeAspect="1"/>
            </p:cNvSpPr>
            <p:nvPr/>
          </p:nvSpPr>
          <p:spPr>
            <a:xfrm>
              <a:off x="2498052" y="2666025"/>
              <a:ext cx="252088" cy="25208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" name="Rechteck 34"/>
            <p:cNvSpPr>
              <a:spLocks noChangeAspect="1"/>
            </p:cNvSpPr>
            <p:nvPr/>
          </p:nvSpPr>
          <p:spPr>
            <a:xfrm>
              <a:off x="2850477" y="2666025"/>
              <a:ext cx="252088" cy="25208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" name="Rechteck 35"/>
            <p:cNvSpPr>
              <a:spLocks noChangeAspect="1"/>
            </p:cNvSpPr>
            <p:nvPr/>
          </p:nvSpPr>
          <p:spPr>
            <a:xfrm>
              <a:off x="3202902" y="2666025"/>
              <a:ext cx="252088" cy="25208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6" name="Textfeld 25"/>
          <p:cNvSpPr txBox="1"/>
          <p:nvPr/>
        </p:nvSpPr>
        <p:spPr>
          <a:xfrm>
            <a:off x="6824193" y="1527694"/>
            <a:ext cx="50450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smtClean="0">
                <a:solidFill>
                  <a:srgbClr val="FF0000"/>
                </a:solidFill>
              </a:rPr>
              <a:t>TODO: Fix this example: use different labels for the</a:t>
            </a:r>
          </a:p>
          <a:p>
            <a:r>
              <a:rPr lang="en-GB" b="1" dirty="0" smtClean="0">
                <a:solidFill>
                  <a:srgbClr val="FF0000"/>
                </a:solidFill>
              </a:rPr>
              <a:t>Node.</a:t>
            </a:r>
            <a:br>
              <a:rPr lang="en-GB" b="1" dirty="0" smtClean="0">
                <a:solidFill>
                  <a:srgbClr val="FF0000"/>
                </a:solidFill>
              </a:rPr>
            </a:br>
            <a:r>
              <a:rPr lang="en-GB" b="1" dirty="0" smtClean="0">
                <a:solidFill>
                  <a:srgbClr val="FF0000"/>
                </a:solidFill>
              </a:rPr>
              <a:t>Mention formula next to example</a:t>
            </a:r>
            <a:endParaRPr lang="en-GB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0572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uppieren 33"/>
          <p:cNvGrpSpPr/>
          <p:nvPr/>
        </p:nvGrpSpPr>
        <p:grpSpPr>
          <a:xfrm>
            <a:off x="4536912" y="2394566"/>
            <a:ext cx="2057341" cy="3472169"/>
            <a:chOff x="336815" y="2026706"/>
            <a:chExt cx="2057341" cy="3472169"/>
          </a:xfrm>
        </p:grpSpPr>
        <p:sp>
          <p:nvSpPr>
            <p:cNvPr id="35" name="Freihandform 34"/>
            <p:cNvSpPr/>
            <p:nvPr/>
          </p:nvSpPr>
          <p:spPr>
            <a:xfrm>
              <a:off x="336815" y="2026706"/>
              <a:ext cx="2057341" cy="3472169"/>
            </a:xfrm>
            <a:custGeom>
              <a:avLst/>
              <a:gdLst>
                <a:gd name="connsiteX0" fmla="*/ 606160 w 2057341"/>
                <a:gd name="connsiteY0" fmla="*/ 49564 h 3519614"/>
                <a:gd name="connsiteX1" fmla="*/ 1015735 w 2057341"/>
                <a:gd name="connsiteY1" fmla="*/ 182914 h 3519614"/>
                <a:gd name="connsiteX2" fmla="*/ 1301485 w 2057341"/>
                <a:gd name="connsiteY2" fmla="*/ 487714 h 3519614"/>
                <a:gd name="connsiteX3" fmla="*/ 1701535 w 2057341"/>
                <a:gd name="connsiteY3" fmla="*/ 735364 h 3519614"/>
                <a:gd name="connsiteX4" fmla="*/ 2044435 w 2057341"/>
                <a:gd name="connsiteY4" fmla="*/ 1059214 h 3519614"/>
                <a:gd name="connsiteX5" fmla="*/ 1958710 w 2057341"/>
                <a:gd name="connsiteY5" fmla="*/ 1440214 h 3519614"/>
                <a:gd name="connsiteX6" fmla="*/ 1711060 w 2057341"/>
                <a:gd name="connsiteY6" fmla="*/ 1783114 h 3519614"/>
                <a:gd name="connsiteX7" fmla="*/ 1425310 w 2057341"/>
                <a:gd name="connsiteY7" fmla="*/ 1897414 h 3519614"/>
                <a:gd name="connsiteX8" fmla="*/ 1330060 w 2057341"/>
                <a:gd name="connsiteY8" fmla="*/ 2106964 h 3519614"/>
                <a:gd name="connsiteX9" fmla="*/ 1025260 w 2057341"/>
                <a:gd name="connsiteY9" fmla="*/ 2316514 h 3519614"/>
                <a:gd name="connsiteX10" fmla="*/ 853810 w 2057341"/>
                <a:gd name="connsiteY10" fmla="*/ 2487964 h 3519614"/>
                <a:gd name="connsiteX11" fmla="*/ 1472935 w 2057341"/>
                <a:gd name="connsiteY11" fmla="*/ 2278414 h 3519614"/>
                <a:gd name="connsiteX12" fmla="*/ 1625335 w 2057341"/>
                <a:gd name="connsiteY12" fmla="*/ 2545114 h 3519614"/>
                <a:gd name="connsiteX13" fmla="*/ 1625335 w 2057341"/>
                <a:gd name="connsiteY13" fmla="*/ 2926114 h 3519614"/>
                <a:gd name="connsiteX14" fmla="*/ 1368160 w 2057341"/>
                <a:gd name="connsiteY14" fmla="*/ 3154714 h 3519614"/>
                <a:gd name="connsiteX15" fmla="*/ 987160 w 2057341"/>
                <a:gd name="connsiteY15" fmla="*/ 3307114 h 3519614"/>
                <a:gd name="connsiteX16" fmla="*/ 549010 w 2057341"/>
                <a:gd name="connsiteY16" fmla="*/ 3516664 h 3519614"/>
                <a:gd name="connsiteX17" fmla="*/ 377560 w 2057341"/>
                <a:gd name="connsiteY17" fmla="*/ 3383314 h 3519614"/>
                <a:gd name="connsiteX18" fmla="*/ 206110 w 2057341"/>
                <a:gd name="connsiteY18" fmla="*/ 2792764 h 3519614"/>
                <a:gd name="connsiteX19" fmla="*/ 187060 w 2057341"/>
                <a:gd name="connsiteY19" fmla="*/ 2373664 h 3519614"/>
                <a:gd name="connsiteX20" fmla="*/ 168010 w 2057341"/>
                <a:gd name="connsiteY20" fmla="*/ 2106964 h 3519614"/>
                <a:gd name="connsiteX21" fmla="*/ 53710 w 2057341"/>
                <a:gd name="connsiteY21" fmla="*/ 1687864 h 3519614"/>
                <a:gd name="connsiteX22" fmla="*/ 348985 w 2057341"/>
                <a:gd name="connsiteY22" fmla="*/ 1402114 h 3519614"/>
                <a:gd name="connsiteX23" fmla="*/ 15610 w 2057341"/>
                <a:gd name="connsiteY23" fmla="*/ 1021114 h 3519614"/>
                <a:gd name="connsiteX24" fmla="*/ 63235 w 2057341"/>
                <a:gd name="connsiteY24" fmla="*/ 697264 h 3519614"/>
                <a:gd name="connsiteX25" fmla="*/ 139435 w 2057341"/>
                <a:gd name="connsiteY25" fmla="*/ 278164 h 3519614"/>
                <a:gd name="connsiteX26" fmla="*/ 558535 w 2057341"/>
                <a:gd name="connsiteY26" fmla="*/ 11464 h 3519614"/>
                <a:gd name="connsiteX27" fmla="*/ 606160 w 2057341"/>
                <a:gd name="connsiteY27" fmla="*/ 49564 h 3519614"/>
                <a:gd name="connsiteX0" fmla="*/ 606160 w 2057341"/>
                <a:gd name="connsiteY0" fmla="*/ 2119 h 3472169"/>
                <a:gd name="connsiteX1" fmla="*/ 1015735 w 2057341"/>
                <a:gd name="connsiteY1" fmla="*/ 135469 h 3472169"/>
                <a:gd name="connsiteX2" fmla="*/ 1301485 w 2057341"/>
                <a:gd name="connsiteY2" fmla="*/ 440269 h 3472169"/>
                <a:gd name="connsiteX3" fmla="*/ 1701535 w 2057341"/>
                <a:gd name="connsiteY3" fmla="*/ 687919 h 3472169"/>
                <a:gd name="connsiteX4" fmla="*/ 2044435 w 2057341"/>
                <a:gd name="connsiteY4" fmla="*/ 1011769 h 3472169"/>
                <a:gd name="connsiteX5" fmla="*/ 1958710 w 2057341"/>
                <a:gd name="connsiteY5" fmla="*/ 1392769 h 3472169"/>
                <a:gd name="connsiteX6" fmla="*/ 1711060 w 2057341"/>
                <a:gd name="connsiteY6" fmla="*/ 1735669 h 3472169"/>
                <a:gd name="connsiteX7" fmla="*/ 1425310 w 2057341"/>
                <a:gd name="connsiteY7" fmla="*/ 1849969 h 3472169"/>
                <a:gd name="connsiteX8" fmla="*/ 1330060 w 2057341"/>
                <a:gd name="connsiteY8" fmla="*/ 2059519 h 3472169"/>
                <a:gd name="connsiteX9" fmla="*/ 1025260 w 2057341"/>
                <a:gd name="connsiteY9" fmla="*/ 2269069 h 3472169"/>
                <a:gd name="connsiteX10" fmla="*/ 853810 w 2057341"/>
                <a:gd name="connsiteY10" fmla="*/ 2440519 h 3472169"/>
                <a:gd name="connsiteX11" fmla="*/ 1472935 w 2057341"/>
                <a:gd name="connsiteY11" fmla="*/ 2230969 h 3472169"/>
                <a:gd name="connsiteX12" fmla="*/ 1625335 w 2057341"/>
                <a:gd name="connsiteY12" fmla="*/ 2497669 h 3472169"/>
                <a:gd name="connsiteX13" fmla="*/ 1625335 w 2057341"/>
                <a:gd name="connsiteY13" fmla="*/ 2878669 h 3472169"/>
                <a:gd name="connsiteX14" fmla="*/ 1368160 w 2057341"/>
                <a:gd name="connsiteY14" fmla="*/ 3107269 h 3472169"/>
                <a:gd name="connsiteX15" fmla="*/ 987160 w 2057341"/>
                <a:gd name="connsiteY15" fmla="*/ 3259669 h 3472169"/>
                <a:gd name="connsiteX16" fmla="*/ 549010 w 2057341"/>
                <a:gd name="connsiteY16" fmla="*/ 3469219 h 3472169"/>
                <a:gd name="connsiteX17" fmla="*/ 377560 w 2057341"/>
                <a:gd name="connsiteY17" fmla="*/ 3335869 h 3472169"/>
                <a:gd name="connsiteX18" fmla="*/ 206110 w 2057341"/>
                <a:gd name="connsiteY18" fmla="*/ 2745319 h 3472169"/>
                <a:gd name="connsiteX19" fmla="*/ 187060 w 2057341"/>
                <a:gd name="connsiteY19" fmla="*/ 2326219 h 3472169"/>
                <a:gd name="connsiteX20" fmla="*/ 168010 w 2057341"/>
                <a:gd name="connsiteY20" fmla="*/ 2059519 h 3472169"/>
                <a:gd name="connsiteX21" fmla="*/ 53710 w 2057341"/>
                <a:gd name="connsiteY21" fmla="*/ 1640419 h 3472169"/>
                <a:gd name="connsiteX22" fmla="*/ 348985 w 2057341"/>
                <a:gd name="connsiteY22" fmla="*/ 1354669 h 3472169"/>
                <a:gd name="connsiteX23" fmla="*/ 15610 w 2057341"/>
                <a:gd name="connsiteY23" fmla="*/ 973669 h 3472169"/>
                <a:gd name="connsiteX24" fmla="*/ 63235 w 2057341"/>
                <a:gd name="connsiteY24" fmla="*/ 649819 h 3472169"/>
                <a:gd name="connsiteX25" fmla="*/ 139435 w 2057341"/>
                <a:gd name="connsiteY25" fmla="*/ 230719 h 3472169"/>
                <a:gd name="connsiteX26" fmla="*/ 606160 w 2057341"/>
                <a:gd name="connsiteY26" fmla="*/ 2119 h 3472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057341" h="3472169">
                  <a:moveTo>
                    <a:pt x="606160" y="2119"/>
                  </a:moveTo>
                  <a:cubicBezTo>
                    <a:pt x="752210" y="-13756"/>
                    <a:pt x="899848" y="62444"/>
                    <a:pt x="1015735" y="135469"/>
                  </a:cubicBezTo>
                  <a:cubicBezTo>
                    <a:pt x="1131622" y="208494"/>
                    <a:pt x="1187185" y="348194"/>
                    <a:pt x="1301485" y="440269"/>
                  </a:cubicBezTo>
                  <a:cubicBezTo>
                    <a:pt x="1415785" y="532344"/>
                    <a:pt x="1577710" y="592669"/>
                    <a:pt x="1701535" y="687919"/>
                  </a:cubicBezTo>
                  <a:cubicBezTo>
                    <a:pt x="1825360" y="783169"/>
                    <a:pt x="2001573" y="894294"/>
                    <a:pt x="2044435" y="1011769"/>
                  </a:cubicBezTo>
                  <a:cubicBezTo>
                    <a:pt x="2087297" y="1129244"/>
                    <a:pt x="2014273" y="1272119"/>
                    <a:pt x="1958710" y="1392769"/>
                  </a:cubicBezTo>
                  <a:cubicBezTo>
                    <a:pt x="1903148" y="1513419"/>
                    <a:pt x="1799960" y="1659469"/>
                    <a:pt x="1711060" y="1735669"/>
                  </a:cubicBezTo>
                  <a:cubicBezTo>
                    <a:pt x="1622160" y="1811869"/>
                    <a:pt x="1488810" y="1795994"/>
                    <a:pt x="1425310" y="1849969"/>
                  </a:cubicBezTo>
                  <a:cubicBezTo>
                    <a:pt x="1361810" y="1903944"/>
                    <a:pt x="1396735" y="1989669"/>
                    <a:pt x="1330060" y="2059519"/>
                  </a:cubicBezTo>
                  <a:cubicBezTo>
                    <a:pt x="1263385" y="2129369"/>
                    <a:pt x="1104635" y="2205569"/>
                    <a:pt x="1025260" y="2269069"/>
                  </a:cubicBezTo>
                  <a:cubicBezTo>
                    <a:pt x="945885" y="2332569"/>
                    <a:pt x="779198" y="2446869"/>
                    <a:pt x="853810" y="2440519"/>
                  </a:cubicBezTo>
                  <a:cubicBezTo>
                    <a:pt x="928422" y="2434169"/>
                    <a:pt x="1344347" y="2221444"/>
                    <a:pt x="1472935" y="2230969"/>
                  </a:cubicBezTo>
                  <a:cubicBezTo>
                    <a:pt x="1601523" y="2240494"/>
                    <a:pt x="1599935" y="2389719"/>
                    <a:pt x="1625335" y="2497669"/>
                  </a:cubicBezTo>
                  <a:cubicBezTo>
                    <a:pt x="1650735" y="2605619"/>
                    <a:pt x="1668198" y="2777069"/>
                    <a:pt x="1625335" y="2878669"/>
                  </a:cubicBezTo>
                  <a:cubicBezTo>
                    <a:pt x="1582473" y="2980269"/>
                    <a:pt x="1474522" y="3043769"/>
                    <a:pt x="1368160" y="3107269"/>
                  </a:cubicBezTo>
                  <a:cubicBezTo>
                    <a:pt x="1261798" y="3170769"/>
                    <a:pt x="1123685" y="3199344"/>
                    <a:pt x="987160" y="3259669"/>
                  </a:cubicBezTo>
                  <a:cubicBezTo>
                    <a:pt x="850635" y="3319994"/>
                    <a:pt x="650610" y="3456519"/>
                    <a:pt x="549010" y="3469219"/>
                  </a:cubicBezTo>
                  <a:cubicBezTo>
                    <a:pt x="447410" y="3481919"/>
                    <a:pt x="434710" y="3456519"/>
                    <a:pt x="377560" y="3335869"/>
                  </a:cubicBezTo>
                  <a:cubicBezTo>
                    <a:pt x="320410" y="3215219"/>
                    <a:pt x="237860" y="2913594"/>
                    <a:pt x="206110" y="2745319"/>
                  </a:cubicBezTo>
                  <a:cubicBezTo>
                    <a:pt x="174360" y="2577044"/>
                    <a:pt x="193410" y="2440519"/>
                    <a:pt x="187060" y="2326219"/>
                  </a:cubicBezTo>
                  <a:cubicBezTo>
                    <a:pt x="180710" y="2211919"/>
                    <a:pt x="190235" y="2173819"/>
                    <a:pt x="168010" y="2059519"/>
                  </a:cubicBezTo>
                  <a:cubicBezTo>
                    <a:pt x="145785" y="1945219"/>
                    <a:pt x="23548" y="1757894"/>
                    <a:pt x="53710" y="1640419"/>
                  </a:cubicBezTo>
                  <a:cubicBezTo>
                    <a:pt x="83872" y="1522944"/>
                    <a:pt x="355335" y="1465794"/>
                    <a:pt x="348985" y="1354669"/>
                  </a:cubicBezTo>
                  <a:cubicBezTo>
                    <a:pt x="342635" y="1243544"/>
                    <a:pt x="63235" y="1091144"/>
                    <a:pt x="15610" y="973669"/>
                  </a:cubicBezTo>
                  <a:cubicBezTo>
                    <a:pt x="-32015" y="856194"/>
                    <a:pt x="42598" y="773644"/>
                    <a:pt x="63235" y="649819"/>
                  </a:cubicBezTo>
                  <a:cubicBezTo>
                    <a:pt x="83872" y="525994"/>
                    <a:pt x="56885" y="345019"/>
                    <a:pt x="139435" y="230719"/>
                  </a:cubicBezTo>
                  <a:cubicBezTo>
                    <a:pt x="229922" y="122769"/>
                    <a:pt x="460110" y="17994"/>
                    <a:pt x="606160" y="2119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" name="Freihandform 35"/>
            <p:cNvSpPr/>
            <p:nvPr/>
          </p:nvSpPr>
          <p:spPr>
            <a:xfrm>
              <a:off x="387364" y="2083163"/>
              <a:ext cx="1803409" cy="3305016"/>
            </a:xfrm>
            <a:custGeom>
              <a:avLst/>
              <a:gdLst>
                <a:gd name="connsiteX0" fmla="*/ 98411 w 1803409"/>
                <a:gd name="connsiteY0" fmla="*/ 212362 h 3305016"/>
                <a:gd name="connsiteX1" fmla="*/ 12686 w 1803409"/>
                <a:gd name="connsiteY1" fmla="*/ 860062 h 3305016"/>
                <a:gd name="connsiteX2" fmla="*/ 336536 w 1803409"/>
                <a:gd name="connsiteY2" fmla="*/ 1317262 h 3305016"/>
                <a:gd name="connsiteX3" fmla="*/ 136511 w 1803409"/>
                <a:gd name="connsiteY3" fmla="*/ 1679212 h 3305016"/>
                <a:gd name="connsiteX4" fmla="*/ 260336 w 1803409"/>
                <a:gd name="connsiteY4" fmla="*/ 2250712 h 3305016"/>
                <a:gd name="connsiteX5" fmla="*/ 288911 w 1803409"/>
                <a:gd name="connsiteY5" fmla="*/ 2955562 h 3305016"/>
                <a:gd name="connsiteX6" fmla="*/ 507986 w 1803409"/>
                <a:gd name="connsiteY6" fmla="*/ 3298462 h 3305016"/>
                <a:gd name="connsiteX7" fmla="*/ 812786 w 1803409"/>
                <a:gd name="connsiteY7" fmla="*/ 3146062 h 3305016"/>
                <a:gd name="connsiteX8" fmla="*/ 803261 w 1803409"/>
                <a:gd name="connsiteY8" fmla="*/ 2726962 h 3305016"/>
                <a:gd name="connsiteX9" fmla="*/ 669911 w 1803409"/>
                <a:gd name="connsiteY9" fmla="*/ 2403112 h 3305016"/>
                <a:gd name="connsiteX10" fmla="*/ 717536 w 1803409"/>
                <a:gd name="connsiteY10" fmla="*/ 2212612 h 3305016"/>
                <a:gd name="connsiteX11" fmla="*/ 1098536 w 1803409"/>
                <a:gd name="connsiteY11" fmla="*/ 2022112 h 3305016"/>
                <a:gd name="connsiteX12" fmla="*/ 1155686 w 1803409"/>
                <a:gd name="connsiteY12" fmla="*/ 1736362 h 3305016"/>
                <a:gd name="connsiteX13" fmla="*/ 1650986 w 1803409"/>
                <a:gd name="connsiteY13" fmla="*/ 1450612 h 3305016"/>
                <a:gd name="connsiteX14" fmla="*/ 1803386 w 1803409"/>
                <a:gd name="connsiteY14" fmla="*/ 1088662 h 3305016"/>
                <a:gd name="connsiteX15" fmla="*/ 1660511 w 1803409"/>
                <a:gd name="connsiteY15" fmla="*/ 688612 h 3305016"/>
                <a:gd name="connsiteX16" fmla="*/ 1412861 w 1803409"/>
                <a:gd name="connsiteY16" fmla="*/ 593362 h 3305016"/>
                <a:gd name="connsiteX17" fmla="*/ 1127111 w 1803409"/>
                <a:gd name="connsiteY17" fmla="*/ 345712 h 3305016"/>
                <a:gd name="connsiteX18" fmla="*/ 784211 w 1803409"/>
                <a:gd name="connsiteY18" fmla="*/ 98062 h 3305016"/>
                <a:gd name="connsiteX19" fmla="*/ 403211 w 1803409"/>
                <a:gd name="connsiteY19" fmla="*/ 2812 h 3305016"/>
                <a:gd name="connsiteX20" fmla="*/ 98411 w 1803409"/>
                <a:gd name="connsiteY20" fmla="*/ 212362 h 3305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803409" h="3305016">
                  <a:moveTo>
                    <a:pt x="98411" y="212362"/>
                  </a:moveTo>
                  <a:cubicBezTo>
                    <a:pt x="33324" y="355237"/>
                    <a:pt x="-27001" y="675912"/>
                    <a:pt x="12686" y="860062"/>
                  </a:cubicBezTo>
                  <a:cubicBezTo>
                    <a:pt x="52373" y="1044212"/>
                    <a:pt x="315899" y="1180737"/>
                    <a:pt x="336536" y="1317262"/>
                  </a:cubicBezTo>
                  <a:cubicBezTo>
                    <a:pt x="357173" y="1453787"/>
                    <a:pt x="149211" y="1523637"/>
                    <a:pt x="136511" y="1679212"/>
                  </a:cubicBezTo>
                  <a:cubicBezTo>
                    <a:pt x="123811" y="1834787"/>
                    <a:pt x="234936" y="2037987"/>
                    <a:pt x="260336" y="2250712"/>
                  </a:cubicBezTo>
                  <a:cubicBezTo>
                    <a:pt x="285736" y="2463437"/>
                    <a:pt x="247636" y="2780937"/>
                    <a:pt x="288911" y="2955562"/>
                  </a:cubicBezTo>
                  <a:cubicBezTo>
                    <a:pt x="330186" y="3130187"/>
                    <a:pt x="420674" y="3266712"/>
                    <a:pt x="507986" y="3298462"/>
                  </a:cubicBezTo>
                  <a:cubicBezTo>
                    <a:pt x="595298" y="3330212"/>
                    <a:pt x="763574" y="3241312"/>
                    <a:pt x="812786" y="3146062"/>
                  </a:cubicBezTo>
                  <a:cubicBezTo>
                    <a:pt x="861998" y="3050812"/>
                    <a:pt x="827073" y="2850787"/>
                    <a:pt x="803261" y="2726962"/>
                  </a:cubicBezTo>
                  <a:cubicBezTo>
                    <a:pt x="779449" y="2603137"/>
                    <a:pt x="684199" y="2488837"/>
                    <a:pt x="669911" y="2403112"/>
                  </a:cubicBezTo>
                  <a:cubicBezTo>
                    <a:pt x="655623" y="2317387"/>
                    <a:pt x="646099" y="2276112"/>
                    <a:pt x="717536" y="2212612"/>
                  </a:cubicBezTo>
                  <a:cubicBezTo>
                    <a:pt x="788973" y="2149112"/>
                    <a:pt x="1025511" y="2101487"/>
                    <a:pt x="1098536" y="2022112"/>
                  </a:cubicBezTo>
                  <a:cubicBezTo>
                    <a:pt x="1171561" y="1942737"/>
                    <a:pt x="1063611" y="1831612"/>
                    <a:pt x="1155686" y="1736362"/>
                  </a:cubicBezTo>
                  <a:cubicBezTo>
                    <a:pt x="1247761" y="1641112"/>
                    <a:pt x="1543036" y="1558562"/>
                    <a:pt x="1650986" y="1450612"/>
                  </a:cubicBezTo>
                  <a:cubicBezTo>
                    <a:pt x="1758936" y="1342662"/>
                    <a:pt x="1801799" y="1215662"/>
                    <a:pt x="1803386" y="1088662"/>
                  </a:cubicBezTo>
                  <a:cubicBezTo>
                    <a:pt x="1804973" y="961662"/>
                    <a:pt x="1725598" y="771162"/>
                    <a:pt x="1660511" y="688612"/>
                  </a:cubicBezTo>
                  <a:cubicBezTo>
                    <a:pt x="1595424" y="606062"/>
                    <a:pt x="1501761" y="650512"/>
                    <a:pt x="1412861" y="593362"/>
                  </a:cubicBezTo>
                  <a:cubicBezTo>
                    <a:pt x="1323961" y="536212"/>
                    <a:pt x="1231886" y="428262"/>
                    <a:pt x="1127111" y="345712"/>
                  </a:cubicBezTo>
                  <a:cubicBezTo>
                    <a:pt x="1022336" y="263162"/>
                    <a:pt x="904861" y="155212"/>
                    <a:pt x="784211" y="98062"/>
                  </a:cubicBezTo>
                  <a:cubicBezTo>
                    <a:pt x="663561" y="40912"/>
                    <a:pt x="515924" y="-13063"/>
                    <a:pt x="403211" y="2812"/>
                  </a:cubicBezTo>
                  <a:cubicBezTo>
                    <a:pt x="290499" y="18687"/>
                    <a:pt x="163498" y="69487"/>
                    <a:pt x="98411" y="212362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" name="Freihandform 36"/>
            <p:cNvSpPr/>
            <p:nvPr/>
          </p:nvSpPr>
          <p:spPr>
            <a:xfrm>
              <a:off x="561900" y="2209983"/>
              <a:ext cx="1507519" cy="1980602"/>
            </a:xfrm>
            <a:custGeom>
              <a:avLst/>
              <a:gdLst>
                <a:gd name="connsiteX0" fmla="*/ 381075 w 1507519"/>
                <a:gd name="connsiteY0" fmla="*/ 1266642 h 1980602"/>
                <a:gd name="connsiteX1" fmla="*/ 362025 w 1507519"/>
                <a:gd name="connsiteY1" fmla="*/ 1171392 h 1980602"/>
                <a:gd name="connsiteX2" fmla="*/ 75 w 1507519"/>
                <a:gd name="connsiteY2" fmla="*/ 561792 h 1980602"/>
                <a:gd name="connsiteX3" fmla="*/ 333450 w 1507519"/>
                <a:gd name="connsiteY3" fmla="*/ 9342 h 1980602"/>
                <a:gd name="connsiteX4" fmla="*/ 695400 w 1507519"/>
                <a:gd name="connsiteY4" fmla="*/ 237942 h 1980602"/>
                <a:gd name="connsiteX5" fmla="*/ 1057350 w 1507519"/>
                <a:gd name="connsiteY5" fmla="*/ 542742 h 1980602"/>
                <a:gd name="connsiteX6" fmla="*/ 1476450 w 1507519"/>
                <a:gd name="connsiteY6" fmla="*/ 637992 h 1980602"/>
                <a:gd name="connsiteX7" fmla="*/ 1447875 w 1507519"/>
                <a:gd name="connsiteY7" fmla="*/ 1190442 h 1980602"/>
                <a:gd name="connsiteX8" fmla="*/ 1219275 w 1507519"/>
                <a:gd name="connsiteY8" fmla="*/ 1399992 h 1980602"/>
                <a:gd name="connsiteX9" fmla="*/ 990675 w 1507519"/>
                <a:gd name="connsiteY9" fmla="*/ 1457142 h 1980602"/>
                <a:gd name="connsiteX10" fmla="*/ 876375 w 1507519"/>
                <a:gd name="connsiteY10" fmla="*/ 1761942 h 1980602"/>
                <a:gd name="connsiteX11" fmla="*/ 666825 w 1507519"/>
                <a:gd name="connsiteY11" fmla="*/ 1971492 h 1980602"/>
                <a:gd name="connsiteX12" fmla="*/ 171525 w 1507519"/>
                <a:gd name="connsiteY12" fmla="*/ 1895292 h 1980602"/>
                <a:gd name="connsiteX13" fmla="*/ 104850 w 1507519"/>
                <a:gd name="connsiteY13" fmla="*/ 1476192 h 1980602"/>
                <a:gd name="connsiteX14" fmla="*/ 381075 w 1507519"/>
                <a:gd name="connsiteY14" fmla="*/ 1266642 h 1980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7519" h="1980602">
                  <a:moveTo>
                    <a:pt x="381075" y="1266642"/>
                  </a:moveTo>
                  <a:cubicBezTo>
                    <a:pt x="423937" y="1215842"/>
                    <a:pt x="425525" y="1288867"/>
                    <a:pt x="362025" y="1171392"/>
                  </a:cubicBezTo>
                  <a:cubicBezTo>
                    <a:pt x="298525" y="1053917"/>
                    <a:pt x="4837" y="755467"/>
                    <a:pt x="75" y="561792"/>
                  </a:cubicBezTo>
                  <a:cubicBezTo>
                    <a:pt x="-4687" y="368117"/>
                    <a:pt x="217563" y="63317"/>
                    <a:pt x="333450" y="9342"/>
                  </a:cubicBezTo>
                  <a:cubicBezTo>
                    <a:pt x="449337" y="-44633"/>
                    <a:pt x="574750" y="149042"/>
                    <a:pt x="695400" y="237942"/>
                  </a:cubicBezTo>
                  <a:cubicBezTo>
                    <a:pt x="816050" y="326842"/>
                    <a:pt x="927175" y="476067"/>
                    <a:pt x="1057350" y="542742"/>
                  </a:cubicBezTo>
                  <a:cubicBezTo>
                    <a:pt x="1187525" y="609417"/>
                    <a:pt x="1411363" y="530042"/>
                    <a:pt x="1476450" y="637992"/>
                  </a:cubicBezTo>
                  <a:cubicBezTo>
                    <a:pt x="1541537" y="745942"/>
                    <a:pt x="1490738" y="1063442"/>
                    <a:pt x="1447875" y="1190442"/>
                  </a:cubicBezTo>
                  <a:cubicBezTo>
                    <a:pt x="1405012" y="1317442"/>
                    <a:pt x="1295475" y="1355542"/>
                    <a:pt x="1219275" y="1399992"/>
                  </a:cubicBezTo>
                  <a:cubicBezTo>
                    <a:pt x="1143075" y="1444442"/>
                    <a:pt x="1047825" y="1396817"/>
                    <a:pt x="990675" y="1457142"/>
                  </a:cubicBezTo>
                  <a:cubicBezTo>
                    <a:pt x="933525" y="1517467"/>
                    <a:pt x="930350" y="1676217"/>
                    <a:pt x="876375" y="1761942"/>
                  </a:cubicBezTo>
                  <a:cubicBezTo>
                    <a:pt x="822400" y="1847667"/>
                    <a:pt x="784300" y="1949267"/>
                    <a:pt x="666825" y="1971492"/>
                  </a:cubicBezTo>
                  <a:cubicBezTo>
                    <a:pt x="549350" y="1993717"/>
                    <a:pt x="265188" y="1977842"/>
                    <a:pt x="171525" y="1895292"/>
                  </a:cubicBezTo>
                  <a:cubicBezTo>
                    <a:pt x="77862" y="1812742"/>
                    <a:pt x="71513" y="1584142"/>
                    <a:pt x="104850" y="1476192"/>
                  </a:cubicBezTo>
                  <a:cubicBezTo>
                    <a:pt x="138187" y="1368242"/>
                    <a:pt x="338213" y="1317442"/>
                    <a:pt x="381075" y="1266642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38" name="Gruppieren 37"/>
            <p:cNvGrpSpPr/>
            <p:nvPr/>
          </p:nvGrpSpPr>
          <p:grpSpPr>
            <a:xfrm>
              <a:off x="746901" y="2558113"/>
              <a:ext cx="1065643" cy="2591394"/>
              <a:chOff x="746901" y="2558113"/>
              <a:chExt cx="1065643" cy="2591394"/>
            </a:xfrm>
          </p:grpSpPr>
          <p:cxnSp>
            <p:nvCxnSpPr>
              <p:cNvPr id="39" name="Gerader Verbinder 38"/>
              <p:cNvCxnSpPr>
                <a:cxnSpLocks/>
                <a:stCxn id="44" idx="6"/>
                <a:endCxn id="45" idx="1"/>
              </p:cNvCxnSpPr>
              <p:nvPr/>
            </p:nvCxnSpPr>
            <p:spPr>
              <a:xfrm>
                <a:off x="1106901" y="2738113"/>
                <a:ext cx="398364" cy="25056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Gerader Verbinder 39"/>
              <p:cNvCxnSpPr>
                <a:cxnSpLocks/>
                <a:stCxn id="44" idx="4"/>
                <a:endCxn id="46" idx="0"/>
              </p:cNvCxnSpPr>
              <p:nvPr/>
            </p:nvCxnSpPr>
            <p:spPr>
              <a:xfrm>
                <a:off x="926901" y="2918113"/>
                <a:ext cx="211551" cy="63795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Gerader Verbinder 40"/>
              <p:cNvCxnSpPr>
                <a:cxnSpLocks/>
                <a:stCxn id="46" idx="4"/>
                <a:endCxn id="47" idx="0"/>
              </p:cNvCxnSpPr>
              <p:nvPr/>
            </p:nvCxnSpPr>
            <p:spPr>
              <a:xfrm flipH="1">
                <a:off x="926901" y="3916069"/>
                <a:ext cx="211551" cy="87343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Gerader Verbinder 41"/>
              <p:cNvCxnSpPr>
                <a:cxnSpLocks/>
                <a:stCxn id="47" idx="6"/>
                <a:endCxn id="48" idx="2"/>
              </p:cNvCxnSpPr>
              <p:nvPr/>
            </p:nvCxnSpPr>
            <p:spPr>
              <a:xfrm flipV="1">
                <a:off x="1106901" y="4609507"/>
                <a:ext cx="345643" cy="36000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Gerader Verbinder 42"/>
              <p:cNvCxnSpPr>
                <a:cxnSpLocks/>
                <a:stCxn id="46" idx="7"/>
                <a:endCxn id="45" idx="3"/>
              </p:cNvCxnSpPr>
              <p:nvPr/>
            </p:nvCxnSpPr>
            <p:spPr>
              <a:xfrm flipV="1">
                <a:off x="1265731" y="3243240"/>
                <a:ext cx="239534" cy="36555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" name="Ellipse 43"/>
              <p:cNvSpPr>
                <a:spLocks noChangeAspect="1"/>
              </p:cNvSpPr>
              <p:nvPr/>
            </p:nvSpPr>
            <p:spPr>
              <a:xfrm>
                <a:off x="746901" y="2558113"/>
                <a:ext cx="360000" cy="360000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 smtClean="0"/>
              </a:p>
            </p:txBody>
          </p:sp>
          <p:sp>
            <p:nvSpPr>
              <p:cNvPr id="45" name="Ellipse 44"/>
              <p:cNvSpPr>
                <a:spLocks noChangeAspect="1"/>
              </p:cNvSpPr>
              <p:nvPr/>
            </p:nvSpPr>
            <p:spPr>
              <a:xfrm>
                <a:off x="1452544" y="2935961"/>
                <a:ext cx="360000" cy="360000"/>
              </a:xfrm>
              <a:prstGeom prst="ellipse">
                <a:avLst/>
              </a:prstGeom>
              <a:solidFill>
                <a:schemeClr val="tx1"/>
              </a:solidFill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 smtClean="0"/>
              </a:p>
            </p:txBody>
          </p:sp>
          <p:sp>
            <p:nvSpPr>
              <p:cNvPr id="46" name="Ellipse 45"/>
              <p:cNvSpPr>
                <a:spLocks noChangeAspect="1"/>
              </p:cNvSpPr>
              <p:nvPr/>
            </p:nvSpPr>
            <p:spPr>
              <a:xfrm>
                <a:off x="958452" y="3556069"/>
                <a:ext cx="360000" cy="3600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 smtClean="0"/>
              </a:p>
            </p:txBody>
          </p:sp>
          <p:sp>
            <p:nvSpPr>
              <p:cNvPr id="47" name="Ellipse 46"/>
              <p:cNvSpPr>
                <a:spLocks noChangeAspect="1"/>
              </p:cNvSpPr>
              <p:nvPr/>
            </p:nvSpPr>
            <p:spPr>
              <a:xfrm>
                <a:off x="746901" y="4789507"/>
                <a:ext cx="360000" cy="3600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 smtClean="0"/>
              </a:p>
            </p:txBody>
          </p:sp>
          <p:sp>
            <p:nvSpPr>
              <p:cNvPr id="48" name="Ellipse 47"/>
              <p:cNvSpPr>
                <a:spLocks noChangeAspect="1"/>
              </p:cNvSpPr>
              <p:nvPr/>
            </p:nvSpPr>
            <p:spPr>
              <a:xfrm>
                <a:off x="1452544" y="4429507"/>
                <a:ext cx="360000" cy="3600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 smtClean="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2B3039ED-CBD4-4DB0-AD4F-1CBB73A0DB3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de-DE" dirty="0"/>
              <a:t>1.1 </a:t>
            </a:r>
            <a:r>
              <a:rPr lang="de-DE" dirty="0" err="1"/>
              <a:t>Weisfeiler</a:t>
            </a:r>
            <a:r>
              <a:rPr lang="de-DE" dirty="0"/>
              <a:t>-Lehman </a:t>
            </a:r>
            <a:r>
              <a:rPr lang="de-DE" dirty="0" err="1"/>
              <a:t>node</a:t>
            </a:r>
            <a:r>
              <a:rPr lang="de-DE" dirty="0"/>
              <a:t> </a:t>
            </a:r>
            <a:r>
              <a:rPr lang="de-DE" dirty="0" err="1"/>
              <a:t>embedding</a:t>
            </a:r>
            <a:r>
              <a:rPr lang="de-DE" dirty="0"/>
              <a:t> </a:t>
            </a:r>
            <a:r>
              <a:rPr lang="de-DE" dirty="0" err="1"/>
              <a:t>scheme</a:t>
            </a:r>
            <a:r>
              <a:rPr lang="de-DE" dirty="0"/>
              <a:t/>
            </a:r>
            <a:br>
              <a:rPr lang="de-DE" dirty="0"/>
            </a:br>
            <a:r>
              <a:rPr lang="de-DE" dirty="0" err="1"/>
              <a:t>Idea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xmlns="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1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</a:p>
        </p:txBody>
      </p:sp>
      <p:grpSp>
        <p:nvGrpSpPr>
          <p:cNvPr id="49" name="Gruppieren 48"/>
          <p:cNvGrpSpPr/>
          <p:nvPr/>
        </p:nvGrpSpPr>
        <p:grpSpPr>
          <a:xfrm>
            <a:off x="6698149" y="3030760"/>
            <a:ext cx="956938" cy="629936"/>
            <a:chOff x="2498052" y="2666025"/>
            <a:chExt cx="956938" cy="629936"/>
          </a:xfrm>
        </p:grpSpPr>
        <p:sp>
          <p:nvSpPr>
            <p:cNvPr id="53" name="Rechteck 52"/>
            <p:cNvSpPr>
              <a:spLocks noChangeAspect="1"/>
            </p:cNvSpPr>
            <p:nvPr/>
          </p:nvSpPr>
          <p:spPr>
            <a:xfrm>
              <a:off x="2498052" y="3043873"/>
              <a:ext cx="252088" cy="25208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" name="Rechteck 53"/>
            <p:cNvSpPr>
              <a:spLocks noChangeAspect="1"/>
            </p:cNvSpPr>
            <p:nvPr/>
          </p:nvSpPr>
          <p:spPr>
            <a:xfrm>
              <a:off x="2850477" y="3043873"/>
              <a:ext cx="252088" cy="25208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5" name="Rechteck 54"/>
            <p:cNvSpPr>
              <a:spLocks noChangeAspect="1"/>
            </p:cNvSpPr>
            <p:nvPr/>
          </p:nvSpPr>
          <p:spPr>
            <a:xfrm>
              <a:off x="3202902" y="3043873"/>
              <a:ext cx="252088" cy="25208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" name="Rechteck 55"/>
            <p:cNvSpPr>
              <a:spLocks noChangeAspect="1"/>
            </p:cNvSpPr>
            <p:nvPr/>
          </p:nvSpPr>
          <p:spPr>
            <a:xfrm>
              <a:off x="2498052" y="2666025"/>
              <a:ext cx="252088" cy="25208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7" name="Rechteck 56"/>
            <p:cNvSpPr>
              <a:spLocks noChangeAspect="1"/>
            </p:cNvSpPr>
            <p:nvPr/>
          </p:nvSpPr>
          <p:spPr>
            <a:xfrm>
              <a:off x="2850477" y="2666025"/>
              <a:ext cx="252088" cy="25208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8" name="Rechteck 57"/>
            <p:cNvSpPr>
              <a:spLocks noChangeAspect="1"/>
            </p:cNvSpPr>
            <p:nvPr/>
          </p:nvSpPr>
          <p:spPr>
            <a:xfrm>
              <a:off x="3202902" y="2666025"/>
              <a:ext cx="252088" cy="25208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65" name="Gruppieren 64"/>
          <p:cNvGrpSpPr>
            <a:grpSpLocks noChangeAspect="1"/>
          </p:cNvGrpSpPr>
          <p:nvPr/>
        </p:nvGrpSpPr>
        <p:grpSpPr>
          <a:xfrm>
            <a:off x="320613" y="1311818"/>
            <a:ext cx="856737" cy="1445913"/>
            <a:chOff x="336815" y="2026706"/>
            <a:chExt cx="2057341" cy="3472169"/>
          </a:xfrm>
        </p:grpSpPr>
        <p:sp>
          <p:nvSpPr>
            <p:cNvPr id="66" name="Freihandform 65"/>
            <p:cNvSpPr/>
            <p:nvPr/>
          </p:nvSpPr>
          <p:spPr>
            <a:xfrm>
              <a:off x="336815" y="2026706"/>
              <a:ext cx="2057341" cy="3472169"/>
            </a:xfrm>
            <a:custGeom>
              <a:avLst/>
              <a:gdLst>
                <a:gd name="connsiteX0" fmla="*/ 606160 w 2057341"/>
                <a:gd name="connsiteY0" fmla="*/ 49564 h 3519614"/>
                <a:gd name="connsiteX1" fmla="*/ 1015735 w 2057341"/>
                <a:gd name="connsiteY1" fmla="*/ 182914 h 3519614"/>
                <a:gd name="connsiteX2" fmla="*/ 1301485 w 2057341"/>
                <a:gd name="connsiteY2" fmla="*/ 487714 h 3519614"/>
                <a:gd name="connsiteX3" fmla="*/ 1701535 w 2057341"/>
                <a:gd name="connsiteY3" fmla="*/ 735364 h 3519614"/>
                <a:gd name="connsiteX4" fmla="*/ 2044435 w 2057341"/>
                <a:gd name="connsiteY4" fmla="*/ 1059214 h 3519614"/>
                <a:gd name="connsiteX5" fmla="*/ 1958710 w 2057341"/>
                <a:gd name="connsiteY5" fmla="*/ 1440214 h 3519614"/>
                <a:gd name="connsiteX6" fmla="*/ 1711060 w 2057341"/>
                <a:gd name="connsiteY6" fmla="*/ 1783114 h 3519614"/>
                <a:gd name="connsiteX7" fmla="*/ 1425310 w 2057341"/>
                <a:gd name="connsiteY7" fmla="*/ 1897414 h 3519614"/>
                <a:gd name="connsiteX8" fmla="*/ 1330060 w 2057341"/>
                <a:gd name="connsiteY8" fmla="*/ 2106964 h 3519614"/>
                <a:gd name="connsiteX9" fmla="*/ 1025260 w 2057341"/>
                <a:gd name="connsiteY9" fmla="*/ 2316514 h 3519614"/>
                <a:gd name="connsiteX10" fmla="*/ 853810 w 2057341"/>
                <a:gd name="connsiteY10" fmla="*/ 2487964 h 3519614"/>
                <a:gd name="connsiteX11" fmla="*/ 1472935 w 2057341"/>
                <a:gd name="connsiteY11" fmla="*/ 2278414 h 3519614"/>
                <a:gd name="connsiteX12" fmla="*/ 1625335 w 2057341"/>
                <a:gd name="connsiteY12" fmla="*/ 2545114 h 3519614"/>
                <a:gd name="connsiteX13" fmla="*/ 1625335 w 2057341"/>
                <a:gd name="connsiteY13" fmla="*/ 2926114 h 3519614"/>
                <a:gd name="connsiteX14" fmla="*/ 1368160 w 2057341"/>
                <a:gd name="connsiteY14" fmla="*/ 3154714 h 3519614"/>
                <a:gd name="connsiteX15" fmla="*/ 987160 w 2057341"/>
                <a:gd name="connsiteY15" fmla="*/ 3307114 h 3519614"/>
                <a:gd name="connsiteX16" fmla="*/ 549010 w 2057341"/>
                <a:gd name="connsiteY16" fmla="*/ 3516664 h 3519614"/>
                <a:gd name="connsiteX17" fmla="*/ 377560 w 2057341"/>
                <a:gd name="connsiteY17" fmla="*/ 3383314 h 3519614"/>
                <a:gd name="connsiteX18" fmla="*/ 206110 w 2057341"/>
                <a:gd name="connsiteY18" fmla="*/ 2792764 h 3519614"/>
                <a:gd name="connsiteX19" fmla="*/ 187060 w 2057341"/>
                <a:gd name="connsiteY19" fmla="*/ 2373664 h 3519614"/>
                <a:gd name="connsiteX20" fmla="*/ 168010 w 2057341"/>
                <a:gd name="connsiteY20" fmla="*/ 2106964 h 3519614"/>
                <a:gd name="connsiteX21" fmla="*/ 53710 w 2057341"/>
                <a:gd name="connsiteY21" fmla="*/ 1687864 h 3519614"/>
                <a:gd name="connsiteX22" fmla="*/ 348985 w 2057341"/>
                <a:gd name="connsiteY22" fmla="*/ 1402114 h 3519614"/>
                <a:gd name="connsiteX23" fmla="*/ 15610 w 2057341"/>
                <a:gd name="connsiteY23" fmla="*/ 1021114 h 3519614"/>
                <a:gd name="connsiteX24" fmla="*/ 63235 w 2057341"/>
                <a:gd name="connsiteY24" fmla="*/ 697264 h 3519614"/>
                <a:gd name="connsiteX25" fmla="*/ 139435 w 2057341"/>
                <a:gd name="connsiteY25" fmla="*/ 278164 h 3519614"/>
                <a:gd name="connsiteX26" fmla="*/ 558535 w 2057341"/>
                <a:gd name="connsiteY26" fmla="*/ 11464 h 3519614"/>
                <a:gd name="connsiteX27" fmla="*/ 606160 w 2057341"/>
                <a:gd name="connsiteY27" fmla="*/ 49564 h 3519614"/>
                <a:gd name="connsiteX0" fmla="*/ 606160 w 2057341"/>
                <a:gd name="connsiteY0" fmla="*/ 2119 h 3472169"/>
                <a:gd name="connsiteX1" fmla="*/ 1015735 w 2057341"/>
                <a:gd name="connsiteY1" fmla="*/ 135469 h 3472169"/>
                <a:gd name="connsiteX2" fmla="*/ 1301485 w 2057341"/>
                <a:gd name="connsiteY2" fmla="*/ 440269 h 3472169"/>
                <a:gd name="connsiteX3" fmla="*/ 1701535 w 2057341"/>
                <a:gd name="connsiteY3" fmla="*/ 687919 h 3472169"/>
                <a:gd name="connsiteX4" fmla="*/ 2044435 w 2057341"/>
                <a:gd name="connsiteY4" fmla="*/ 1011769 h 3472169"/>
                <a:gd name="connsiteX5" fmla="*/ 1958710 w 2057341"/>
                <a:gd name="connsiteY5" fmla="*/ 1392769 h 3472169"/>
                <a:gd name="connsiteX6" fmla="*/ 1711060 w 2057341"/>
                <a:gd name="connsiteY6" fmla="*/ 1735669 h 3472169"/>
                <a:gd name="connsiteX7" fmla="*/ 1425310 w 2057341"/>
                <a:gd name="connsiteY7" fmla="*/ 1849969 h 3472169"/>
                <a:gd name="connsiteX8" fmla="*/ 1330060 w 2057341"/>
                <a:gd name="connsiteY8" fmla="*/ 2059519 h 3472169"/>
                <a:gd name="connsiteX9" fmla="*/ 1025260 w 2057341"/>
                <a:gd name="connsiteY9" fmla="*/ 2269069 h 3472169"/>
                <a:gd name="connsiteX10" fmla="*/ 853810 w 2057341"/>
                <a:gd name="connsiteY10" fmla="*/ 2440519 h 3472169"/>
                <a:gd name="connsiteX11" fmla="*/ 1472935 w 2057341"/>
                <a:gd name="connsiteY11" fmla="*/ 2230969 h 3472169"/>
                <a:gd name="connsiteX12" fmla="*/ 1625335 w 2057341"/>
                <a:gd name="connsiteY12" fmla="*/ 2497669 h 3472169"/>
                <a:gd name="connsiteX13" fmla="*/ 1625335 w 2057341"/>
                <a:gd name="connsiteY13" fmla="*/ 2878669 h 3472169"/>
                <a:gd name="connsiteX14" fmla="*/ 1368160 w 2057341"/>
                <a:gd name="connsiteY14" fmla="*/ 3107269 h 3472169"/>
                <a:gd name="connsiteX15" fmla="*/ 987160 w 2057341"/>
                <a:gd name="connsiteY15" fmla="*/ 3259669 h 3472169"/>
                <a:gd name="connsiteX16" fmla="*/ 549010 w 2057341"/>
                <a:gd name="connsiteY16" fmla="*/ 3469219 h 3472169"/>
                <a:gd name="connsiteX17" fmla="*/ 377560 w 2057341"/>
                <a:gd name="connsiteY17" fmla="*/ 3335869 h 3472169"/>
                <a:gd name="connsiteX18" fmla="*/ 206110 w 2057341"/>
                <a:gd name="connsiteY18" fmla="*/ 2745319 h 3472169"/>
                <a:gd name="connsiteX19" fmla="*/ 187060 w 2057341"/>
                <a:gd name="connsiteY19" fmla="*/ 2326219 h 3472169"/>
                <a:gd name="connsiteX20" fmla="*/ 168010 w 2057341"/>
                <a:gd name="connsiteY20" fmla="*/ 2059519 h 3472169"/>
                <a:gd name="connsiteX21" fmla="*/ 53710 w 2057341"/>
                <a:gd name="connsiteY21" fmla="*/ 1640419 h 3472169"/>
                <a:gd name="connsiteX22" fmla="*/ 348985 w 2057341"/>
                <a:gd name="connsiteY22" fmla="*/ 1354669 h 3472169"/>
                <a:gd name="connsiteX23" fmla="*/ 15610 w 2057341"/>
                <a:gd name="connsiteY23" fmla="*/ 973669 h 3472169"/>
                <a:gd name="connsiteX24" fmla="*/ 63235 w 2057341"/>
                <a:gd name="connsiteY24" fmla="*/ 649819 h 3472169"/>
                <a:gd name="connsiteX25" fmla="*/ 139435 w 2057341"/>
                <a:gd name="connsiteY25" fmla="*/ 230719 h 3472169"/>
                <a:gd name="connsiteX26" fmla="*/ 606160 w 2057341"/>
                <a:gd name="connsiteY26" fmla="*/ 2119 h 3472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057341" h="3472169">
                  <a:moveTo>
                    <a:pt x="606160" y="2119"/>
                  </a:moveTo>
                  <a:cubicBezTo>
                    <a:pt x="752210" y="-13756"/>
                    <a:pt x="899848" y="62444"/>
                    <a:pt x="1015735" y="135469"/>
                  </a:cubicBezTo>
                  <a:cubicBezTo>
                    <a:pt x="1131622" y="208494"/>
                    <a:pt x="1187185" y="348194"/>
                    <a:pt x="1301485" y="440269"/>
                  </a:cubicBezTo>
                  <a:cubicBezTo>
                    <a:pt x="1415785" y="532344"/>
                    <a:pt x="1577710" y="592669"/>
                    <a:pt x="1701535" y="687919"/>
                  </a:cubicBezTo>
                  <a:cubicBezTo>
                    <a:pt x="1825360" y="783169"/>
                    <a:pt x="2001573" y="894294"/>
                    <a:pt x="2044435" y="1011769"/>
                  </a:cubicBezTo>
                  <a:cubicBezTo>
                    <a:pt x="2087297" y="1129244"/>
                    <a:pt x="2014273" y="1272119"/>
                    <a:pt x="1958710" y="1392769"/>
                  </a:cubicBezTo>
                  <a:cubicBezTo>
                    <a:pt x="1903148" y="1513419"/>
                    <a:pt x="1799960" y="1659469"/>
                    <a:pt x="1711060" y="1735669"/>
                  </a:cubicBezTo>
                  <a:cubicBezTo>
                    <a:pt x="1622160" y="1811869"/>
                    <a:pt x="1488810" y="1795994"/>
                    <a:pt x="1425310" y="1849969"/>
                  </a:cubicBezTo>
                  <a:cubicBezTo>
                    <a:pt x="1361810" y="1903944"/>
                    <a:pt x="1396735" y="1989669"/>
                    <a:pt x="1330060" y="2059519"/>
                  </a:cubicBezTo>
                  <a:cubicBezTo>
                    <a:pt x="1263385" y="2129369"/>
                    <a:pt x="1104635" y="2205569"/>
                    <a:pt x="1025260" y="2269069"/>
                  </a:cubicBezTo>
                  <a:cubicBezTo>
                    <a:pt x="945885" y="2332569"/>
                    <a:pt x="779198" y="2446869"/>
                    <a:pt x="853810" y="2440519"/>
                  </a:cubicBezTo>
                  <a:cubicBezTo>
                    <a:pt x="928422" y="2434169"/>
                    <a:pt x="1344347" y="2221444"/>
                    <a:pt x="1472935" y="2230969"/>
                  </a:cubicBezTo>
                  <a:cubicBezTo>
                    <a:pt x="1601523" y="2240494"/>
                    <a:pt x="1599935" y="2389719"/>
                    <a:pt x="1625335" y="2497669"/>
                  </a:cubicBezTo>
                  <a:cubicBezTo>
                    <a:pt x="1650735" y="2605619"/>
                    <a:pt x="1668198" y="2777069"/>
                    <a:pt x="1625335" y="2878669"/>
                  </a:cubicBezTo>
                  <a:cubicBezTo>
                    <a:pt x="1582473" y="2980269"/>
                    <a:pt x="1474522" y="3043769"/>
                    <a:pt x="1368160" y="3107269"/>
                  </a:cubicBezTo>
                  <a:cubicBezTo>
                    <a:pt x="1261798" y="3170769"/>
                    <a:pt x="1123685" y="3199344"/>
                    <a:pt x="987160" y="3259669"/>
                  </a:cubicBezTo>
                  <a:cubicBezTo>
                    <a:pt x="850635" y="3319994"/>
                    <a:pt x="650610" y="3456519"/>
                    <a:pt x="549010" y="3469219"/>
                  </a:cubicBezTo>
                  <a:cubicBezTo>
                    <a:pt x="447410" y="3481919"/>
                    <a:pt x="434710" y="3456519"/>
                    <a:pt x="377560" y="3335869"/>
                  </a:cubicBezTo>
                  <a:cubicBezTo>
                    <a:pt x="320410" y="3215219"/>
                    <a:pt x="237860" y="2913594"/>
                    <a:pt x="206110" y="2745319"/>
                  </a:cubicBezTo>
                  <a:cubicBezTo>
                    <a:pt x="174360" y="2577044"/>
                    <a:pt x="193410" y="2440519"/>
                    <a:pt x="187060" y="2326219"/>
                  </a:cubicBezTo>
                  <a:cubicBezTo>
                    <a:pt x="180710" y="2211919"/>
                    <a:pt x="190235" y="2173819"/>
                    <a:pt x="168010" y="2059519"/>
                  </a:cubicBezTo>
                  <a:cubicBezTo>
                    <a:pt x="145785" y="1945219"/>
                    <a:pt x="23548" y="1757894"/>
                    <a:pt x="53710" y="1640419"/>
                  </a:cubicBezTo>
                  <a:cubicBezTo>
                    <a:pt x="83872" y="1522944"/>
                    <a:pt x="355335" y="1465794"/>
                    <a:pt x="348985" y="1354669"/>
                  </a:cubicBezTo>
                  <a:cubicBezTo>
                    <a:pt x="342635" y="1243544"/>
                    <a:pt x="63235" y="1091144"/>
                    <a:pt x="15610" y="973669"/>
                  </a:cubicBezTo>
                  <a:cubicBezTo>
                    <a:pt x="-32015" y="856194"/>
                    <a:pt x="42598" y="773644"/>
                    <a:pt x="63235" y="649819"/>
                  </a:cubicBezTo>
                  <a:cubicBezTo>
                    <a:pt x="83872" y="525994"/>
                    <a:pt x="56885" y="345019"/>
                    <a:pt x="139435" y="230719"/>
                  </a:cubicBezTo>
                  <a:cubicBezTo>
                    <a:pt x="229922" y="122769"/>
                    <a:pt x="460110" y="17994"/>
                    <a:pt x="606160" y="2119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="1"/>
            </a:p>
          </p:txBody>
        </p:sp>
        <p:sp>
          <p:nvSpPr>
            <p:cNvPr id="67" name="Freihandform 66"/>
            <p:cNvSpPr/>
            <p:nvPr/>
          </p:nvSpPr>
          <p:spPr>
            <a:xfrm>
              <a:off x="387364" y="2083163"/>
              <a:ext cx="1803409" cy="3305016"/>
            </a:xfrm>
            <a:custGeom>
              <a:avLst/>
              <a:gdLst>
                <a:gd name="connsiteX0" fmla="*/ 98411 w 1803409"/>
                <a:gd name="connsiteY0" fmla="*/ 212362 h 3305016"/>
                <a:gd name="connsiteX1" fmla="*/ 12686 w 1803409"/>
                <a:gd name="connsiteY1" fmla="*/ 860062 h 3305016"/>
                <a:gd name="connsiteX2" fmla="*/ 336536 w 1803409"/>
                <a:gd name="connsiteY2" fmla="*/ 1317262 h 3305016"/>
                <a:gd name="connsiteX3" fmla="*/ 136511 w 1803409"/>
                <a:gd name="connsiteY3" fmla="*/ 1679212 h 3305016"/>
                <a:gd name="connsiteX4" fmla="*/ 260336 w 1803409"/>
                <a:gd name="connsiteY4" fmla="*/ 2250712 h 3305016"/>
                <a:gd name="connsiteX5" fmla="*/ 288911 w 1803409"/>
                <a:gd name="connsiteY5" fmla="*/ 2955562 h 3305016"/>
                <a:gd name="connsiteX6" fmla="*/ 507986 w 1803409"/>
                <a:gd name="connsiteY6" fmla="*/ 3298462 h 3305016"/>
                <a:gd name="connsiteX7" fmla="*/ 812786 w 1803409"/>
                <a:gd name="connsiteY7" fmla="*/ 3146062 h 3305016"/>
                <a:gd name="connsiteX8" fmla="*/ 803261 w 1803409"/>
                <a:gd name="connsiteY8" fmla="*/ 2726962 h 3305016"/>
                <a:gd name="connsiteX9" fmla="*/ 669911 w 1803409"/>
                <a:gd name="connsiteY9" fmla="*/ 2403112 h 3305016"/>
                <a:gd name="connsiteX10" fmla="*/ 717536 w 1803409"/>
                <a:gd name="connsiteY10" fmla="*/ 2212612 h 3305016"/>
                <a:gd name="connsiteX11" fmla="*/ 1098536 w 1803409"/>
                <a:gd name="connsiteY11" fmla="*/ 2022112 h 3305016"/>
                <a:gd name="connsiteX12" fmla="*/ 1155686 w 1803409"/>
                <a:gd name="connsiteY12" fmla="*/ 1736362 h 3305016"/>
                <a:gd name="connsiteX13" fmla="*/ 1650986 w 1803409"/>
                <a:gd name="connsiteY13" fmla="*/ 1450612 h 3305016"/>
                <a:gd name="connsiteX14" fmla="*/ 1803386 w 1803409"/>
                <a:gd name="connsiteY14" fmla="*/ 1088662 h 3305016"/>
                <a:gd name="connsiteX15" fmla="*/ 1660511 w 1803409"/>
                <a:gd name="connsiteY15" fmla="*/ 688612 h 3305016"/>
                <a:gd name="connsiteX16" fmla="*/ 1412861 w 1803409"/>
                <a:gd name="connsiteY16" fmla="*/ 593362 h 3305016"/>
                <a:gd name="connsiteX17" fmla="*/ 1127111 w 1803409"/>
                <a:gd name="connsiteY17" fmla="*/ 345712 h 3305016"/>
                <a:gd name="connsiteX18" fmla="*/ 784211 w 1803409"/>
                <a:gd name="connsiteY18" fmla="*/ 98062 h 3305016"/>
                <a:gd name="connsiteX19" fmla="*/ 403211 w 1803409"/>
                <a:gd name="connsiteY19" fmla="*/ 2812 h 3305016"/>
                <a:gd name="connsiteX20" fmla="*/ 98411 w 1803409"/>
                <a:gd name="connsiteY20" fmla="*/ 212362 h 3305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803409" h="3305016">
                  <a:moveTo>
                    <a:pt x="98411" y="212362"/>
                  </a:moveTo>
                  <a:cubicBezTo>
                    <a:pt x="33324" y="355237"/>
                    <a:pt x="-27001" y="675912"/>
                    <a:pt x="12686" y="860062"/>
                  </a:cubicBezTo>
                  <a:cubicBezTo>
                    <a:pt x="52373" y="1044212"/>
                    <a:pt x="315899" y="1180737"/>
                    <a:pt x="336536" y="1317262"/>
                  </a:cubicBezTo>
                  <a:cubicBezTo>
                    <a:pt x="357173" y="1453787"/>
                    <a:pt x="149211" y="1523637"/>
                    <a:pt x="136511" y="1679212"/>
                  </a:cubicBezTo>
                  <a:cubicBezTo>
                    <a:pt x="123811" y="1834787"/>
                    <a:pt x="234936" y="2037987"/>
                    <a:pt x="260336" y="2250712"/>
                  </a:cubicBezTo>
                  <a:cubicBezTo>
                    <a:pt x="285736" y="2463437"/>
                    <a:pt x="247636" y="2780937"/>
                    <a:pt x="288911" y="2955562"/>
                  </a:cubicBezTo>
                  <a:cubicBezTo>
                    <a:pt x="330186" y="3130187"/>
                    <a:pt x="420674" y="3266712"/>
                    <a:pt x="507986" y="3298462"/>
                  </a:cubicBezTo>
                  <a:cubicBezTo>
                    <a:pt x="595298" y="3330212"/>
                    <a:pt x="763574" y="3241312"/>
                    <a:pt x="812786" y="3146062"/>
                  </a:cubicBezTo>
                  <a:cubicBezTo>
                    <a:pt x="861998" y="3050812"/>
                    <a:pt x="827073" y="2850787"/>
                    <a:pt x="803261" y="2726962"/>
                  </a:cubicBezTo>
                  <a:cubicBezTo>
                    <a:pt x="779449" y="2603137"/>
                    <a:pt x="684199" y="2488837"/>
                    <a:pt x="669911" y="2403112"/>
                  </a:cubicBezTo>
                  <a:cubicBezTo>
                    <a:pt x="655623" y="2317387"/>
                    <a:pt x="646099" y="2276112"/>
                    <a:pt x="717536" y="2212612"/>
                  </a:cubicBezTo>
                  <a:cubicBezTo>
                    <a:pt x="788973" y="2149112"/>
                    <a:pt x="1025511" y="2101487"/>
                    <a:pt x="1098536" y="2022112"/>
                  </a:cubicBezTo>
                  <a:cubicBezTo>
                    <a:pt x="1171561" y="1942737"/>
                    <a:pt x="1063611" y="1831612"/>
                    <a:pt x="1155686" y="1736362"/>
                  </a:cubicBezTo>
                  <a:cubicBezTo>
                    <a:pt x="1247761" y="1641112"/>
                    <a:pt x="1543036" y="1558562"/>
                    <a:pt x="1650986" y="1450612"/>
                  </a:cubicBezTo>
                  <a:cubicBezTo>
                    <a:pt x="1758936" y="1342662"/>
                    <a:pt x="1801799" y="1215662"/>
                    <a:pt x="1803386" y="1088662"/>
                  </a:cubicBezTo>
                  <a:cubicBezTo>
                    <a:pt x="1804973" y="961662"/>
                    <a:pt x="1725598" y="771162"/>
                    <a:pt x="1660511" y="688612"/>
                  </a:cubicBezTo>
                  <a:cubicBezTo>
                    <a:pt x="1595424" y="606062"/>
                    <a:pt x="1501761" y="650512"/>
                    <a:pt x="1412861" y="593362"/>
                  </a:cubicBezTo>
                  <a:cubicBezTo>
                    <a:pt x="1323961" y="536212"/>
                    <a:pt x="1231886" y="428262"/>
                    <a:pt x="1127111" y="345712"/>
                  </a:cubicBezTo>
                  <a:cubicBezTo>
                    <a:pt x="1022336" y="263162"/>
                    <a:pt x="904861" y="155212"/>
                    <a:pt x="784211" y="98062"/>
                  </a:cubicBezTo>
                  <a:cubicBezTo>
                    <a:pt x="663561" y="40912"/>
                    <a:pt x="515924" y="-13063"/>
                    <a:pt x="403211" y="2812"/>
                  </a:cubicBezTo>
                  <a:cubicBezTo>
                    <a:pt x="290499" y="18687"/>
                    <a:pt x="163498" y="69487"/>
                    <a:pt x="98411" y="212362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="1"/>
            </a:p>
          </p:txBody>
        </p:sp>
        <p:sp>
          <p:nvSpPr>
            <p:cNvPr id="68" name="Freihandform 67"/>
            <p:cNvSpPr/>
            <p:nvPr/>
          </p:nvSpPr>
          <p:spPr>
            <a:xfrm>
              <a:off x="561900" y="2209983"/>
              <a:ext cx="1507519" cy="1980602"/>
            </a:xfrm>
            <a:custGeom>
              <a:avLst/>
              <a:gdLst>
                <a:gd name="connsiteX0" fmla="*/ 381075 w 1507519"/>
                <a:gd name="connsiteY0" fmla="*/ 1266642 h 1980602"/>
                <a:gd name="connsiteX1" fmla="*/ 362025 w 1507519"/>
                <a:gd name="connsiteY1" fmla="*/ 1171392 h 1980602"/>
                <a:gd name="connsiteX2" fmla="*/ 75 w 1507519"/>
                <a:gd name="connsiteY2" fmla="*/ 561792 h 1980602"/>
                <a:gd name="connsiteX3" fmla="*/ 333450 w 1507519"/>
                <a:gd name="connsiteY3" fmla="*/ 9342 h 1980602"/>
                <a:gd name="connsiteX4" fmla="*/ 695400 w 1507519"/>
                <a:gd name="connsiteY4" fmla="*/ 237942 h 1980602"/>
                <a:gd name="connsiteX5" fmla="*/ 1057350 w 1507519"/>
                <a:gd name="connsiteY5" fmla="*/ 542742 h 1980602"/>
                <a:gd name="connsiteX6" fmla="*/ 1476450 w 1507519"/>
                <a:gd name="connsiteY6" fmla="*/ 637992 h 1980602"/>
                <a:gd name="connsiteX7" fmla="*/ 1447875 w 1507519"/>
                <a:gd name="connsiteY7" fmla="*/ 1190442 h 1980602"/>
                <a:gd name="connsiteX8" fmla="*/ 1219275 w 1507519"/>
                <a:gd name="connsiteY8" fmla="*/ 1399992 h 1980602"/>
                <a:gd name="connsiteX9" fmla="*/ 990675 w 1507519"/>
                <a:gd name="connsiteY9" fmla="*/ 1457142 h 1980602"/>
                <a:gd name="connsiteX10" fmla="*/ 876375 w 1507519"/>
                <a:gd name="connsiteY10" fmla="*/ 1761942 h 1980602"/>
                <a:gd name="connsiteX11" fmla="*/ 666825 w 1507519"/>
                <a:gd name="connsiteY11" fmla="*/ 1971492 h 1980602"/>
                <a:gd name="connsiteX12" fmla="*/ 171525 w 1507519"/>
                <a:gd name="connsiteY12" fmla="*/ 1895292 h 1980602"/>
                <a:gd name="connsiteX13" fmla="*/ 104850 w 1507519"/>
                <a:gd name="connsiteY13" fmla="*/ 1476192 h 1980602"/>
                <a:gd name="connsiteX14" fmla="*/ 381075 w 1507519"/>
                <a:gd name="connsiteY14" fmla="*/ 1266642 h 1980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7519" h="1980602">
                  <a:moveTo>
                    <a:pt x="381075" y="1266642"/>
                  </a:moveTo>
                  <a:cubicBezTo>
                    <a:pt x="423937" y="1215842"/>
                    <a:pt x="425525" y="1288867"/>
                    <a:pt x="362025" y="1171392"/>
                  </a:cubicBezTo>
                  <a:cubicBezTo>
                    <a:pt x="298525" y="1053917"/>
                    <a:pt x="4837" y="755467"/>
                    <a:pt x="75" y="561792"/>
                  </a:cubicBezTo>
                  <a:cubicBezTo>
                    <a:pt x="-4687" y="368117"/>
                    <a:pt x="217563" y="63317"/>
                    <a:pt x="333450" y="9342"/>
                  </a:cubicBezTo>
                  <a:cubicBezTo>
                    <a:pt x="449337" y="-44633"/>
                    <a:pt x="574750" y="149042"/>
                    <a:pt x="695400" y="237942"/>
                  </a:cubicBezTo>
                  <a:cubicBezTo>
                    <a:pt x="816050" y="326842"/>
                    <a:pt x="927175" y="476067"/>
                    <a:pt x="1057350" y="542742"/>
                  </a:cubicBezTo>
                  <a:cubicBezTo>
                    <a:pt x="1187525" y="609417"/>
                    <a:pt x="1411363" y="530042"/>
                    <a:pt x="1476450" y="637992"/>
                  </a:cubicBezTo>
                  <a:cubicBezTo>
                    <a:pt x="1541537" y="745942"/>
                    <a:pt x="1490738" y="1063442"/>
                    <a:pt x="1447875" y="1190442"/>
                  </a:cubicBezTo>
                  <a:cubicBezTo>
                    <a:pt x="1405012" y="1317442"/>
                    <a:pt x="1295475" y="1355542"/>
                    <a:pt x="1219275" y="1399992"/>
                  </a:cubicBezTo>
                  <a:cubicBezTo>
                    <a:pt x="1143075" y="1444442"/>
                    <a:pt x="1047825" y="1396817"/>
                    <a:pt x="990675" y="1457142"/>
                  </a:cubicBezTo>
                  <a:cubicBezTo>
                    <a:pt x="933525" y="1517467"/>
                    <a:pt x="930350" y="1676217"/>
                    <a:pt x="876375" y="1761942"/>
                  </a:cubicBezTo>
                  <a:cubicBezTo>
                    <a:pt x="822400" y="1847667"/>
                    <a:pt x="784300" y="1949267"/>
                    <a:pt x="666825" y="1971492"/>
                  </a:cubicBezTo>
                  <a:cubicBezTo>
                    <a:pt x="549350" y="1993717"/>
                    <a:pt x="265188" y="1977842"/>
                    <a:pt x="171525" y="1895292"/>
                  </a:cubicBezTo>
                  <a:cubicBezTo>
                    <a:pt x="77862" y="1812742"/>
                    <a:pt x="71513" y="1584142"/>
                    <a:pt x="104850" y="1476192"/>
                  </a:cubicBezTo>
                  <a:cubicBezTo>
                    <a:pt x="138187" y="1368242"/>
                    <a:pt x="338213" y="1317442"/>
                    <a:pt x="381075" y="1266642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="1"/>
            </a:p>
          </p:txBody>
        </p:sp>
        <p:grpSp>
          <p:nvGrpSpPr>
            <p:cNvPr id="69" name="Gruppieren 68"/>
            <p:cNvGrpSpPr/>
            <p:nvPr/>
          </p:nvGrpSpPr>
          <p:grpSpPr>
            <a:xfrm>
              <a:off x="746901" y="2558113"/>
              <a:ext cx="1065643" cy="2591394"/>
              <a:chOff x="746901" y="2558113"/>
              <a:chExt cx="1065643" cy="2591394"/>
            </a:xfrm>
          </p:grpSpPr>
          <p:cxnSp>
            <p:nvCxnSpPr>
              <p:cNvPr id="70" name="Gerader Verbinder 69"/>
              <p:cNvCxnSpPr>
                <a:cxnSpLocks/>
                <a:stCxn id="75" idx="6"/>
                <a:endCxn id="76" idx="1"/>
              </p:cNvCxnSpPr>
              <p:nvPr/>
            </p:nvCxnSpPr>
            <p:spPr>
              <a:xfrm>
                <a:off x="1106901" y="2738113"/>
                <a:ext cx="398364" cy="25056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Gerader Verbinder 70"/>
              <p:cNvCxnSpPr>
                <a:cxnSpLocks/>
                <a:stCxn id="75" idx="4"/>
                <a:endCxn id="77" idx="0"/>
              </p:cNvCxnSpPr>
              <p:nvPr/>
            </p:nvCxnSpPr>
            <p:spPr>
              <a:xfrm>
                <a:off x="926901" y="2918113"/>
                <a:ext cx="211551" cy="63795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Gerader Verbinder 71"/>
              <p:cNvCxnSpPr>
                <a:cxnSpLocks/>
                <a:stCxn id="77" idx="4"/>
                <a:endCxn id="78" idx="0"/>
              </p:cNvCxnSpPr>
              <p:nvPr/>
            </p:nvCxnSpPr>
            <p:spPr>
              <a:xfrm flipH="1">
                <a:off x="926901" y="3916069"/>
                <a:ext cx="211551" cy="87343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Gerader Verbinder 72"/>
              <p:cNvCxnSpPr>
                <a:cxnSpLocks/>
                <a:stCxn id="78" idx="6"/>
                <a:endCxn id="79" idx="2"/>
              </p:cNvCxnSpPr>
              <p:nvPr/>
            </p:nvCxnSpPr>
            <p:spPr>
              <a:xfrm flipV="1">
                <a:off x="1106901" y="4609507"/>
                <a:ext cx="345643" cy="36000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Gerader Verbinder 73"/>
              <p:cNvCxnSpPr>
                <a:cxnSpLocks/>
                <a:stCxn id="77" idx="7"/>
                <a:endCxn id="76" idx="3"/>
              </p:cNvCxnSpPr>
              <p:nvPr/>
            </p:nvCxnSpPr>
            <p:spPr>
              <a:xfrm flipV="1">
                <a:off x="1265731" y="3243240"/>
                <a:ext cx="239534" cy="36555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5" name="Ellipse 74"/>
              <p:cNvSpPr>
                <a:spLocks noChangeAspect="1"/>
              </p:cNvSpPr>
              <p:nvPr/>
            </p:nvSpPr>
            <p:spPr>
              <a:xfrm>
                <a:off x="746901" y="2558113"/>
                <a:ext cx="360000" cy="360000"/>
              </a:xfrm>
              <a:prstGeom prst="ellipse">
                <a:avLst/>
              </a:prstGeom>
              <a:solidFill>
                <a:schemeClr val="tx1"/>
              </a:solidFill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b="1" dirty="0" smtClean="0"/>
              </a:p>
            </p:txBody>
          </p:sp>
          <p:sp>
            <p:nvSpPr>
              <p:cNvPr id="76" name="Ellipse 75"/>
              <p:cNvSpPr>
                <a:spLocks noChangeAspect="1"/>
              </p:cNvSpPr>
              <p:nvPr/>
            </p:nvSpPr>
            <p:spPr>
              <a:xfrm>
                <a:off x="1452544" y="2935961"/>
                <a:ext cx="360000" cy="3600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b="1" dirty="0" smtClean="0"/>
              </a:p>
            </p:txBody>
          </p:sp>
          <p:sp>
            <p:nvSpPr>
              <p:cNvPr id="77" name="Ellipse 76"/>
              <p:cNvSpPr>
                <a:spLocks noChangeAspect="1"/>
              </p:cNvSpPr>
              <p:nvPr/>
            </p:nvSpPr>
            <p:spPr>
              <a:xfrm>
                <a:off x="958452" y="3556069"/>
                <a:ext cx="360000" cy="3600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b="1" dirty="0" smtClean="0"/>
              </a:p>
            </p:txBody>
          </p:sp>
          <p:sp>
            <p:nvSpPr>
              <p:cNvPr id="78" name="Ellipse 77"/>
              <p:cNvSpPr>
                <a:spLocks noChangeAspect="1"/>
              </p:cNvSpPr>
              <p:nvPr/>
            </p:nvSpPr>
            <p:spPr>
              <a:xfrm>
                <a:off x="746901" y="4789507"/>
                <a:ext cx="360000" cy="3600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b="1" dirty="0" smtClean="0"/>
              </a:p>
            </p:txBody>
          </p:sp>
          <p:sp>
            <p:nvSpPr>
              <p:cNvPr id="79" name="Ellipse 78"/>
              <p:cNvSpPr>
                <a:spLocks noChangeAspect="1"/>
              </p:cNvSpPr>
              <p:nvPr/>
            </p:nvSpPr>
            <p:spPr>
              <a:xfrm>
                <a:off x="1452544" y="4429507"/>
                <a:ext cx="360000" cy="3600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b="1" dirty="0" smtClean="0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61536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Gruppieren 58"/>
          <p:cNvGrpSpPr/>
          <p:nvPr/>
        </p:nvGrpSpPr>
        <p:grpSpPr>
          <a:xfrm>
            <a:off x="4627528" y="2498382"/>
            <a:ext cx="1735071" cy="3342953"/>
            <a:chOff x="427431" y="2134005"/>
            <a:chExt cx="1735071" cy="3342953"/>
          </a:xfrm>
        </p:grpSpPr>
        <p:sp>
          <p:nvSpPr>
            <p:cNvPr id="60" name="Freihandform 59"/>
            <p:cNvSpPr/>
            <p:nvPr/>
          </p:nvSpPr>
          <p:spPr>
            <a:xfrm>
              <a:off x="427431" y="2134005"/>
              <a:ext cx="1735071" cy="3342953"/>
            </a:xfrm>
            <a:custGeom>
              <a:avLst/>
              <a:gdLst>
                <a:gd name="connsiteX0" fmla="*/ 182169 w 1735071"/>
                <a:gd name="connsiteY0" fmla="*/ 161520 h 3342953"/>
                <a:gd name="connsiteX1" fmla="*/ 620319 w 1735071"/>
                <a:gd name="connsiteY1" fmla="*/ 28170 h 3342953"/>
                <a:gd name="connsiteX2" fmla="*/ 1687119 w 1735071"/>
                <a:gd name="connsiteY2" fmla="*/ 694920 h 3342953"/>
                <a:gd name="connsiteX3" fmla="*/ 1487094 w 1735071"/>
                <a:gd name="connsiteY3" fmla="*/ 1437870 h 3342953"/>
                <a:gd name="connsiteX4" fmla="*/ 915594 w 1735071"/>
                <a:gd name="connsiteY4" fmla="*/ 2218920 h 3342953"/>
                <a:gd name="connsiteX5" fmla="*/ 1287069 w 1735071"/>
                <a:gd name="connsiteY5" fmla="*/ 1914120 h 3342953"/>
                <a:gd name="connsiteX6" fmla="*/ 1610919 w 1735071"/>
                <a:gd name="connsiteY6" fmla="*/ 2752320 h 3342953"/>
                <a:gd name="connsiteX7" fmla="*/ 363144 w 1735071"/>
                <a:gd name="connsiteY7" fmla="*/ 3342870 h 3342953"/>
                <a:gd name="connsiteX8" fmla="*/ 163119 w 1735071"/>
                <a:gd name="connsiteY8" fmla="*/ 2714220 h 3342953"/>
                <a:gd name="connsiteX9" fmla="*/ 410769 w 1735071"/>
                <a:gd name="connsiteY9" fmla="*/ 2237970 h 3342953"/>
                <a:gd name="connsiteX10" fmla="*/ 239319 w 1735071"/>
                <a:gd name="connsiteY10" fmla="*/ 1799820 h 3342953"/>
                <a:gd name="connsiteX11" fmla="*/ 1194 w 1735071"/>
                <a:gd name="connsiteY11" fmla="*/ 504420 h 3342953"/>
                <a:gd name="connsiteX12" fmla="*/ 182169 w 1735071"/>
                <a:gd name="connsiteY12" fmla="*/ 161520 h 3342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35071" h="3342953">
                  <a:moveTo>
                    <a:pt x="182169" y="161520"/>
                  </a:moveTo>
                  <a:cubicBezTo>
                    <a:pt x="285356" y="82145"/>
                    <a:pt x="369494" y="-60730"/>
                    <a:pt x="620319" y="28170"/>
                  </a:cubicBezTo>
                  <a:cubicBezTo>
                    <a:pt x="871144" y="117070"/>
                    <a:pt x="1542657" y="459970"/>
                    <a:pt x="1687119" y="694920"/>
                  </a:cubicBezTo>
                  <a:cubicBezTo>
                    <a:pt x="1831581" y="929870"/>
                    <a:pt x="1615681" y="1183870"/>
                    <a:pt x="1487094" y="1437870"/>
                  </a:cubicBezTo>
                  <a:cubicBezTo>
                    <a:pt x="1358507" y="1691870"/>
                    <a:pt x="948931" y="2139545"/>
                    <a:pt x="915594" y="2218920"/>
                  </a:cubicBezTo>
                  <a:cubicBezTo>
                    <a:pt x="882257" y="2298295"/>
                    <a:pt x="1171181" y="1825220"/>
                    <a:pt x="1287069" y="1914120"/>
                  </a:cubicBezTo>
                  <a:cubicBezTo>
                    <a:pt x="1402957" y="2003020"/>
                    <a:pt x="1764907" y="2514195"/>
                    <a:pt x="1610919" y="2752320"/>
                  </a:cubicBezTo>
                  <a:cubicBezTo>
                    <a:pt x="1456932" y="2990445"/>
                    <a:pt x="604444" y="3349220"/>
                    <a:pt x="363144" y="3342870"/>
                  </a:cubicBezTo>
                  <a:cubicBezTo>
                    <a:pt x="121844" y="3336520"/>
                    <a:pt x="155182" y="2898370"/>
                    <a:pt x="163119" y="2714220"/>
                  </a:cubicBezTo>
                  <a:cubicBezTo>
                    <a:pt x="171056" y="2530070"/>
                    <a:pt x="398069" y="2390370"/>
                    <a:pt x="410769" y="2237970"/>
                  </a:cubicBezTo>
                  <a:cubicBezTo>
                    <a:pt x="423469" y="2085570"/>
                    <a:pt x="307582" y="2088745"/>
                    <a:pt x="239319" y="1799820"/>
                  </a:cubicBezTo>
                  <a:cubicBezTo>
                    <a:pt x="171056" y="1510895"/>
                    <a:pt x="13894" y="780645"/>
                    <a:pt x="1194" y="504420"/>
                  </a:cubicBezTo>
                  <a:cubicBezTo>
                    <a:pt x="-11506" y="228195"/>
                    <a:pt x="78982" y="240895"/>
                    <a:pt x="182169" y="16152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1" name="Freihandform 60"/>
            <p:cNvSpPr/>
            <p:nvPr/>
          </p:nvSpPr>
          <p:spPr>
            <a:xfrm>
              <a:off x="472546" y="2265458"/>
              <a:ext cx="1581122" cy="3116199"/>
            </a:xfrm>
            <a:custGeom>
              <a:avLst/>
              <a:gdLst>
                <a:gd name="connsiteX0" fmla="*/ 3704 w 1581122"/>
                <a:gd name="connsiteY0" fmla="*/ 334867 h 3116199"/>
                <a:gd name="connsiteX1" fmla="*/ 384704 w 1581122"/>
                <a:gd name="connsiteY1" fmla="*/ 11017 h 3116199"/>
                <a:gd name="connsiteX2" fmla="*/ 746654 w 1581122"/>
                <a:gd name="connsiteY2" fmla="*/ 125317 h 3116199"/>
                <a:gd name="connsiteX3" fmla="*/ 1546754 w 1581122"/>
                <a:gd name="connsiteY3" fmla="*/ 601567 h 3116199"/>
                <a:gd name="connsiteX4" fmla="*/ 1384829 w 1581122"/>
                <a:gd name="connsiteY4" fmla="*/ 1211167 h 3116199"/>
                <a:gd name="connsiteX5" fmla="*/ 927629 w 1581122"/>
                <a:gd name="connsiteY5" fmla="*/ 1706467 h 3116199"/>
                <a:gd name="connsiteX6" fmla="*/ 813329 w 1581122"/>
                <a:gd name="connsiteY6" fmla="*/ 2258917 h 3116199"/>
                <a:gd name="connsiteX7" fmla="*/ 1241954 w 1581122"/>
                <a:gd name="connsiteY7" fmla="*/ 1916017 h 3116199"/>
                <a:gd name="connsiteX8" fmla="*/ 1461029 w 1581122"/>
                <a:gd name="connsiteY8" fmla="*/ 2373217 h 3116199"/>
                <a:gd name="connsiteX9" fmla="*/ 1365779 w 1581122"/>
                <a:gd name="connsiteY9" fmla="*/ 2697067 h 3116199"/>
                <a:gd name="connsiteX10" fmla="*/ 384704 w 1581122"/>
                <a:gd name="connsiteY10" fmla="*/ 3116167 h 3116199"/>
                <a:gd name="connsiteX11" fmla="*/ 146579 w 1581122"/>
                <a:gd name="connsiteY11" fmla="*/ 2716117 h 3116199"/>
                <a:gd name="connsiteX12" fmla="*/ 403754 w 1581122"/>
                <a:gd name="connsiteY12" fmla="*/ 2068417 h 3116199"/>
                <a:gd name="connsiteX13" fmla="*/ 203729 w 1581122"/>
                <a:gd name="connsiteY13" fmla="*/ 1496917 h 3116199"/>
                <a:gd name="connsiteX14" fmla="*/ 3704 w 1581122"/>
                <a:gd name="connsiteY14" fmla="*/ 334867 h 3116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81122" h="3116199">
                  <a:moveTo>
                    <a:pt x="3704" y="334867"/>
                  </a:moveTo>
                  <a:cubicBezTo>
                    <a:pt x="33867" y="87217"/>
                    <a:pt x="260879" y="45942"/>
                    <a:pt x="384704" y="11017"/>
                  </a:cubicBezTo>
                  <a:cubicBezTo>
                    <a:pt x="508529" y="-23908"/>
                    <a:pt x="552979" y="26892"/>
                    <a:pt x="746654" y="125317"/>
                  </a:cubicBezTo>
                  <a:cubicBezTo>
                    <a:pt x="940329" y="223742"/>
                    <a:pt x="1440392" y="420592"/>
                    <a:pt x="1546754" y="601567"/>
                  </a:cubicBezTo>
                  <a:cubicBezTo>
                    <a:pt x="1653117" y="782542"/>
                    <a:pt x="1488016" y="1027017"/>
                    <a:pt x="1384829" y="1211167"/>
                  </a:cubicBezTo>
                  <a:cubicBezTo>
                    <a:pt x="1281642" y="1395317"/>
                    <a:pt x="1022879" y="1531842"/>
                    <a:pt x="927629" y="1706467"/>
                  </a:cubicBezTo>
                  <a:cubicBezTo>
                    <a:pt x="832379" y="1881092"/>
                    <a:pt x="760942" y="2223992"/>
                    <a:pt x="813329" y="2258917"/>
                  </a:cubicBezTo>
                  <a:cubicBezTo>
                    <a:pt x="865717" y="2293842"/>
                    <a:pt x="1134004" y="1896967"/>
                    <a:pt x="1241954" y="1916017"/>
                  </a:cubicBezTo>
                  <a:cubicBezTo>
                    <a:pt x="1349904" y="1935067"/>
                    <a:pt x="1440392" y="2243042"/>
                    <a:pt x="1461029" y="2373217"/>
                  </a:cubicBezTo>
                  <a:cubicBezTo>
                    <a:pt x="1481666" y="2503392"/>
                    <a:pt x="1545166" y="2573242"/>
                    <a:pt x="1365779" y="2697067"/>
                  </a:cubicBezTo>
                  <a:cubicBezTo>
                    <a:pt x="1186392" y="2820892"/>
                    <a:pt x="587904" y="3112992"/>
                    <a:pt x="384704" y="3116167"/>
                  </a:cubicBezTo>
                  <a:cubicBezTo>
                    <a:pt x="181504" y="3119342"/>
                    <a:pt x="143404" y="2890742"/>
                    <a:pt x="146579" y="2716117"/>
                  </a:cubicBezTo>
                  <a:cubicBezTo>
                    <a:pt x="149754" y="2541492"/>
                    <a:pt x="394229" y="2271617"/>
                    <a:pt x="403754" y="2068417"/>
                  </a:cubicBezTo>
                  <a:cubicBezTo>
                    <a:pt x="413279" y="1865217"/>
                    <a:pt x="271992" y="1785842"/>
                    <a:pt x="203729" y="1496917"/>
                  </a:cubicBezTo>
                  <a:cubicBezTo>
                    <a:pt x="135466" y="1207992"/>
                    <a:pt x="-26459" y="582517"/>
                    <a:pt x="3704" y="334867"/>
                  </a:cubicBezTo>
                  <a:close/>
                </a:path>
              </a:pathLst>
            </a:custGeom>
            <a:solidFill>
              <a:schemeClr val="accent4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Freihandform 61"/>
            <p:cNvSpPr/>
            <p:nvPr/>
          </p:nvSpPr>
          <p:spPr>
            <a:xfrm>
              <a:off x="612503" y="2329641"/>
              <a:ext cx="1360447" cy="2995218"/>
            </a:xfrm>
            <a:custGeom>
              <a:avLst/>
              <a:gdLst>
                <a:gd name="connsiteX0" fmla="*/ 320947 w 1360447"/>
                <a:gd name="connsiteY0" fmla="*/ 1642284 h 2995218"/>
                <a:gd name="connsiteX1" fmla="*/ 139972 w 1360447"/>
                <a:gd name="connsiteY1" fmla="*/ 1451784 h 2995218"/>
                <a:gd name="connsiteX2" fmla="*/ 263797 w 1360447"/>
                <a:gd name="connsiteY2" fmla="*/ 1204134 h 2995218"/>
                <a:gd name="connsiteX3" fmla="*/ 197122 w 1360447"/>
                <a:gd name="connsiteY3" fmla="*/ 842184 h 2995218"/>
                <a:gd name="connsiteX4" fmla="*/ 6622 w 1360447"/>
                <a:gd name="connsiteY4" fmla="*/ 442134 h 2995218"/>
                <a:gd name="connsiteX5" fmla="*/ 168547 w 1360447"/>
                <a:gd name="connsiteY5" fmla="*/ 3984 h 2995218"/>
                <a:gd name="connsiteX6" fmla="*/ 530497 w 1360447"/>
                <a:gd name="connsiteY6" fmla="*/ 213534 h 2995218"/>
                <a:gd name="connsiteX7" fmla="*/ 835297 w 1360447"/>
                <a:gd name="connsiteY7" fmla="*/ 384984 h 2995218"/>
                <a:gd name="connsiteX8" fmla="*/ 1292497 w 1360447"/>
                <a:gd name="connsiteY8" fmla="*/ 556434 h 2995218"/>
                <a:gd name="connsiteX9" fmla="*/ 1349647 w 1360447"/>
                <a:gd name="connsiteY9" fmla="*/ 785034 h 2995218"/>
                <a:gd name="connsiteX10" fmla="*/ 1206772 w 1360447"/>
                <a:gd name="connsiteY10" fmla="*/ 1070784 h 2995218"/>
                <a:gd name="connsiteX11" fmla="*/ 959122 w 1360447"/>
                <a:gd name="connsiteY11" fmla="*/ 1242234 h 2995218"/>
                <a:gd name="connsiteX12" fmla="*/ 711472 w 1360447"/>
                <a:gd name="connsiteY12" fmla="*/ 1680384 h 2995218"/>
                <a:gd name="connsiteX13" fmla="*/ 540022 w 1360447"/>
                <a:gd name="connsiteY13" fmla="*/ 2328084 h 2995218"/>
                <a:gd name="connsiteX14" fmla="*/ 587647 w 1360447"/>
                <a:gd name="connsiteY14" fmla="*/ 2785284 h 2995218"/>
                <a:gd name="connsiteX15" fmla="*/ 368572 w 1360447"/>
                <a:gd name="connsiteY15" fmla="*/ 2994834 h 2995218"/>
                <a:gd name="connsiteX16" fmla="*/ 6622 w 1360447"/>
                <a:gd name="connsiteY16" fmla="*/ 2823384 h 2995218"/>
                <a:gd name="connsiteX17" fmla="*/ 149497 w 1360447"/>
                <a:gd name="connsiteY17" fmla="*/ 2366184 h 2995218"/>
                <a:gd name="connsiteX18" fmla="*/ 339997 w 1360447"/>
                <a:gd name="connsiteY18" fmla="*/ 1966134 h 2995218"/>
                <a:gd name="connsiteX19" fmla="*/ 320947 w 1360447"/>
                <a:gd name="connsiteY19" fmla="*/ 1642284 h 2995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360447" h="2995218">
                  <a:moveTo>
                    <a:pt x="320947" y="1642284"/>
                  </a:moveTo>
                  <a:cubicBezTo>
                    <a:pt x="287609" y="1556559"/>
                    <a:pt x="149497" y="1524809"/>
                    <a:pt x="139972" y="1451784"/>
                  </a:cubicBezTo>
                  <a:cubicBezTo>
                    <a:pt x="130447" y="1378759"/>
                    <a:pt x="254272" y="1305734"/>
                    <a:pt x="263797" y="1204134"/>
                  </a:cubicBezTo>
                  <a:cubicBezTo>
                    <a:pt x="273322" y="1102534"/>
                    <a:pt x="239985" y="969184"/>
                    <a:pt x="197122" y="842184"/>
                  </a:cubicBezTo>
                  <a:cubicBezTo>
                    <a:pt x="154259" y="715184"/>
                    <a:pt x="11384" y="581834"/>
                    <a:pt x="6622" y="442134"/>
                  </a:cubicBezTo>
                  <a:cubicBezTo>
                    <a:pt x="1860" y="302434"/>
                    <a:pt x="81234" y="42084"/>
                    <a:pt x="168547" y="3984"/>
                  </a:cubicBezTo>
                  <a:cubicBezTo>
                    <a:pt x="255859" y="-34116"/>
                    <a:pt x="530497" y="213534"/>
                    <a:pt x="530497" y="213534"/>
                  </a:cubicBezTo>
                  <a:cubicBezTo>
                    <a:pt x="641622" y="277034"/>
                    <a:pt x="708297" y="327834"/>
                    <a:pt x="835297" y="384984"/>
                  </a:cubicBezTo>
                  <a:cubicBezTo>
                    <a:pt x="962297" y="442134"/>
                    <a:pt x="1206772" y="489759"/>
                    <a:pt x="1292497" y="556434"/>
                  </a:cubicBezTo>
                  <a:cubicBezTo>
                    <a:pt x="1378222" y="623109"/>
                    <a:pt x="1363935" y="699309"/>
                    <a:pt x="1349647" y="785034"/>
                  </a:cubicBezTo>
                  <a:cubicBezTo>
                    <a:pt x="1335359" y="870759"/>
                    <a:pt x="1271860" y="994584"/>
                    <a:pt x="1206772" y="1070784"/>
                  </a:cubicBezTo>
                  <a:cubicBezTo>
                    <a:pt x="1141685" y="1146984"/>
                    <a:pt x="1041672" y="1140634"/>
                    <a:pt x="959122" y="1242234"/>
                  </a:cubicBezTo>
                  <a:cubicBezTo>
                    <a:pt x="876572" y="1343834"/>
                    <a:pt x="781322" y="1499409"/>
                    <a:pt x="711472" y="1680384"/>
                  </a:cubicBezTo>
                  <a:cubicBezTo>
                    <a:pt x="641622" y="1861359"/>
                    <a:pt x="560659" y="2143934"/>
                    <a:pt x="540022" y="2328084"/>
                  </a:cubicBezTo>
                  <a:cubicBezTo>
                    <a:pt x="519385" y="2512234"/>
                    <a:pt x="616222" y="2674159"/>
                    <a:pt x="587647" y="2785284"/>
                  </a:cubicBezTo>
                  <a:cubicBezTo>
                    <a:pt x="559072" y="2896409"/>
                    <a:pt x="465409" y="2988484"/>
                    <a:pt x="368572" y="2994834"/>
                  </a:cubicBezTo>
                  <a:cubicBezTo>
                    <a:pt x="271735" y="3001184"/>
                    <a:pt x="43134" y="2928159"/>
                    <a:pt x="6622" y="2823384"/>
                  </a:cubicBezTo>
                  <a:cubicBezTo>
                    <a:pt x="-29890" y="2718609"/>
                    <a:pt x="93934" y="2509059"/>
                    <a:pt x="149497" y="2366184"/>
                  </a:cubicBezTo>
                  <a:cubicBezTo>
                    <a:pt x="205059" y="2223309"/>
                    <a:pt x="308247" y="2080434"/>
                    <a:pt x="339997" y="1966134"/>
                  </a:cubicBezTo>
                  <a:cubicBezTo>
                    <a:pt x="371747" y="1851834"/>
                    <a:pt x="354285" y="1728009"/>
                    <a:pt x="320947" y="1642284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63" name="Gruppieren 62"/>
            <p:cNvGrpSpPr/>
            <p:nvPr/>
          </p:nvGrpSpPr>
          <p:grpSpPr>
            <a:xfrm>
              <a:off x="746901" y="2558113"/>
              <a:ext cx="1065643" cy="2591394"/>
              <a:chOff x="746901" y="2558113"/>
              <a:chExt cx="1065643" cy="2591394"/>
            </a:xfrm>
          </p:grpSpPr>
          <p:cxnSp>
            <p:nvCxnSpPr>
              <p:cNvPr id="64" name="Gerader Verbinder 63"/>
              <p:cNvCxnSpPr>
                <a:cxnSpLocks/>
                <a:stCxn id="69" idx="6"/>
                <a:endCxn id="70" idx="1"/>
              </p:cNvCxnSpPr>
              <p:nvPr/>
            </p:nvCxnSpPr>
            <p:spPr>
              <a:xfrm>
                <a:off x="1106901" y="2738113"/>
                <a:ext cx="398364" cy="25056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Gerader Verbinder 64"/>
              <p:cNvCxnSpPr>
                <a:cxnSpLocks/>
                <a:stCxn id="69" idx="4"/>
                <a:endCxn id="71" idx="0"/>
              </p:cNvCxnSpPr>
              <p:nvPr/>
            </p:nvCxnSpPr>
            <p:spPr>
              <a:xfrm>
                <a:off x="926901" y="2918113"/>
                <a:ext cx="211551" cy="63795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Gerader Verbinder 65"/>
              <p:cNvCxnSpPr>
                <a:cxnSpLocks/>
                <a:stCxn id="71" idx="4"/>
                <a:endCxn id="72" idx="0"/>
              </p:cNvCxnSpPr>
              <p:nvPr/>
            </p:nvCxnSpPr>
            <p:spPr>
              <a:xfrm flipH="1">
                <a:off x="926901" y="3916069"/>
                <a:ext cx="211551" cy="87343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Gerader Verbinder 66"/>
              <p:cNvCxnSpPr>
                <a:cxnSpLocks/>
                <a:stCxn id="72" idx="6"/>
                <a:endCxn id="73" idx="2"/>
              </p:cNvCxnSpPr>
              <p:nvPr/>
            </p:nvCxnSpPr>
            <p:spPr>
              <a:xfrm flipV="1">
                <a:off x="1106901" y="4609507"/>
                <a:ext cx="345643" cy="36000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Gerader Verbinder 67"/>
              <p:cNvCxnSpPr>
                <a:cxnSpLocks/>
                <a:stCxn id="71" idx="7"/>
                <a:endCxn id="70" idx="3"/>
              </p:cNvCxnSpPr>
              <p:nvPr/>
            </p:nvCxnSpPr>
            <p:spPr>
              <a:xfrm flipV="1">
                <a:off x="1265731" y="3243240"/>
                <a:ext cx="239534" cy="36555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9" name="Ellipse 68"/>
              <p:cNvSpPr>
                <a:spLocks noChangeAspect="1"/>
              </p:cNvSpPr>
              <p:nvPr/>
            </p:nvSpPr>
            <p:spPr>
              <a:xfrm>
                <a:off x="746901" y="2558113"/>
                <a:ext cx="360000" cy="360000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 smtClean="0"/>
              </a:p>
            </p:txBody>
          </p:sp>
          <p:sp>
            <p:nvSpPr>
              <p:cNvPr id="70" name="Ellipse 69"/>
              <p:cNvSpPr>
                <a:spLocks noChangeAspect="1"/>
              </p:cNvSpPr>
              <p:nvPr/>
            </p:nvSpPr>
            <p:spPr>
              <a:xfrm>
                <a:off x="1452544" y="2935961"/>
                <a:ext cx="360000" cy="3600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 smtClean="0"/>
              </a:p>
            </p:txBody>
          </p:sp>
          <p:sp>
            <p:nvSpPr>
              <p:cNvPr id="71" name="Ellipse 70"/>
              <p:cNvSpPr>
                <a:spLocks noChangeAspect="1"/>
              </p:cNvSpPr>
              <p:nvPr/>
            </p:nvSpPr>
            <p:spPr>
              <a:xfrm>
                <a:off x="958452" y="3556069"/>
                <a:ext cx="360000" cy="360000"/>
              </a:xfrm>
              <a:prstGeom prst="ellipse">
                <a:avLst/>
              </a:prstGeom>
              <a:solidFill>
                <a:schemeClr val="tx1"/>
              </a:solidFill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 smtClean="0"/>
              </a:p>
            </p:txBody>
          </p:sp>
          <p:sp>
            <p:nvSpPr>
              <p:cNvPr id="72" name="Ellipse 71"/>
              <p:cNvSpPr>
                <a:spLocks noChangeAspect="1"/>
              </p:cNvSpPr>
              <p:nvPr/>
            </p:nvSpPr>
            <p:spPr>
              <a:xfrm>
                <a:off x="746901" y="4789507"/>
                <a:ext cx="360000" cy="3600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 smtClean="0"/>
              </a:p>
            </p:txBody>
          </p:sp>
          <p:sp>
            <p:nvSpPr>
              <p:cNvPr id="73" name="Ellipse 72"/>
              <p:cNvSpPr>
                <a:spLocks noChangeAspect="1"/>
              </p:cNvSpPr>
              <p:nvPr/>
            </p:nvSpPr>
            <p:spPr>
              <a:xfrm>
                <a:off x="1452544" y="4429507"/>
                <a:ext cx="360000" cy="3600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 smtClean="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2B3039ED-CBD4-4DB0-AD4F-1CBB73A0DB3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de-DE" dirty="0"/>
              <a:t>1.1 </a:t>
            </a:r>
            <a:r>
              <a:rPr lang="de-DE" dirty="0" err="1"/>
              <a:t>Weisfeiler</a:t>
            </a:r>
            <a:r>
              <a:rPr lang="de-DE" dirty="0"/>
              <a:t>-Lehman </a:t>
            </a:r>
            <a:r>
              <a:rPr lang="de-DE" dirty="0" err="1"/>
              <a:t>node</a:t>
            </a:r>
            <a:r>
              <a:rPr lang="de-DE" dirty="0"/>
              <a:t> </a:t>
            </a:r>
            <a:r>
              <a:rPr lang="de-DE" dirty="0" err="1"/>
              <a:t>embedding</a:t>
            </a:r>
            <a:r>
              <a:rPr lang="de-DE" dirty="0"/>
              <a:t> </a:t>
            </a:r>
            <a:r>
              <a:rPr lang="de-DE" dirty="0" err="1"/>
              <a:t>scheme</a:t>
            </a:r>
            <a:r>
              <a:rPr lang="de-DE" dirty="0"/>
              <a:t/>
            </a:r>
            <a:br>
              <a:rPr lang="de-DE" dirty="0"/>
            </a:br>
            <a:r>
              <a:rPr lang="de-DE" dirty="0" err="1"/>
              <a:t>Idea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xmlns="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1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</a:p>
        </p:txBody>
      </p:sp>
      <p:grpSp>
        <p:nvGrpSpPr>
          <p:cNvPr id="74" name="Gruppieren 73"/>
          <p:cNvGrpSpPr/>
          <p:nvPr/>
        </p:nvGrpSpPr>
        <p:grpSpPr>
          <a:xfrm>
            <a:off x="6698149" y="3030760"/>
            <a:ext cx="956938" cy="1250044"/>
            <a:chOff x="2498052" y="2666025"/>
            <a:chExt cx="956938" cy="1250044"/>
          </a:xfrm>
        </p:grpSpPr>
        <p:sp>
          <p:nvSpPr>
            <p:cNvPr id="75" name="Rechteck 74"/>
            <p:cNvSpPr>
              <a:spLocks noChangeAspect="1"/>
            </p:cNvSpPr>
            <p:nvPr/>
          </p:nvSpPr>
          <p:spPr>
            <a:xfrm>
              <a:off x="2498052" y="3663981"/>
              <a:ext cx="252088" cy="25208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6" name="Rechteck 75"/>
            <p:cNvSpPr>
              <a:spLocks noChangeAspect="1"/>
            </p:cNvSpPr>
            <p:nvPr/>
          </p:nvSpPr>
          <p:spPr>
            <a:xfrm>
              <a:off x="2850477" y="3663981"/>
              <a:ext cx="252088" cy="25208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7" name="Rechteck 76"/>
            <p:cNvSpPr>
              <a:spLocks noChangeAspect="1"/>
            </p:cNvSpPr>
            <p:nvPr/>
          </p:nvSpPr>
          <p:spPr>
            <a:xfrm>
              <a:off x="3202902" y="3663981"/>
              <a:ext cx="252088" cy="25208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8" name="Rechteck 77"/>
            <p:cNvSpPr>
              <a:spLocks noChangeAspect="1"/>
            </p:cNvSpPr>
            <p:nvPr/>
          </p:nvSpPr>
          <p:spPr>
            <a:xfrm>
              <a:off x="2498052" y="3043873"/>
              <a:ext cx="252088" cy="25208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9" name="Rechteck 78"/>
            <p:cNvSpPr>
              <a:spLocks noChangeAspect="1"/>
            </p:cNvSpPr>
            <p:nvPr/>
          </p:nvSpPr>
          <p:spPr>
            <a:xfrm>
              <a:off x="2850477" y="3043873"/>
              <a:ext cx="252088" cy="25208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0" name="Rechteck 79"/>
            <p:cNvSpPr>
              <a:spLocks noChangeAspect="1"/>
            </p:cNvSpPr>
            <p:nvPr/>
          </p:nvSpPr>
          <p:spPr>
            <a:xfrm>
              <a:off x="3202902" y="3043873"/>
              <a:ext cx="252088" cy="25208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1" name="Rechteck 80"/>
            <p:cNvSpPr>
              <a:spLocks noChangeAspect="1"/>
            </p:cNvSpPr>
            <p:nvPr/>
          </p:nvSpPr>
          <p:spPr>
            <a:xfrm>
              <a:off x="2498052" y="2666025"/>
              <a:ext cx="252088" cy="25208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2" name="Rechteck 81"/>
            <p:cNvSpPr>
              <a:spLocks noChangeAspect="1"/>
            </p:cNvSpPr>
            <p:nvPr/>
          </p:nvSpPr>
          <p:spPr>
            <a:xfrm>
              <a:off x="2850477" y="2666025"/>
              <a:ext cx="252088" cy="25208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3" name="Rechteck 82"/>
            <p:cNvSpPr>
              <a:spLocks noChangeAspect="1"/>
            </p:cNvSpPr>
            <p:nvPr/>
          </p:nvSpPr>
          <p:spPr>
            <a:xfrm>
              <a:off x="3202902" y="2666025"/>
              <a:ext cx="252088" cy="25208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90" name="Gruppieren 89"/>
          <p:cNvGrpSpPr>
            <a:grpSpLocks noChangeAspect="1"/>
          </p:cNvGrpSpPr>
          <p:nvPr/>
        </p:nvGrpSpPr>
        <p:grpSpPr>
          <a:xfrm>
            <a:off x="320613" y="1311818"/>
            <a:ext cx="856737" cy="1445913"/>
            <a:chOff x="336815" y="2026706"/>
            <a:chExt cx="2057341" cy="3472169"/>
          </a:xfrm>
        </p:grpSpPr>
        <p:sp>
          <p:nvSpPr>
            <p:cNvPr id="91" name="Freihandform 90"/>
            <p:cNvSpPr/>
            <p:nvPr/>
          </p:nvSpPr>
          <p:spPr>
            <a:xfrm>
              <a:off x="336815" y="2026706"/>
              <a:ext cx="2057341" cy="3472169"/>
            </a:xfrm>
            <a:custGeom>
              <a:avLst/>
              <a:gdLst>
                <a:gd name="connsiteX0" fmla="*/ 606160 w 2057341"/>
                <a:gd name="connsiteY0" fmla="*/ 49564 h 3519614"/>
                <a:gd name="connsiteX1" fmla="*/ 1015735 w 2057341"/>
                <a:gd name="connsiteY1" fmla="*/ 182914 h 3519614"/>
                <a:gd name="connsiteX2" fmla="*/ 1301485 w 2057341"/>
                <a:gd name="connsiteY2" fmla="*/ 487714 h 3519614"/>
                <a:gd name="connsiteX3" fmla="*/ 1701535 w 2057341"/>
                <a:gd name="connsiteY3" fmla="*/ 735364 h 3519614"/>
                <a:gd name="connsiteX4" fmla="*/ 2044435 w 2057341"/>
                <a:gd name="connsiteY4" fmla="*/ 1059214 h 3519614"/>
                <a:gd name="connsiteX5" fmla="*/ 1958710 w 2057341"/>
                <a:gd name="connsiteY5" fmla="*/ 1440214 h 3519614"/>
                <a:gd name="connsiteX6" fmla="*/ 1711060 w 2057341"/>
                <a:gd name="connsiteY6" fmla="*/ 1783114 h 3519614"/>
                <a:gd name="connsiteX7" fmla="*/ 1425310 w 2057341"/>
                <a:gd name="connsiteY7" fmla="*/ 1897414 h 3519614"/>
                <a:gd name="connsiteX8" fmla="*/ 1330060 w 2057341"/>
                <a:gd name="connsiteY8" fmla="*/ 2106964 h 3519614"/>
                <a:gd name="connsiteX9" fmla="*/ 1025260 w 2057341"/>
                <a:gd name="connsiteY9" fmla="*/ 2316514 h 3519614"/>
                <a:gd name="connsiteX10" fmla="*/ 853810 w 2057341"/>
                <a:gd name="connsiteY10" fmla="*/ 2487964 h 3519614"/>
                <a:gd name="connsiteX11" fmla="*/ 1472935 w 2057341"/>
                <a:gd name="connsiteY11" fmla="*/ 2278414 h 3519614"/>
                <a:gd name="connsiteX12" fmla="*/ 1625335 w 2057341"/>
                <a:gd name="connsiteY12" fmla="*/ 2545114 h 3519614"/>
                <a:gd name="connsiteX13" fmla="*/ 1625335 w 2057341"/>
                <a:gd name="connsiteY13" fmla="*/ 2926114 h 3519614"/>
                <a:gd name="connsiteX14" fmla="*/ 1368160 w 2057341"/>
                <a:gd name="connsiteY14" fmla="*/ 3154714 h 3519614"/>
                <a:gd name="connsiteX15" fmla="*/ 987160 w 2057341"/>
                <a:gd name="connsiteY15" fmla="*/ 3307114 h 3519614"/>
                <a:gd name="connsiteX16" fmla="*/ 549010 w 2057341"/>
                <a:gd name="connsiteY16" fmla="*/ 3516664 h 3519614"/>
                <a:gd name="connsiteX17" fmla="*/ 377560 w 2057341"/>
                <a:gd name="connsiteY17" fmla="*/ 3383314 h 3519614"/>
                <a:gd name="connsiteX18" fmla="*/ 206110 w 2057341"/>
                <a:gd name="connsiteY18" fmla="*/ 2792764 h 3519614"/>
                <a:gd name="connsiteX19" fmla="*/ 187060 w 2057341"/>
                <a:gd name="connsiteY19" fmla="*/ 2373664 h 3519614"/>
                <a:gd name="connsiteX20" fmla="*/ 168010 w 2057341"/>
                <a:gd name="connsiteY20" fmla="*/ 2106964 h 3519614"/>
                <a:gd name="connsiteX21" fmla="*/ 53710 w 2057341"/>
                <a:gd name="connsiteY21" fmla="*/ 1687864 h 3519614"/>
                <a:gd name="connsiteX22" fmla="*/ 348985 w 2057341"/>
                <a:gd name="connsiteY22" fmla="*/ 1402114 h 3519614"/>
                <a:gd name="connsiteX23" fmla="*/ 15610 w 2057341"/>
                <a:gd name="connsiteY23" fmla="*/ 1021114 h 3519614"/>
                <a:gd name="connsiteX24" fmla="*/ 63235 w 2057341"/>
                <a:gd name="connsiteY24" fmla="*/ 697264 h 3519614"/>
                <a:gd name="connsiteX25" fmla="*/ 139435 w 2057341"/>
                <a:gd name="connsiteY25" fmla="*/ 278164 h 3519614"/>
                <a:gd name="connsiteX26" fmla="*/ 558535 w 2057341"/>
                <a:gd name="connsiteY26" fmla="*/ 11464 h 3519614"/>
                <a:gd name="connsiteX27" fmla="*/ 606160 w 2057341"/>
                <a:gd name="connsiteY27" fmla="*/ 49564 h 3519614"/>
                <a:gd name="connsiteX0" fmla="*/ 606160 w 2057341"/>
                <a:gd name="connsiteY0" fmla="*/ 2119 h 3472169"/>
                <a:gd name="connsiteX1" fmla="*/ 1015735 w 2057341"/>
                <a:gd name="connsiteY1" fmla="*/ 135469 h 3472169"/>
                <a:gd name="connsiteX2" fmla="*/ 1301485 w 2057341"/>
                <a:gd name="connsiteY2" fmla="*/ 440269 h 3472169"/>
                <a:gd name="connsiteX3" fmla="*/ 1701535 w 2057341"/>
                <a:gd name="connsiteY3" fmla="*/ 687919 h 3472169"/>
                <a:gd name="connsiteX4" fmla="*/ 2044435 w 2057341"/>
                <a:gd name="connsiteY4" fmla="*/ 1011769 h 3472169"/>
                <a:gd name="connsiteX5" fmla="*/ 1958710 w 2057341"/>
                <a:gd name="connsiteY5" fmla="*/ 1392769 h 3472169"/>
                <a:gd name="connsiteX6" fmla="*/ 1711060 w 2057341"/>
                <a:gd name="connsiteY6" fmla="*/ 1735669 h 3472169"/>
                <a:gd name="connsiteX7" fmla="*/ 1425310 w 2057341"/>
                <a:gd name="connsiteY7" fmla="*/ 1849969 h 3472169"/>
                <a:gd name="connsiteX8" fmla="*/ 1330060 w 2057341"/>
                <a:gd name="connsiteY8" fmla="*/ 2059519 h 3472169"/>
                <a:gd name="connsiteX9" fmla="*/ 1025260 w 2057341"/>
                <a:gd name="connsiteY9" fmla="*/ 2269069 h 3472169"/>
                <a:gd name="connsiteX10" fmla="*/ 853810 w 2057341"/>
                <a:gd name="connsiteY10" fmla="*/ 2440519 h 3472169"/>
                <a:gd name="connsiteX11" fmla="*/ 1472935 w 2057341"/>
                <a:gd name="connsiteY11" fmla="*/ 2230969 h 3472169"/>
                <a:gd name="connsiteX12" fmla="*/ 1625335 w 2057341"/>
                <a:gd name="connsiteY12" fmla="*/ 2497669 h 3472169"/>
                <a:gd name="connsiteX13" fmla="*/ 1625335 w 2057341"/>
                <a:gd name="connsiteY13" fmla="*/ 2878669 h 3472169"/>
                <a:gd name="connsiteX14" fmla="*/ 1368160 w 2057341"/>
                <a:gd name="connsiteY14" fmla="*/ 3107269 h 3472169"/>
                <a:gd name="connsiteX15" fmla="*/ 987160 w 2057341"/>
                <a:gd name="connsiteY15" fmla="*/ 3259669 h 3472169"/>
                <a:gd name="connsiteX16" fmla="*/ 549010 w 2057341"/>
                <a:gd name="connsiteY16" fmla="*/ 3469219 h 3472169"/>
                <a:gd name="connsiteX17" fmla="*/ 377560 w 2057341"/>
                <a:gd name="connsiteY17" fmla="*/ 3335869 h 3472169"/>
                <a:gd name="connsiteX18" fmla="*/ 206110 w 2057341"/>
                <a:gd name="connsiteY18" fmla="*/ 2745319 h 3472169"/>
                <a:gd name="connsiteX19" fmla="*/ 187060 w 2057341"/>
                <a:gd name="connsiteY19" fmla="*/ 2326219 h 3472169"/>
                <a:gd name="connsiteX20" fmla="*/ 168010 w 2057341"/>
                <a:gd name="connsiteY20" fmla="*/ 2059519 h 3472169"/>
                <a:gd name="connsiteX21" fmla="*/ 53710 w 2057341"/>
                <a:gd name="connsiteY21" fmla="*/ 1640419 h 3472169"/>
                <a:gd name="connsiteX22" fmla="*/ 348985 w 2057341"/>
                <a:gd name="connsiteY22" fmla="*/ 1354669 h 3472169"/>
                <a:gd name="connsiteX23" fmla="*/ 15610 w 2057341"/>
                <a:gd name="connsiteY23" fmla="*/ 973669 h 3472169"/>
                <a:gd name="connsiteX24" fmla="*/ 63235 w 2057341"/>
                <a:gd name="connsiteY24" fmla="*/ 649819 h 3472169"/>
                <a:gd name="connsiteX25" fmla="*/ 139435 w 2057341"/>
                <a:gd name="connsiteY25" fmla="*/ 230719 h 3472169"/>
                <a:gd name="connsiteX26" fmla="*/ 606160 w 2057341"/>
                <a:gd name="connsiteY26" fmla="*/ 2119 h 3472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057341" h="3472169">
                  <a:moveTo>
                    <a:pt x="606160" y="2119"/>
                  </a:moveTo>
                  <a:cubicBezTo>
                    <a:pt x="752210" y="-13756"/>
                    <a:pt x="899848" y="62444"/>
                    <a:pt x="1015735" y="135469"/>
                  </a:cubicBezTo>
                  <a:cubicBezTo>
                    <a:pt x="1131622" y="208494"/>
                    <a:pt x="1187185" y="348194"/>
                    <a:pt x="1301485" y="440269"/>
                  </a:cubicBezTo>
                  <a:cubicBezTo>
                    <a:pt x="1415785" y="532344"/>
                    <a:pt x="1577710" y="592669"/>
                    <a:pt x="1701535" y="687919"/>
                  </a:cubicBezTo>
                  <a:cubicBezTo>
                    <a:pt x="1825360" y="783169"/>
                    <a:pt x="2001573" y="894294"/>
                    <a:pt x="2044435" y="1011769"/>
                  </a:cubicBezTo>
                  <a:cubicBezTo>
                    <a:pt x="2087297" y="1129244"/>
                    <a:pt x="2014273" y="1272119"/>
                    <a:pt x="1958710" y="1392769"/>
                  </a:cubicBezTo>
                  <a:cubicBezTo>
                    <a:pt x="1903148" y="1513419"/>
                    <a:pt x="1799960" y="1659469"/>
                    <a:pt x="1711060" y="1735669"/>
                  </a:cubicBezTo>
                  <a:cubicBezTo>
                    <a:pt x="1622160" y="1811869"/>
                    <a:pt x="1488810" y="1795994"/>
                    <a:pt x="1425310" y="1849969"/>
                  </a:cubicBezTo>
                  <a:cubicBezTo>
                    <a:pt x="1361810" y="1903944"/>
                    <a:pt x="1396735" y="1989669"/>
                    <a:pt x="1330060" y="2059519"/>
                  </a:cubicBezTo>
                  <a:cubicBezTo>
                    <a:pt x="1263385" y="2129369"/>
                    <a:pt x="1104635" y="2205569"/>
                    <a:pt x="1025260" y="2269069"/>
                  </a:cubicBezTo>
                  <a:cubicBezTo>
                    <a:pt x="945885" y="2332569"/>
                    <a:pt x="779198" y="2446869"/>
                    <a:pt x="853810" y="2440519"/>
                  </a:cubicBezTo>
                  <a:cubicBezTo>
                    <a:pt x="928422" y="2434169"/>
                    <a:pt x="1344347" y="2221444"/>
                    <a:pt x="1472935" y="2230969"/>
                  </a:cubicBezTo>
                  <a:cubicBezTo>
                    <a:pt x="1601523" y="2240494"/>
                    <a:pt x="1599935" y="2389719"/>
                    <a:pt x="1625335" y="2497669"/>
                  </a:cubicBezTo>
                  <a:cubicBezTo>
                    <a:pt x="1650735" y="2605619"/>
                    <a:pt x="1668198" y="2777069"/>
                    <a:pt x="1625335" y="2878669"/>
                  </a:cubicBezTo>
                  <a:cubicBezTo>
                    <a:pt x="1582473" y="2980269"/>
                    <a:pt x="1474522" y="3043769"/>
                    <a:pt x="1368160" y="3107269"/>
                  </a:cubicBezTo>
                  <a:cubicBezTo>
                    <a:pt x="1261798" y="3170769"/>
                    <a:pt x="1123685" y="3199344"/>
                    <a:pt x="987160" y="3259669"/>
                  </a:cubicBezTo>
                  <a:cubicBezTo>
                    <a:pt x="850635" y="3319994"/>
                    <a:pt x="650610" y="3456519"/>
                    <a:pt x="549010" y="3469219"/>
                  </a:cubicBezTo>
                  <a:cubicBezTo>
                    <a:pt x="447410" y="3481919"/>
                    <a:pt x="434710" y="3456519"/>
                    <a:pt x="377560" y="3335869"/>
                  </a:cubicBezTo>
                  <a:cubicBezTo>
                    <a:pt x="320410" y="3215219"/>
                    <a:pt x="237860" y="2913594"/>
                    <a:pt x="206110" y="2745319"/>
                  </a:cubicBezTo>
                  <a:cubicBezTo>
                    <a:pt x="174360" y="2577044"/>
                    <a:pt x="193410" y="2440519"/>
                    <a:pt x="187060" y="2326219"/>
                  </a:cubicBezTo>
                  <a:cubicBezTo>
                    <a:pt x="180710" y="2211919"/>
                    <a:pt x="190235" y="2173819"/>
                    <a:pt x="168010" y="2059519"/>
                  </a:cubicBezTo>
                  <a:cubicBezTo>
                    <a:pt x="145785" y="1945219"/>
                    <a:pt x="23548" y="1757894"/>
                    <a:pt x="53710" y="1640419"/>
                  </a:cubicBezTo>
                  <a:cubicBezTo>
                    <a:pt x="83872" y="1522944"/>
                    <a:pt x="355335" y="1465794"/>
                    <a:pt x="348985" y="1354669"/>
                  </a:cubicBezTo>
                  <a:cubicBezTo>
                    <a:pt x="342635" y="1243544"/>
                    <a:pt x="63235" y="1091144"/>
                    <a:pt x="15610" y="973669"/>
                  </a:cubicBezTo>
                  <a:cubicBezTo>
                    <a:pt x="-32015" y="856194"/>
                    <a:pt x="42598" y="773644"/>
                    <a:pt x="63235" y="649819"/>
                  </a:cubicBezTo>
                  <a:cubicBezTo>
                    <a:pt x="83872" y="525994"/>
                    <a:pt x="56885" y="345019"/>
                    <a:pt x="139435" y="230719"/>
                  </a:cubicBezTo>
                  <a:cubicBezTo>
                    <a:pt x="229922" y="122769"/>
                    <a:pt x="460110" y="17994"/>
                    <a:pt x="606160" y="2119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="1"/>
            </a:p>
          </p:txBody>
        </p:sp>
        <p:sp>
          <p:nvSpPr>
            <p:cNvPr id="92" name="Freihandform 91"/>
            <p:cNvSpPr/>
            <p:nvPr/>
          </p:nvSpPr>
          <p:spPr>
            <a:xfrm>
              <a:off x="387364" y="2083163"/>
              <a:ext cx="1803409" cy="3305016"/>
            </a:xfrm>
            <a:custGeom>
              <a:avLst/>
              <a:gdLst>
                <a:gd name="connsiteX0" fmla="*/ 98411 w 1803409"/>
                <a:gd name="connsiteY0" fmla="*/ 212362 h 3305016"/>
                <a:gd name="connsiteX1" fmla="*/ 12686 w 1803409"/>
                <a:gd name="connsiteY1" fmla="*/ 860062 h 3305016"/>
                <a:gd name="connsiteX2" fmla="*/ 336536 w 1803409"/>
                <a:gd name="connsiteY2" fmla="*/ 1317262 h 3305016"/>
                <a:gd name="connsiteX3" fmla="*/ 136511 w 1803409"/>
                <a:gd name="connsiteY3" fmla="*/ 1679212 h 3305016"/>
                <a:gd name="connsiteX4" fmla="*/ 260336 w 1803409"/>
                <a:gd name="connsiteY4" fmla="*/ 2250712 h 3305016"/>
                <a:gd name="connsiteX5" fmla="*/ 288911 w 1803409"/>
                <a:gd name="connsiteY5" fmla="*/ 2955562 h 3305016"/>
                <a:gd name="connsiteX6" fmla="*/ 507986 w 1803409"/>
                <a:gd name="connsiteY6" fmla="*/ 3298462 h 3305016"/>
                <a:gd name="connsiteX7" fmla="*/ 812786 w 1803409"/>
                <a:gd name="connsiteY7" fmla="*/ 3146062 h 3305016"/>
                <a:gd name="connsiteX8" fmla="*/ 803261 w 1803409"/>
                <a:gd name="connsiteY8" fmla="*/ 2726962 h 3305016"/>
                <a:gd name="connsiteX9" fmla="*/ 669911 w 1803409"/>
                <a:gd name="connsiteY9" fmla="*/ 2403112 h 3305016"/>
                <a:gd name="connsiteX10" fmla="*/ 717536 w 1803409"/>
                <a:gd name="connsiteY10" fmla="*/ 2212612 h 3305016"/>
                <a:gd name="connsiteX11" fmla="*/ 1098536 w 1803409"/>
                <a:gd name="connsiteY11" fmla="*/ 2022112 h 3305016"/>
                <a:gd name="connsiteX12" fmla="*/ 1155686 w 1803409"/>
                <a:gd name="connsiteY12" fmla="*/ 1736362 h 3305016"/>
                <a:gd name="connsiteX13" fmla="*/ 1650986 w 1803409"/>
                <a:gd name="connsiteY13" fmla="*/ 1450612 h 3305016"/>
                <a:gd name="connsiteX14" fmla="*/ 1803386 w 1803409"/>
                <a:gd name="connsiteY14" fmla="*/ 1088662 h 3305016"/>
                <a:gd name="connsiteX15" fmla="*/ 1660511 w 1803409"/>
                <a:gd name="connsiteY15" fmla="*/ 688612 h 3305016"/>
                <a:gd name="connsiteX16" fmla="*/ 1412861 w 1803409"/>
                <a:gd name="connsiteY16" fmla="*/ 593362 h 3305016"/>
                <a:gd name="connsiteX17" fmla="*/ 1127111 w 1803409"/>
                <a:gd name="connsiteY17" fmla="*/ 345712 h 3305016"/>
                <a:gd name="connsiteX18" fmla="*/ 784211 w 1803409"/>
                <a:gd name="connsiteY18" fmla="*/ 98062 h 3305016"/>
                <a:gd name="connsiteX19" fmla="*/ 403211 w 1803409"/>
                <a:gd name="connsiteY19" fmla="*/ 2812 h 3305016"/>
                <a:gd name="connsiteX20" fmla="*/ 98411 w 1803409"/>
                <a:gd name="connsiteY20" fmla="*/ 212362 h 3305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803409" h="3305016">
                  <a:moveTo>
                    <a:pt x="98411" y="212362"/>
                  </a:moveTo>
                  <a:cubicBezTo>
                    <a:pt x="33324" y="355237"/>
                    <a:pt x="-27001" y="675912"/>
                    <a:pt x="12686" y="860062"/>
                  </a:cubicBezTo>
                  <a:cubicBezTo>
                    <a:pt x="52373" y="1044212"/>
                    <a:pt x="315899" y="1180737"/>
                    <a:pt x="336536" y="1317262"/>
                  </a:cubicBezTo>
                  <a:cubicBezTo>
                    <a:pt x="357173" y="1453787"/>
                    <a:pt x="149211" y="1523637"/>
                    <a:pt x="136511" y="1679212"/>
                  </a:cubicBezTo>
                  <a:cubicBezTo>
                    <a:pt x="123811" y="1834787"/>
                    <a:pt x="234936" y="2037987"/>
                    <a:pt x="260336" y="2250712"/>
                  </a:cubicBezTo>
                  <a:cubicBezTo>
                    <a:pt x="285736" y="2463437"/>
                    <a:pt x="247636" y="2780937"/>
                    <a:pt x="288911" y="2955562"/>
                  </a:cubicBezTo>
                  <a:cubicBezTo>
                    <a:pt x="330186" y="3130187"/>
                    <a:pt x="420674" y="3266712"/>
                    <a:pt x="507986" y="3298462"/>
                  </a:cubicBezTo>
                  <a:cubicBezTo>
                    <a:pt x="595298" y="3330212"/>
                    <a:pt x="763574" y="3241312"/>
                    <a:pt x="812786" y="3146062"/>
                  </a:cubicBezTo>
                  <a:cubicBezTo>
                    <a:pt x="861998" y="3050812"/>
                    <a:pt x="827073" y="2850787"/>
                    <a:pt x="803261" y="2726962"/>
                  </a:cubicBezTo>
                  <a:cubicBezTo>
                    <a:pt x="779449" y="2603137"/>
                    <a:pt x="684199" y="2488837"/>
                    <a:pt x="669911" y="2403112"/>
                  </a:cubicBezTo>
                  <a:cubicBezTo>
                    <a:pt x="655623" y="2317387"/>
                    <a:pt x="646099" y="2276112"/>
                    <a:pt x="717536" y="2212612"/>
                  </a:cubicBezTo>
                  <a:cubicBezTo>
                    <a:pt x="788973" y="2149112"/>
                    <a:pt x="1025511" y="2101487"/>
                    <a:pt x="1098536" y="2022112"/>
                  </a:cubicBezTo>
                  <a:cubicBezTo>
                    <a:pt x="1171561" y="1942737"/>
                    <a:pt x="1063611" y="1831612"/>
                    <a:pt x="1155686" y="1736362"/>
                  </a:cubicBezTo>
                  <a:cubicBezTo>
                    <a:pt x="1247761" y="1641112"/>
                    <a:pt x="1543036" y="1558562"/>
                    <a:pt x="1650986" y="1450612"/>
                  </a:cubicBezTo>
                  <a:cubicBezTo>
                    <a:pt x="1758936" y="1342662"/>
                    <a:pt x="1801799" y="1215662"/>
                    <a:pt x="1803386" y="1088662"/>
                  </a:cubicBezTo>
                  <a:cubicBezTo>
                    <a:pt x="1804973" y="961662"/>
                    <a:pt x="1725598" y="771162"/>
                    <a:pt x="1660511" y="688612"/>
                  </a:cubicBezTo>
                  <a:cubicBezTo>
                    <a:pt x="1595424" y="606062"/>
                    <a:pt x="1501761" y="650512"/>
                    <a:pt x="1412861" y="593362"/>
                  </a:cubicBezTo>
                  <a:cubicBezTo>
                    <a:pt x="1323961" y="536212"/>
                    <a:pt x="1231886" y="428262"/>
                    <a:pt x="1127111" y="345712"/>
                  </a:cubicBezTo>
                  <a:cubicBezTo>
                    <a:pt x="1022336" y="263162"/>
                    <a:pt x="904861" y="155212"/>
                    <a:pt x="784211" y="98062"/>
                  </a:cubicBezTo>
                  <a:cubicBezTo>
                    <a:pt x="663561" y="40912"/>
                    <a:pt x="515924" y="-13063"/>
                    <a:pt x="403211" y="2812"/>
                  </a:cubicBezTo>
                  <a:cubicBezTo>
                    <a:pt x="290499" y="18687"/>
                    <a:pt x="163498" y="69487"/>
                    <a:pt x="98411" y="212362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="1"/>
            </a:p>
          </p:txBody>
        </p:sp>
        <p:sp>
          <p:nvSpPr>
            <p:cNvPr id="93" name="Freihandform 92"/>
            <p:cNvSpPr/>
            <p:nvPr/>
          </p:nvSpPr>
          <p:spPr>
            <a:xfrm>
              <a:off x="561900" y="2209983"/>
              <a:ext cx="1507519" cy="1980602"/>
            </a:xfrm>
            <a:custGeom>
              <a:avLst/>
              <a:gdLst>
                <a:gd name="connsiteX0" fmla="*/ 381075 w 1507519"/>
                <a:gd name="connsiteY0" fmla="*/ 1266642 h 1980602"/>
                <a:gd name="connsiteX1" fmla="*/ 362025 w 1507519"/>
                <a:gd name="connsiteY1" fmla="*/ 1171392 h 1980602"/>
                <a:gd name="connsiteX2" fmla="*/ 75 w 1507519"/>
                <a:gd name="connsiteY2" fmla="*/ 561792 h 1980602"/>
                <a:gd name="connsiteX3" fmla="*/ 333450 w 1507519"/>
                <a:gd name="connsiteY3" fmla="*/ 9342 h 1980602"/>
                <a:gd name="connsiteX4" fmla="*/ 695400 w 1507519"/>
                <a:gd name="connsiteY4" fmla="*/ 237942 h 1980602"/>
                <a:gd name="connsiteX5" fmla="*/ 1057350 w 1507519"/>
                <a:gd name="connsiteY5" fmla="*/ 542742 h 1980602"/>
                <a:gd name="connsiteX6" fmla="*/ 1476450 w 1507519"/>
                <a:gd name="connsiteY6" fmla="*/ 637992 h 1980602"/>
                <a:gd name="connsiteX7" fmla="*/ 1447875 w 1507519"/>
                <a:gd name="connsiteY7" fmla="*/ 1190442 h 1980602"/>
                <a:gd name="connsiteX8" fmla="*/ 1219275 w 1507519"/>
                <a:gd name="connsiteY8" fmla="*/ 1399992 h 1980602"/>
                <a:gd name="connsiteX9" fmla="*/ 990675 w 1507519"/>
                <a:gd name="connsiteY9" fmla="*/ 1457142 h 1980602"/>
                <a:gd name="connsiteX10" fmla="*/ 876375 w 1507519"/>
                <a:gd name="connsiteY10" fmla="*/ 1761942 h 1980602"/>
                <a:gd name="connsiteX11" fmla="*/ 666825 w 1507519"/>
                <a:gd name="connsiteY11" fmla="*/ 1971492 h 1980602"/>
                <a:gd name="connsiteX12" fmla="*/ 171525 w 1507519"/>
                <a:gd name="connsiteY12" fmla="*/ 1895292 h 1980602"/>
                <a:gd name="connsiteX13" fmla="*/ 104850 w 1507519"/>
                <a:gd name="connsiteY13" fmla="*/ 1476192 h 1980602"/>
                <a:gd name="connsiteX14" fmla="*/ 381075 w 1507519"/>
                <a:gd name="connsiteY14" fmla="*/ 1266642 h 1980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7519" h="1980602">
                  <a:moveTo>
                    <a:pt x="381075" y="1266642"/>
                  </a:moveTo>
                  <a:cubicBezTo>
                    <a:pt x="423937" y="1215842"/>
                    <a:pt x="425525" y="1288867"/>
                    <a:pt x="362025" y="1171392"/>
                  </a:cubicBezTo>
                  <a:cubicBezTo>
                    <a:pt x="298525" y="1053917"/>
                    <a:pt x="4837" y="755467"/>
                    <a:pt x="75" y="561792"/>
                  </a:cubicBezTo>
                  <a:cubicBezTo>
                    <a:pt x="-4687" y="368117"/>
                    <a:pt x="217563" y="63317"/>
                    <a:pt x="333450" y="9342"/>
                  </a:cubicBezTo>
                  <a:cubicBezTo>
                    <a:pt x="449337" y="-44633"/>
                    <a:pt x="574750" y="149042"/>
                    <a:pt x="695400" y="237942"/>
                  </a:cubicBezTo>
                  <a:cubicBezTo>
                    <a:pt x="816050" y="326842"/>
                    <a:pt x="927175" y="476067"/>
                    <a:pt x="1057350" y="542742"/>
                  </a:cubicBezTo>
                  <a:cubicBezTo>
                    <a:pt x="1187525" y="609417"/>
                    <a:pt x="1411363" y="530042"/>
                    <a:pt x="1476450" y="637992"/>
                  </a:cubicBezTo>
                  <a:cubicBezTo>
                    <a:pt x="1541537" y="745942"/>
                    <a:pt x="1490738" y="1063442"/>
                    <a:pt x="1447875" y="1190442"/>
                  </a:cubicBezTo>
                  <a:cubicBezTo>
                    <a:pt x="1405012" y="1317442"/>
                    <a:pt x="1295475" y="1355542"/>
                    <a:pt x="1219275" y="1399992"/>
                  </a:cubicBezTo>
                  <a:cubicBezTo>
                    <a:pt x="1143075" y="1444442"/>
                    <a:pt x="1047825" y="1396817"/>
                    <a:pt x="990675" y="1457142"/>
                  </a:cubicBezTo>
                  <a:cubicBezTo>
                    <a:pt x="933525" y="1517467"/>
                    <a:pt x="930350" y="1676217"/>
                    <a:pt x="876375" y="1761942"/>
                  </a:cubicBezTo>
                  <a:cubicBezTo>
                    <a:pt x="822400" y="1847667"/>
                    <a:pt x="784300" y="1949267"/>
                    <a:pt x="666825" y="1971492"/>
                  </a:cubicBezTo>
                  <a:cubicBezTo>
                    <a:pt x="549350" y="1993717"/>
                    <a:pt x="265188" y="1977842"/>
                    <a:pt x="171525" y="1895292"/>
                  </a:cubicBezTo>
                  <a:cubicBezTo>
                    <a:pt x="77862" y="1812742"/>
                    <a:pt x="71513" y="1584142"/>
                    <a:pt x="104850" y="1476192"/>
                  </a:cubicBezTo>
                  <a:cubicBezTo>
                    <a:pt x="138187" y="1368242"/>
                    <a:pt x="338213" y="1317442"/>
                    <a:pt x="381075" y="1266642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="1"/>
            </a:p>
          </p:txBody>
        </p:sp>
        <p:grpSp>
          <p:nvGrpSpPr>
            <p:cNvPr id="94" name="Gruppieren 93"/>
            <p:cNvGrpSpPr/>
            <p:nvPr/>
          </p:nvGrpSpPr>
          <p:grpSpPr>
            <a:xfrm>
              <a:off x="746901" y="2558113"/>
              <a:ext cx="1065643" cy="2591394"/>
              <a:chOff x="746901" y="2558113"/>
              <a:chExt cx="1065643" cy="2591394"/>
            </a:xfrm>
          </p:grpSpPr>
          <p:cxnSp>
            <p:nvCxnSpPr>
              <p:cNvPr id="95" name="Gerader Verbinder 94"/>
              <p:cNvCxnSpPr>
                <a:cxnSpLocks/>
                <a:stCxn id="100" idx="6"/>
                <a:endCxn id="101" idx="1"/>
              </p:cNvCxnSpPr>
              <p:nvPr/>
            </p:nvCxnSpPr>
            <p:spPr>
              <a:xfrm>
                <a:off x="1106901" y="2738113"/>
                <a:ext cx="398364" cy="25056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Gerader Verbinder 95"/>
              <p:cNvCxnSpPr>
                <a:cxnSpLocks/>
                <a:stCxn id="100" idx="4"/>
                <a:endCxn id="102" idx="0"/>
              </p:cNvCxnSpPr>
              <p:nvPr/>
            </p:nvCxnSpPr>
            <p:spPr>
              <a:xfrm>
                <a:off x="926901" y="2918113"/>
                <a:ext cx="211551" cy="63795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Gerader Verbinder 96"/>
              <p:cNvCxnSpPr>
                <a:cxnSpLocks/>
                <a:stCxn id="102" idx="4"/>
                <a:endCxn id="103" idx="0"/>
              </p:cNvCxnSpPr>
              <p:nvPr/>
            </p:nvCxnSpPr>
            <p:spPr>
              <a:xfrm flipH="1">
                <a:off x="926901" y="3916069"/>
                <a:ext cx="211551" cy="87343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Gerader Verbinder 97"/>
              <p:cNvCxnSpPr>
                <a:cxnSpLocks/>
                <a:stCxn id="103" idx="6"/>
                <a:endCxn id="104" idx="2"/>
              </p:cNvCxnSpPr>
              <p:nvPr/>
            </p:nvCxnSpPr>
            <p:spPr>
              <a:xfrm flipV="1">
                <a:off x="1106901" y="4609507"/>
                <a:ext cx="345643" cy="36000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Gerader Verbinder 98"/>
              <p:cNvCxnSpPr>
                <a:cxnSpLocks/>
                <a:stCxn id="102" idx="7"/>
                <a:endCxn id="101" idx="3"/>
              </p:cNvCxnSpPr>
              <p:nvPr/>
            </p:nvCxnSpPr>
            <p:spPr>
              <a:xfrm flipV="1">
                <a:off x="1265731" y="3243240"/>
                <a:ext cx="239534" cy="36555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0" name="Ellipse 99"/>
              <p:cNvSpPr>
                <a:spLocks noChangeAspect="1"/>
              </p:cNvSpPr>
              <p:nvPr/>
            </p:nvSpPr>
            <p:spPr>
              <a:xfrm>
                <a:off x="746901" y="2558113"/>
                <a:ext cx="360000" cy="360000"/>
              </a:xfrm>
              <a:prstGeom prst="ellipse">
                <a:avLst/>
              </a:prstGeom>
              <a:solidFill>
                <a:schemeClr val="tx1"/>
              </a:solidFill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b="1" dirty="0" smtClean="0"/>
              </a:p>
            </p:txBody>
          </p:sp>
          <p:sp>
            <p:nvSpPr>
              <p:cNvPr id="101" name="Ellipse 100"/>
              <p:cNvSpPr>
                <a:spLocks noChangeAspect="1"/>
              </p:cNvSpPr>
              <p:nvPr/>
            </p:nvSpPr>
            <p:spPr>
              <a:xfrm>
                <a:off x="1452544" y="2935961"/>
                <a:ext cx="360000" cy="3600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b="1" dirty="0" smtClean="0"/>
              </a:p>
            </p:txBody>
          </p:sp>
          <p:sp>
            <p:nvSpPr>
              <p:cNvPr id="102" name="Ellipse 101"/>
              <p:cNvSpPr>
                <a:spLocks noChangeAspect="1"/>
              </p:cNvSpPr>
              <p:nvPr/>
            </p:nvSpPr>
            <p:spPr>
              <a:xfrm>
                <a:off x="958452" y="3556069"/>
                <a:ext cx="360000" cy="3600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b="1" dirty="0" smtClean="0"/>
              </a:p>
            </p:txBody>
          </p:sp>
          <p:sp>
            <p:nvSpPr>
              <p:cNvPr id="103" name="Ellipse 102"/>
              <p:cNvSpPr>
                <a:spLocks noChangeAspect="1"/>
              </p:cNvSpPr>
              <p:nvPr/>
            </p:nvSpPr>
            <p:spPr>
              <a:xfrm>
                <a:off x="746901" y="4789507"/>
                <a:ext cx="360000" cy="3600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b="1" dirty="0" smtClean="0"/>
              </a:p>
            </p:txBody>
          </p:sp>
          <p:sp>
            <p:nvSpPr>
              <p:cNvPr id="104" name="Ellipse 103"/>
              <p:cNvSpPr>
                <a:spLocks noChangeAspect="1"/>
              </p:cNvSpPr>
              <p:nvPr/>
            </p:nvSpPr>
            <p:spPr>
              <a:xfrm>
                <a:off x="1452544" y="4429507"/>
                <a:ext cx="360000" cy="3600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b="1" dirty="0" smtClean="0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105" name="Gruppieren 104"/>
          <p:cNvGrpSpPr>
            <a:grpSpLocks noChangeAspect="1"/>
          </p:cNvGrpSpPr>
          <p:nvPr/>
        </p:nvGrpSpPr>
        <p:grpSpPr>
          <a:xfrm>
            <a:off x="1522427" y="1311818"/>
            <a:ext cx="856737" cy="1445913"/>
            <a:chOff x="336815" y="2026706"/>
            <a:chExt cx="2057341" cy="3472169"/>
          </a:xfrm>
        </p:grpSpPr>
        <p:sp>
          <p:nvSpPr>
            <p:cNvPr id="106" name="Freihandform 105"/>
            <p:cNvSpPr/>
            <p:nvPr/>
          </p:nvSpPr>
          <p:spPr>
            <a:xfrm>
              <a:off x="336815" y="2026706"/>
              <a:ext cx="2057341" cy="3472169"/>
            </a:xfrm>
            <a:custGeom>
              <a:avLst/>
              <a:gdLst>
                <a:gd name="connsiteX0" fmla="*/ 606160 w 2057341"/>
                <a:gd name="connsiteY0" fmla="*/ 49564 h 3519614"/>
                <a:gd name="connsiteX1" fmla="*/ 1015735 w 2057341"/>
                <a:gd name="connsiteY1" fmla="*/ 182914 h 3519614"/>
                <a:gd name="connsiteX2" fmla="*/ 1301485 w 2057341"/>
                <a:gd name="connsiteY2" fmla="*/ 487714 h 3519614"/>
                <a:gd name="connsiteX3" fmla="*/ 1701535 w 2057341"/>
                <a:gd name="connsiteY3" fmla="*/ 735364 h 3519614"/>
                <a:gd name="connsiteX4" fmla="*/ 2044435 w 2057341"/>
                <a:gd name="connsiteY4" fmla="*/ 1059214 h 3519614"/>
                <a:gd name="connsiteX5" fmla="*/ 1958710 w 2057341"/>
                <a:gd name="connsiteY5" fmla="*/ 1440214 h 3519614"/>
                <a:gd name="connsiteX6" fmla="*/ 1711060 w 2057341"/>
                <a:gd name="connsiteY6" fmla="*/ 1783114 h 3519614"/>
                <a:gd name="connsiteX7" fmla="*/ 1425310 w 2057341"/>
                <a:gd name="connsiteY7" fmla="*/ 1897414 h 3519614"/>
                <a:gd name="connsiteX8" fmla="*/ 1330060 w 2057341"/>
                <a:gd name="connsiteY8" fmla="*/ 2106964 h 3519614"/>
                <a:gd name="connsiteX9" fmla="*/ 1025260 w 2057341"/>
                <a:gd name="connsiteY9" fmla="*/ 2316514 h 3519614"/>
                <a:gd name="connsiteX10" fmla="*/ 853810 w 2057341"/>
                <a:gd name="connsiteY10" fmla="*/ 2487964 h 3519614"/>
                <a:gd name="connsiteX11" fmla="*/ 1472935 w 2057341"/>
                <a:gd name="connsiteY11" fmla="*/ 2278414 h 3519614"/>
                <a:gd name="connsiteX12" fmla="*/ 1625335 w 2057341"/>
                <a:gd name="connsiteY12" fmla="*/ 2545114 h 3519614"/>
                <a:gd name="connsiteX13" fmla="*/ 1625335 w 2057341"/>
                <a:gd name="connsiteY13" fmla="*/ 2926114 h 3519614"/>
                <a:gd name="connsiteX14" fmla="*/ 1368160 w 2057341"/>
                <a:gd name="connsiteY14" fmla="*/ 3154714 h 3519614"/>
                <a:gd name="connsiteX15" fmla="*/ 987160 w 2057341"/>
                <a:gd name="connsiteY15" fmla="*/ 3307114 h 3519614"/>
                <a:gd name="connsiteX16" fmla="*/ 549010 w 2057341"/>
                <a:gd name="connsiteY16" fmla="*/ 3516664 h 3519614"/>
                <a:gd name="connsiteX17" fmla="*/ 377560 w 2057341"/>
                <a:gd name="connsiteY17" fmla="*/ 3383314 h 3519614"/>
                <a:gd name="connsiteX18" fmla="*/ 206110 w 2057341"/>
                <a:gd name="connsiteY18" fmla="*/ 2792764 h 3519614"/>
                <a:gd name="connsiteX19" fmla="*/ 187060 w 2057341"/>
                <a:gd name="connsiteY19" fmla="*/ 2373664 h 3519614"/>
                <a:gd name="connsiteX20" fmla="*/ 168010 w 2057341"/>
                <a:gd name="connsiteY20" fmla="*/ 2106964 h 3519614"/>
                <a:gd name="connsiteX21" fmla="*/ 53710 w 2057341"/>
                <a:gd name="connsiteY21" fmla="*/ 1687864 h 3519614"/>
                <a:gd name="connsiteX22" fmla="*/ 348985 w 2057341"/>
                <a:gd name="connsiteY22" fmla="*/ 1402114 h 3519614"/>
                <a:gd name="connsiteX23" fmla="*/ 15610 w 2057341"/>
                <a:gd name="connsiteY23" fmla="*/ 1021114 h 3519614"/>
                <a:gd name="connsiteX24" fmla="*/ 63235 w 2057341"/>
                <a:gd name="connsiteY24" fmla="*/ 697264 h 3519614"/>
                <a:gd name="connsiteX25" fmla="*/ 139435 w 2057341"/>
                <a:gd name="connsiteY25" fmla="*/ 278164 h 3519614"/>
                <a:gd name="connsiteX26" fmla="*/ 558535 w 2057341"/>
                <a:gd name="connsiteY26" fmla="*/ 11464 h 3519614"/>
                <a:gd name="connsiteX27" fmla="*/ 606160 w 2057341"/>
                <a:gd name="connsiteY27" fmla="*/ 49564 h 3519614"/>
                <a:gd name="connsiteX0" fmla="*/ 606160 w 2057341"/>
                <a:gd name="connsiteY0" fmla="*/ 2119 h 3472169"/>
                <a:gd name="connsiteX1" fmla="*/ 1015735 w 2057341"/>
                <a:gd name="connsiteY1" fmla="*/ 135469 h 3472169"/>
                <a:gd name="connsiteX2" fmla="*/ 1301485 w 2057341"/>
                <a:gd name="connsiteY2" fmla="*/ 440269 h 3472169"/>
                <a:gd name="connsiteX3" fmla="*/ 1701535 w 2057341"/>
                <a:gd name="connsiteY3" fmla="*/ 687919 h 3472169"/>
                <a:gd name="connsiteX4" fmla="*/ 2044435 w 2057341"/>
                <a:gd name="connsiteY4" fmla="*/ 1011769 h 3472169"/>
                <a:gd name="connsiteX5" fmla="*/ 1958710 w 2057341"/>
                <a:gd name="connsiteY5" fmla="*/ 1392769 h 3472169"/>
                <a:gd name="connsiteX6" fmla="*/ 1711060 w 2057341"/>
                <a:gd name="connsiteY6" fmla="*/ 1735669 h 3472169"/>
                <a:gd name="connsiteX7" fmla="*/ 1425310 w 2057341"/>
                <a:gd name="connsiteY7" fmla="*/ 1849969 h 3472169"/>
                <a:gd name="connsiteX8" fmla="*/ 1330060 w 2057341"/>
                <a:gd name="connsiteY8" fmla="*/ 2059519 h 3472169"/>
                <a:gd name="connsiteX9" fmla="*/ 1025260 w 2057341"/>
                <a:gd name="connsiteY9" fmla="*/ 2269069 h 3472169"/>
                <a:gd name="connsiteX10" fmla="*/ 853810 w 2057341"/>
                <a:gd name="connsiteY10" fmla="*/ 2440519 h 3472169"/>
                <a:gd name="connsiteX11" fmla="*/ 1472935 w 2057341"/>
                <a:gd name="connsiteY11" fmla="*/ 2230969 h 3472169"/>
                <a:gd name="connsiteX12" fmla="*/ 1625335 w 2057341"/>
                <a:gd name="connsiteY12" fmla="*/ 2497669 h 3472169"/>
                <a:gd name="connsiteX13" fmla="*/ 1625335 w 2057341"/>
                <a:gd name="connsiteY13" fmla="*/ 2878669 h 3472169"/>
                <a:gd name="connsiteX14" fmla="*/ 1368160 w 2057341"/>
                <a:gd name="connsiteY14" fmla="*/ 3107269 h 3472169"/>
                <a:gd name="connsiteX15" fmla="*/ 987160 w 2057341"/>
                <a:gd name="connsiteY15" fmla="*/ 3259669 h 3472169"/>
                <a:gd name="connsiteX16" fmla="*/ 549010 w 2057341"/>
                <a:gd name="connsiteY16" fmla="*/ 3469219 h 3472169"/>
                <a:gd name="connsiteX17" fmla="*/ 377560 w 2057341"/>
                <a:gd name="connsiteY17" fmla="*/ 3335869 h 3472169"/>
                <a:gd name="connsiteX18" fmla="*/ 206110 w 2057341"/>
                <a:gd name="connsiteY18" fmla="*/ 2745319 h 3472169"/>
                <a:gd name="connsiteX19" fmla="*/ 187060 w 2057341"/>
                <a:gd name="connsiteY19" fmla="*/ 2326219 h 3472169"/>
                <a:gd name="connsiteX20" fmla="*/ 168010 w 2057341"/>
                <a:gd name="connsiteY20" fmla="*/ 2059519 h 3472169"/>
                <a:gd name="connsiteX21" fmla="*/ 53710 w 2057341"/>
                <a:gd name="connsiteY21" fmla="*/ 1640419 h 3472169"/>
                <a:gd name="connsiteX22" fmla="*/ 348985 w 2057341"/>
                <a:gd name="connsiteY22" fmla="*/ 1354669 h 3472169"/>
                <a:gd name="connsiteX23" fmla="*/ 15610 w 2057341"/>
                <a:gd name="connsiteY23" fmla="*/ 973669 h 3472169"/>
                <a:gd name="connsiteX24" fmla="*/ 63235 w 2057341"/>
                <a:gd name="connsiteY24" fmla="*/ 649819 h 3472169"/>
                <a:gd name="connsiteX25" fmla="*/ 139435 w 2057341"/>
                <a:gd name="connsiteY25" fmla="*/ 230719 h 3472169"/>
                <a:gd name="connsiteX26" fmla="*/ 606160 w 2057341"/>
                <a:gd name="connsiteY26" fmla="*/ 2119 h 3472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057341" h="3472169">
                  <a:moveTo>
                    <a:pt x="606160" y="2119"/>
                  </a:moveTo>
                  <a:cubicBezTo>
                    <a:pt x="752210" y="-13756"/>
                    <a:pt x="899848" y="62444"/>
                    <a:pt x="1015735" y="135469"/>
                  </a:cubicBezTo>
                  <a:cubicBezTo>
                    <a:pt x="1131622" y="208494"/>
                    <a:pt x="1187185" y="348194"/>
                    <a:pt x="1301485" y="440269"/>
                  </a:cubicBezTo>
                  <a:cubicBezTo>
                    <a:pt x="1415785" y="532344"/>
                    <a:pt x="1577710" y="592669"/>
                    <a:pt x="1701535" y="687919"/>
                  </a:cubicBezTo>
                  <a:cubicBezTo>
                    <a:pt x="1825360" y="783169"/>
                    <a:pt x="2001573" y="894294"/>
                    <a:pt x="2044435" y="1011769"/>
                  </a:cubicBezTo>
                  <a:cubicBezTo>
                    <a:pt x="2087297" y="1129244"/>
                    <a:pt x="2014273" y="1272119"/>
                    <a:pt x="1958710" y="1392769"/>
                  </a:cubicBezTo>
                  <a:cubicBezTo>
                    <a:pt x="1903148" y="1513419"/>
                    <a:pt x="1799960" y="1659469"/>
                    <a:pt x="1711060" y="1735669"/>
                  </a:cubicBezTo>
                  <a:cubicBezTo>
                    <a:pt x="1622160" y="1811869"/>
                    <a:pt x="1488810" y="1795994"/>
                    <a:pt x="1425310" y="1849969"/>
                  </a:cubicBezTo>
                  <a:cubicBezTo>
                    <a:pt x="1361810" y="1903944"/>
                    <a:pt x="1396735" y="1989669"/>
                    <a:pt x="1330060" y="2059519"/>
                  </a:cubicBezTo>
                  <a:cubicBezTo>
                    <a:pt x="1263385" y="2129369"/>
                    <a:pt x="1104635" y="2205569"/>
                    <a:pt x="1025260" y="2269069"/>
                  </a:cubicBezTo>
                  <a:cubicBezTo>
                    <a:pt x="945885" y="2332569"/>
                    <a:pt x="779198" y="2446869"/>
                    <a:pt x="853810" y="2440519"/>
                  </a:cubicBezTo>
                  <a:cubicBezTo>
                    <a:pt x="928422" y="2434169"/>
                    <a:pt x="1344347" y="2221444"/>
                    <a:pt x="1472935" y="2230969"/>
                  </a:cubicBezTo>
                  <a:cubicBezTo>
                    <a:pt x="1601523" y="2240494"/>
                    <a:pt x="1599935" y="2389719"/>
                    <a:pt x="1625335" y="2497669"/>
                  </a:cubicBezTo>
                  <a:cubicBezTo>
                    <a:pt x="1650735" y="2605619"/>
                    <a:pt x="1668198" y="2777069"/>
                    <a:pt x="1625335" y="2878669"/>
                  </a:cubicBezTo>
                  <a:cubicBezTo>
                    <a:pt x="1582473" y="2980269"/>
                    <a:pt x="1474522" y="3043769"/>
                    <a:pt x="1368160" y="3107269"/>
                  </a:cubicBezTo>
                  <a:cubicBezTo>
                    <a:pt x="1261798" y="3170769"/>
                    <a:pt x="1123685" y="3199344"/>
                    <a:pt x="987160" y="3259669"/>
                  </a:cubicBezTo>
                  <a:cubicBezTo>
                    <a:pt x="850635" y="3319994"/>
                    <a:pt x="650610" y="3456519"/>
                    <a:pt x="549010" y="3469219"/>
                  </a:cubicBezTo>
                  <a:cubicBezTo>
                    <a:pt x="447410" y="3481919"/>
                    <a:pt x="434710" y="3456519"/>
                    <a:pt x="377560" y="3335869"/>
                  </a:cubicBezTo>
                  <a:cubicBezTo>
                    <a:pt x="320410" y="3215219"/>
                    <a:pt x="237860" y="2913594"/>
                    <a:pt x="206110" y="2745319"/>
                  </a:cubicBezTo>
                  <a:cubicBezTo>
                    <a:pt x="174360" y="2577044"/>
                    <a:pt x="193410" y="2440519"/>
                    <a:pt x="187060" y="2326219"/>
                  </a:cubicBezTo>
                  <a:cubicBezTo>
                    <a:pt x="180710" y="2211919"/>
                    <a:pt x="190235" y="2173819"/>
                    <a:pt x="168010" y="2059519"/>
                  </a:cubicBezTo>
                  <a:cubicBezTo>
                    <a:pt x="145785" y="1945219"/>
                    <a:pt x="23548" y="1757894"/>
                    <a:pt x="53710" y="1640419"/>
                  </a:cubicBezTo>
                  <a:cubicBezTo>
                    <a:pt x="83872" y="1522944"/>
                    <a:pt x="355335" y="1465794"/>
                    <a:pt x="348985" y="1354669"/>
                  </a:cubicBezTo>
                  <a:cubicBezTo>
                    <a:pt x="342635" y="1243544"/>
                    <a:pt x="63235" y="1091144"/>
                    <a:pt x="15610" y="973669"/>
                  </a:cubicBezTo>
                  <a:cubicBezTo>
                    <a:pt x="-32015" y="856194"/>
                    <a:pt x="42598" y="773644"/>
                    <a:pt x="63235" y="649819"/>
                  </a:cubicBezTo>
                  <a:cubicBezTo>
                    <a:pt x="83872" y="525994"/>
                    <a:pt x="56885" y="345019"/>
                    <a:pt x="139435" y="230719"/>
                  </a:cubicBezTo>
                  <a:cubicBezTo>
                    <a:pt x="229922" y="122769"/>
                    <a:pt x="460110" y="17994"/>
                    <a:pt x="606160" y="2119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="1"/>
            </a:p>
          </p:txBody>
        </p:sp>
        <p:sp>
          <p:nvSpPr>
            <p:cNvPr id="107" name="Freihandform 106"/>
            <p:cNvSpPr/>
            <p:nvPr/>
          </p:nvSpPr>
          <p:spPr>
            <a:xfrm>
              <a:off x="387364" y="2083163"/>
              <a:ext cx="1803409" cy="3305016"/>
            </a:xfrm>
            <a:custGeom>
              <a:avLst/>
              <a:gdLst>
                <a:gd name="connsiteX0" fmla="*/ 98411 w 1803409"/>
                <a:gd name="connsiteY0" fmla="*/ 212362 h 3305016"/>
                <a:gd name="connsiteX1" fmla="*/ 12686 w 1803409"/>
                <a:gd name="connsiteY1" fmla="*/ 860062 h 3305016"/>
                <a:gd name="connsiteX2" fmla="*/ 336536 w 1803409"/>
                <a:gd name="connsiteY2" fmla="*/ 1317262 h 3305016"/>
                <a:gd name="connsiteX3" fmla="*/ 136511 w 1803409"/>
                <a:gd name="connsiteY3" fmla="*/ 1679212 h 3305016"/>
                <a:gd name="connsiteX4" fmla="*/ 260336 w 1803409"/>
                <a:gd name="connsiteY4" fmla="*/ 2250712 h 3305016"/>
                <a:gd name="connsiteX5" fmla="*/ 288911 w 1803409"/>
                <a:gd name="connsiteY5" fmla="*/ 2955562 h 3305016"/>
                <a:gd name="connsiteX6" fmla="*/ 507986 w 1803409"/>
                <a:gd name="connsiteY6" fmla="*/ 3298462 h 3305016"/>
                <a:gd name="connsiteX7" fmla="*/ 812786 w 1803409"/>
                <a:gd name="connsiteY7" fmla="*/ 3146062 h 3305016"/>
                <a:gd name="connsiteX8" fmla="*/ 803261 w 1803409"/>
                <a:gd name="connsiteY8" fmla="*/ 2726962 h 3305016"/>
                <a:gd name="connsiteX9" fmla="*/ 669911 w 1803409"/>
                <a:gd name="connsiteY9" fmla="*/ 2403112 h 3305016"/>
                <a:gd name="connsiteX10" fmla="*/ 717536 w 1803409"/>
                <a:gd name="connsiteY10" fmla="*/ 2212612 h 3305016"/>
                <a:gd name="connsiteX11" fmla="*/ 1098536 w 1803409"/>
                <a:gd name="connsiteY11" fmla="*/ 2022112 h 3305016"/>
                <a:gd name="connsiteX12" fmla="*/ 1155686 w 1803409"/>
                <a:gd name="connsiteY12" fmla="*/ 1736362 h 3305016"/>
                <a:gd name="connsiteX13" fmla="*/ 1650986 w 1803409"/>
                <a:gd name="connsiteY13" fmla="*/ 1450612 h 3305016"/>
                <a:gd name="connsiteX14" fmla="*/ 1803386 w 1803409"/>
                <a:gd name="connsiteY14" fmla="*/ 1088662 h 3305016"/>
                <a:gd name="connsiteX15" fmla="*/ 1660511 w 1803409"/>
                <a:gd name="connsiteY15" fmla="*/ 688612 h 3305016"/>
                <a:gd name="connsiteX16" fmla="*/ 1412861 w 1803409"/>
                <a:gd name="connsiteY16" fmla="*/ 593362 h 3305016"/>
                <a:gd name="connsiteX17" fmla="*/ 1127111 w 1803409"/>
                <a:gd name="connsiteY17" fmla="*/ 345712 h 3305016"/>
                <a:gd name="connsiteX18" fmla="*/ 784211 w 1803409"/>
                <a:gd name="connsiteY18" fmla="*/ 98062 h 3305016"/>
                <a:gd name="connsiteX19" fmla="*/ 403211 w 1803409"/>
                <a:gd name="connsiteY19" fmla="*/ 2812 h 3305016"/>
                <a:gd name="connsiteX20" fmla="*/ 98411 w 1803409"/>
                <a:gd name="connsiteY20" fmla="*/ 212362 h 3305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803409" h="3305016">
                  <a:moveTo>
                    <a:pt x="98411" y="212362"/>
                  </a:moveTo>
                  <a:cubicBezTo>
                    <a:pt x="33324" y="355237"/>
                    <a:pt x="-27001" y="675912"/>
                    <a:pt x="12686" y="860062"/>
                  </a:cubicBezTo>
                  <a:cubicBezTo>
                    <a:pt x="52373" y="1044212"/>
                    <a:pt x="315899" y="1180737"/>
                    <a:pt x="336536" y="1317262"/>
                  </a:cubicBezTo>
                  <a:cubicBezTo>
                    <a:pt x="357173" y="1453787"/>
                    <a:pt x="149211" y="1523637"/>
                    <a:pt x="136511" y="1679212"/>
                  </a:cubicBezTo>
                  <a:cubicBezTo>
                    <a:pt x="123811" y="1834787"/>
                    <a:pt x="234936" y="2037987"/>
                    <a:pt x="260336" y="2250712"/>
                  </a:cubicBezTo>
                  <a:cubicBezTo>
                    <a:pt x="285736" y="2463437"/>
                    <a:pt x="247636" y="2780937"/>
                    <a:pt x="288911" y="2955562"/>
                  </a:cubicBezTo>
                  <a:cubicBezTo>
                    <a:pt x="330186" y="3130187"/>
                    <a:pt x="420674" y="3266712"/>
                    <a:pt x="507986" y="3298462"/>
                  </a:cubicBezTo>
                  <a:cubicBezTo>
                    <a:pt x="595298" y="3330212"/>
                    <a:pt x="763574" y="3241312"/>
                    <a:pt x="812786" y="3146062"/>
                  </a:cubicBezTo>
                  <a:cubicBezTo>
                    <a:pt x="861998" y="3050812"/>
                    <a:pt x="827073" y="2850787"/>
                    <a:pt x="803261" y="2726962"/>
                  </a:cubicBezTo>
                  <a:cubicBezTo>
                    <a:pt x="779449" y="2603137"/>
                    <a:pt x="684199" y="2488837"/>
                    <a:pt x="669911" y="2403112"/>
                  </a:cubicBezTo>
                  <a:cubicBezTo>
                    <a:pt x="655623" y="2317387"/>
                    <a:pt x="646099" y="2276112"/>
                    <a:pt x="717536" y="2212612"/>
                  </a:cubicBezTo>
                  <a:cubicBezTo>
                    <a:pt x="788973" y="2149112"/>
                    <a:pt x="1025511" y="2101487"/>
                    <a:pt x="1098536" y="2022112"/>
                  </a:cubicBezTo>
                  <a:cubicBezTo>
                    <a:pt x="1171561" y="1942737"/>
                    <a:pt x="1063611" y="1831612"/>
                    <a:pt x="1155686" y="1736362"/>
                  </a:cubicBezTo>
                  <a:cubicBezTo>
                    <a:pt x="1247761" y="1641112"/>
                    <a:pt x="1543036" y="1558562"/>
                    <a:pt x="1650986" y="1450612"/>
                  </a:cubicBezTo>
                  <a:cubicBezTo>
                    <a:pt x="1758936" y="1342662"/>
                    <a:pt x="1801799" y="1215662"/>
                    <a:pt x="1803386" y="1088662"/>
                  </a:cubicBezTo>
                  <a:cubicBezTo>
                    <a:pt x="1804973" y="961662"/>
                    <a:pt x="1725598" y="771162"/>
                    <a:pt x="1660511" y="688612"/>
                  </a:cubicBezTo>
                  <a:cubicBezTo>
                    <a:pt x="1595424" y="606062"/>
                    <a:pt x="1501761" y="650512"/>
                    <a:pt x="1412861" y="593362"/>
                  </a:cubicBezTo>
                  <a:cubicBezTo>
                    <a:pt x="1323961" y="536212"/>
                    <a:pt x="1231886" y="428262"/>
                    <a:pt x="1127111" y="345712"/>
                  </a:cubicBezTo>
                  <a:cubicBezTo>
                    <a:pt x="1022336" y="263162"/>
                    <a:pt x="904861" y="155212"/>
                    <a:pt x="784211" y="98062"/>
                  </a:cubicBezTo>
                  <a:cubicBezTo>
                    <a:pt x="663561" y="40912"/>
                    <a:pt x="515924" y="-13063"/>
                    <a:pt x="403211" y="2812"/>
                  </a:cubicBezTo>
                  <a:cubicBezTo>
                    <a:pt x="290499" y="18687"/>
                    <a:pt x="163498" y="69487"/>
                    <a:pt x="98411" y="212362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="1"/>
            </a:p>
          </p:txBody>
        </p:sp>
        <p:sp>
          <p:nvSpPr>
            <p:cNvPr id="108" name="Freihandform 107"/>
            <p:cNvSpPr/>
            <p:nvPr/>
          </p:nvSpPr>
          <p:spPr>
            <a:xfrm>
              <a:off x="561900" y="2209983"/>
              <a:ext cx="1507519" cy="1980602"/>
            </a:xfrm>
            <a:custGeom>
              <a:avLst/>
              <a:gdLst>
                <a:gd name="connsiteX0" fmla="*/ 381075 w 1507519"/>
                <a:gd name="connsiteY0" fmla="*/ 1266642 h 1980602"/>
                <a:gd name="connsiteX1" fmla="*/ 362025 w 1507519"/>
                <a:gd name="connsiteY1" fmla="*/ 1171392 h 1980602"/>
                <a:gd name="connsiteX2" fmla="*/ 75 w 1507519"/>
                <a:gd name="connsiteY2" fmla="*/ 561792 h 1980602"/>
                <a:gd name="connsiteX3" fmla="*/ 333450 w 1507519"/>
                <a:gd name="connsiteY3" fmla="*/ 9342 h 1980602"/>
                <a:gd name="connsiteX4" fmla="*/ 695400 w 1507519"/>
                <a:gd name="connsiteY4" fmla="*/ 237942 h 1980602"/>
                <a:gd name="connsiteX5" fmla="*/ 1057350 w 1507519"/>
                <a:gd name="connsiteY5" fmla="*/ 542742 h 1980602"/>
                <a:gd name="connsiteX6" fmla="*/ 1476450 w 1507519"/>
                <a:gd name="connsiteY6" fmla="*/ 637992 h 1980602"/>
                <a:gd name="connsiteX7" fmla="*/ 1447875 w 1507519"/>
                <a:gd name="connsiteY7" fmla="*/ 1190442 h 1980602"/>
                <a:gd name="connsiteX8" fmla="*/ 1219275 w 1507519"/>
                <a:gd name="connsiteY8" fmla="*/ 1399992 h 1980602"/>
                <a:gd name="connsiteX9" fmla="*/ 990675 w 1507519"/>
                <a:gd name="connsiteY9" fmla="*/ 1457142 h 1980602"/>
                <a:gd name="connsiteX10" fmla="*/ 876375 w 1507519"/>
                <a:gd name="connsiteY10" fmla="*/ 1761942 h 1980602"/>
                <a:gd name="connsiteX11" fmla="*/ 666825 w 1507519"/>
                <a:gd name="connsiteY11" fmla="*/ 1971492 h 1980602"/>
                <a:gd name="connsiteX12" fmla="*/ 171525 w 1507519"/>
                <a:gd name="connsiteY12" fmla="*/ 1895292 h 1980602"/>
                <a:gd name="connsiteX13" fmla="*/ 104850 w 1507519"/>
                <a:gd name="connsiteY13" fmla="*/ 1476192 h 1980602"/>
                <a:gd name="connsiteX14" fmla="*/ 381075 w 1507519"/>
                <a:gd name="connsiteY14" fmla="*/ 1266642 h 1980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7519" h="1980602">
                  <a:moveTo>
                    <a:pt x="381075" y="1266642"/>
                  </a:moveTo>
                  <a:cubicBezTo>
                    <a:pt x="423937" y="1215842"/>
                    <a:pt x="425525" y="1288867"/>
                    <a:pt x="362025" y="1171392"/>
                  </a:cubicBezTo>
                  <a:cubicBezTo>
                    <a:pt x="298525" y="1053917"/>
                    <a:pt x="4837" y="755467"/>
                    <a:pt x="75" y="561792"/>
                  </a:cubicBezTo>
                  <a:cubicBezTo>
                    <a:pt x="-4687" y="368117"/>
                    <a:pt x="217563" y="63317"/>
                    <a:pt x="333450" y="9342"/>
                  </a:cubicBezTo>
                  <a:cubicBezTo>
                    <a:pt x="449337" y="-44633"/>
                    <a:pt x="574750" y="149042"/>
                    <a:pt x="695400" y="237942"/>
                  </a:cubicBezTo>
                  <a:cubicBezTo>
                    <a:pt x="816050" y="326842"/>
                    <a:pt x="927175" y="476067"/>
                    <a:pt x="1057350" y="542742"/>
                  </a:cubicBezTo>
                  <a:cubicBezTo>
                    <a:pt x="1187525" y="609417"/>
                    <a:pt x="1411363" y="530042"/>
                    <a:pt x="1476450" y="637992"/>
                  </a:cubicBezTo>
                  <a:cubicBezTo>
                    <a:pt x="1541537" y="745942"/>
                    <a:pt x="1490738" y="1063442"/>
                    <a:pt x="1447875" y="1190442"/>
                  </a:cubicBezTo>
                  <a:cubicBezTo>
                    <a:pt x="1405012" y="1317442"/>
                    <a:pt x="1295475" y="1355542"/>
                    <a:pt x="1219275" y="1399992"/>
                  </a:cubicBezTo>
                  <a:cubicBezTo>
                    <a:pt x="1143075" y="1444442"/>
                    <a:pt x="1047825" y="1396817"/>
                    <a:pt x="990675" y="1457142"/>
                  </a:cubicBezTo>
                  <a:cubicBezTo>
                    <a:pt x="933525" y="1517467"/>
                    <a:pt x="930350" y="1676217"/>
                    <a:pt x="876375" y="1761942"/>
                  </a:cubicBezTo>
                  <a:cubicBezTo>
                    <a:pt x="822400" y="1847667"/>
                    <a:pt x="784300" y="1949267"/>
                    <a:pt x="666825" y="1971492"/>
                  </a:cubicBezTo>
                  <a:cubicBezTo>
                    <a:pt x="549350" y="1993717"/>
                    <a:pt x="265188" y="1977842"/>
                    <a:pt x="171525" y="1895292"/>
                  </a:cubicBezTo>
                  <a:cubicBezTo>
                    <a:pt x="77862" y="1812742"/>
                    <a:pt x="71513" y="1584142"/>
                    <a:pt x="104850" y="1476192"/>
                  </a:cubicBezTo>
                  <a:cubicBezTo>
                    <a:pt x="138187" y="1368242"/>
                    <a:pt x="338213" y="1317442"/>
                    <a:pt x="381075" y="1266642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="1"/>
            </a:p>
          </p:txBody>
        </p:sp>
        <p:grpSp>
          <p:nvGrpSpPr>
            <p:cNvPr id="109" name="Gruppieren 108"/>
            <p:cNvGrpSpPr/>
            <p:nvPr/>
          </p:nvGrpSpPr>
          <p:grpSpPr>
            <a:xfrm>
              <a:off x="746901" y="2558113"/>
              <a:ext cx="1065643" cy="2591394"/>
              <a:chOff x="746901" y="2558113"/>
              <a:chExt cx="1065643" cy="2591394"/>
            </a:xfrm>
          </p:grpSpPr>
          <p:cxnSp>
            <p:nvCxnSpPr>
              <p:cNvPr id="110" name="Gerader Verbinder 109"/>
              <p:cNvCxnSpPr>
                <a:cxnSpLocks/>
                <a:stCxn id="115" idx="6"/>
                <a:endCxn id="116" idx="1"/>
              </p:cNvCxnSpPr>
              <p:nvPr/>
            </p:nvCxnSpPr>
            <p:spPr>
              <a:xfrm>
                <a:off x="1106901" y="2738113"/>
                <a:ext cx="398364" cy="25056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Gerader Verbinder 110"/>
              <p:cNvCxnSpPr>
                <a:cxnSpLocks/>
                <a:stCxn id="115" idx="4"/>
                <a:endCxn id="117" idx="0"/>
              </p:cNvCxnSpPr>
              <p:nvPr/>
            </p:nvCxnSpPr>
            <p:spPr>
              <a:xfrm>
                <a:off x="926901" y="2918113"/>
                <a:ext cx="211551" cy="63795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Gerader Verbinder 111"/>
              <p:cNvCxnSpPr>
                <a:cxnSpLocks/>
                <a:stCxn id="117" idx="4"/>
                <a:endCxn id="118" idx="0"/>
              </p:cNvCxnSpPr>
              <p:nvPr/>
            </p:nvCxnSpPr>
            <p:spPr>
              <a:xfrm flipH="1">
                <a:off x="926901" y="3916069"/>
                <a:ext cx="211551" cy="87343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Gerader Verbinder 112"/>
              <p:cNvCxnSpPr>
                <a:cxnSpLocks/>
                <a:stCxn id="118" idx="6"/>
                <a:endCxn id="119" idx="2"/>
              </p:cNvCxnSpPr>
              <p:nvPr/>
            </p:nvCxnSpPr>
            <p:spPr>
              <a:xfrm flipV="1">
                <a:off x="1106901" y="4609507"/>
                <a:ext cx="345643" cy="36000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Gerader Verbinder 113"/>
              <p:cNvCxnSpPr>
                <a:cxnSpLocks/>
                <a:stCxn id="117" idx="7"/>
                <a:endCxn id="116" idx="3"/>
              </p:cNvCxnSpPr>
              <p:nvPr/>
            </p:nvCxnSpPr>
            <p:spPr>
              <a:xfrm flipV="1">
                <a:off x="1265731" y="3243240"/>
                <a:ext cx="239534" cy="36555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5" name="Ellipse 114"/>
              <p:cNvSpPr>
                <a:spLocks noChangeAspect="1"/>
              </p:cNvSpPr>
              <p:nvPr/>
            </p:nvSpPr>
            <p:spPr>
              <a:xfrm>
                <a:off x="746901" y="2558113"/>
                <a:ext cx="360000" cy="360000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b="1" dirty="0" smtClean="0"/>
              </a:p>
            </p:txBody>
          </p:sp>
          <p:sp>
            <p:nvSpPr>
              <p:cNvPr id="116" name="Ellipse 115"/>
              <p:cNvSpPr>
                <a:spLocks noChangeAspect="1"/>
              </p:cNvSpPr>
              <p:nvPr/>
            </p:nvSpPr>
            <p:spPr>
              <a:xfrm>
                <a:off x="1452544" y="2935961"/>
                <a:ext cx="360000" cy="360000"/>
              </a:xfrm>
              <a:prstGeom prst="ellipse">
                <a:avLst/>
              </a:prstGeom>
              <a:solidFill>
                <a:schemeClr val="tx1"/>
              </a:solidFill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b="1" dirty="0" smtClean="0"/>
              </a:p>
            </p:txBody>
          </p:sp>
          <p:sp>
            <p:nvSpPr>
              <p:cNvPr id="117" name="Ellipse 116"/>
              <p:cNvSpPr>
                <a:spLocks noChangeAspect="1"/>
              </p:cNvSpPr>
              <p:nvPr/>
            </p:nvSpPr>
            <p:spPr>
              <a:xfrm>
                <a:off x="958452" y="3556069"/>
                <a:ext cx="360000" cy="3600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b="1" dirty="0" smtClean="0"/>
              </a:p>
            </p:txBody>
          </p:sp>
          <p:sp>
            <p:nvSpPr>
              <p:cNvPr id="118" name="Ellipse 117"/>
              <p:cNvSpPr>
                <a:spLocks noChangeAspect="1"/>
              </p:cNvSpPr>
              <p:nvPr/>
            </p:nvSpPr>
            <p:spPr>
              <a:xfrm>
                <a:off x="746901" y="4789507"/>
                <a:ext cx="360000" cy="3600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b="1" dirty="0" smtClean="0"/>
              </a:p>
            </p:txBody>
          </p:sp>
          <p:sp>
            <p:nvSpPr>
              <p:cNvPr id="119" name="Ellipse 118"/>
              <p:cNvSpPr>
                <a:spLocks noChangeAspect="1"/>
              </p:cNvSpPr>
              <p:nvPr/>
            </p:nvSpPr>
            <p:spPr>
              <a:xfrm>
                <a:off x="1452544" y="4429507"/>
                <a:ext cx="360000" cy="3600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b="1" dirty="0" smtClean="0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54774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uppieren 42"/>
          <p:cNvGrpSpPr/>
          <p:nvPr/>
        </p:nvGrpSpPr>
        <p:grpSpPr>
          <a:xfrm>
            <a:off x="4725162" y="2712139"/>
            <a:ext cx="1569709" cy="3027789"/>
            <a:chOff x="525065" y="2344361"/>
            <a:chExt cx="1569709" cy="3027789"/>
          </a:xfrm>
        </p:grpSpPr>
        <p:sp>
          <p:nvSpPr>
            <p:cNvPr id="44" name="Freihandform 43"/>
            <p:cNvSpPr/>
            <p:nvPr/>
          </p:nvSpPr>
          <p:spPr>
            <a:xfrm>
              <a:off x="525065" y="2344361"/>
              <a:ext cx="1569709" cy="3027789"/>
            </a:xfrm>
            <a:custGeom>
              <a:avLst/>
              <a:gdLst>
                <a:gd name="connsiteX0" fmla="*/ 144891 w 1569709"/>
                <a:gd name="connsiteY0" fmla="*/ 100075 h 3027789"/>
                <a:gd name="connsiteX1" fmla="*/ 507030 w 1569709"/>
                <a:gd name="connsiteY1" fmla="*/ 45754 h 3027789"/>
                <a:gd name="connsiteX2" fmla="*/ 1484804 w 1569709"/>
                <a:gd name="connsiteY2" fmla="*/ 733817 h 3027789"/>
                <a:gd name="connsiteX3" fmla="*/ 1032131 w 1569709"/>
                <a:gd name="connsiteY3" fmla="*/ 1222704 h 3027789"/>
                <a:gd name="connsiteX4" fmla="*/ 1050238 w 1569709"/>
                <a:gd name="connsiteY4" fmla="*/ 1512415 h 3027789"/>
                <a:gd name="connsiteX5" fmla="*/ 851062 w 1569709"/>
                <a:gd name="connsiteY5" fmla="*/ 1784019 h 3027789"/>
                <a:gd name="connsiteX6" fmla="*/ 1349002 w 1569709"/>
                <a:gd name="connsiteY6" fmla="*/ 1965089 h 3027789"/>
                <a:gd name="connsiteX7" fmla="*/ 1521018 w 1569709"/>
                <a:gd name="connsiteY7" fmla="*/ 2435869 h 3027789"/>
                <a:gd name="connsiteX8" fmla="*/ 497977 w 1569709"/>
                <a:gd name="connsiteY8" fmla="*/ 2960970 h 3027789"/>
                <a:gd name="connsiteX9" fmla="*/ 126785 w 1569709"/>
                <a:gd name="connsiteY9" fmla="*/ 2979077 h 3027789"/>
                <a:gd name="connsiteX10" fmla="*/ 36 w 1569709"/>
                <a:gd name="connsiteY10" fmla="*/ 2580724 h 3027789"/>
                <a:gd name="connsiteX11" fmla="*/ 135838 w 1569709"/>
                <a:gd name="connsiteY11" fmla="*/ 2363441 h 3027789"/>
                <a:gd name="connsiteX12" fmla="*/ 298800 w 1569709"/>
                <a:gd name="connsiteY12" fmla="*/ 2164265 h 3027789"/>
                <a:gd name="connsiteX13" fmla="*/ 316907 w 1569709"/>
                <a:gd name="connsiteY13" fmla="*/ 1729698 h 3027789"/>
                <a:gd name="connsiteX14" fmla="*/ 235426 w 1569709"/>
                <a:gd name="connsiteY14" fmla="*/ 1494308 h 3027789"/>
                <a:gd name="connsiteX15" fmla="*/ 289747 w 1569709"/>
                <a:gd name="connsiteY15" fmla="*/ 878673 h 3027789"/>
                <a:gd name="connsiteX16" fmla="*/ 36250 w 1569709"/>
                <a:gd name="connsiteY16" fmla="*/ 389786 h 3027789"/>
                <a:gd name="connsiteX17" fmla="*/ 144891 w 1569709"/>
                <a:gd name="connsiteY17" fmla="*/ 100075 h 3027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69709" h="3027789">
                  <a:moveTo>
                    <a:pt x="144891" y="100075"/>
                  </a:moveTo>
                  <a:cubicBezTo>
                    <a:pt x="223354" y="42736"/>
                    <a:pt x="283711" y="-59870"/>
                    <a:pt x="507030" y="45754"/>
                  </a:cubicBezTo>
                  <a:cubicBezTo>
                    <a:pt x="730349" y="151378"/>
                    <a:pt x="1397287" y="537659"/>
                    <a:pt x="1484804" y="733817"/>
                  </a:cubicBezTo>
                  <a:cubicBezTo>
                    <a:pt x="1572321" y="929975"/>
                    <a:pt x="1104559" y="1092938"/>
                    <a:pt x="1032131" y="1222704"/>
                  </a:cubicBezTo>
                  <a:cubicBezTo>
                    <a:pt x="959703" y="1352470"/>
                    <a:pt x="1080416" y="1418863"/>
                    <a:pt x="1050238" y="1512415"/>
                  </a:cubicBezTo>
                  <a:cubicBezTo>
                    <a:pt x="1020060" y="1605968"/>
                    <a:pt x="801268" y="1708573"/>
                    <a:pt x="851062" y="1784019"/>
                  </a:cubicBezTo>
                  <a:cubicBezTo>
                    <a:pt x="900856" y="1859465"/>
                    <a:pt x="1237343" y="1856447"/>
                    <a:pt x="1349002" y="1965089"/>
                  </a:cubicBezTo>
                  <a:cubicBezTo>
                    <a:pt x="1460661" y="2073731"/>
                    <a:pt x="1662856" y="2269889"/>
                    <a:pt x="1521018" y="2435869"/>
                  </a:cubicBezTo>
                  <a:cubicBezTo>
                    <a:pt x="1379181" y="2601849"/>
                    <a:pt x="730349" y="2870435"/>
                    <a:pt x="497977" y="2960970"/>
                  </a:cubicBezTo>
                  <a:cubicBezTo>
                    <a:pt x="265605" y="3051505"/>
                    <a:pt x="209775" y="3042451"/>
                    <a:pt x="126785" y="2979077"/>
                  </a:cubicBezTo>
                  <a:cubicBezTo>
                    <a:pt x="43795" y="2915703"/>
                    <a:pt x="-1473" y="2683330"/>
                    <a:pt x="36" y="2580724"/>
                  </a:cubicBezTo>
                  <a:cubicBezTo>
                    <a:pt x="1545" y="2478118"/>
                    <a:pt x="86044" y="2432851"/>
                    <a:pt x="135838" y="2363441"/>
                  </a:cubicBezTo>
                  <a:cubicBezTo>
                    <a:pt x="185632" y="2294031"/>
                    <a:pt x="268622" y="2269889"/>
                    <a:pt x="298800" y="2164265"/>
                  </a:cubicBezTo>
                  <a:cubicBezTo>
                    <a:pt x="328978" y="2058641"/>
                    <a:pt x="327469" y="1841357"/>
                    <a:pt x="316907" y="1729698"/>
                  </a:cubicBezTo>
                  <a:cubicBezTo>
                    <a:pt x="306345" y="1618039"/>
                    <a:pt x="239953" y="1636145"/>
                    <a:pt x="235426" y="1494308"/>
                  </a:cubicBezTo>
                  <a:cubicBezTo>
                    <a:pt x="230899" y="1352471"/>
                    <a:pt x="322943" y="1062760"/>
                    <a:pt x="289747" y="878673"/>
                  </a:cubicBezTo>
                  <a:cubicBezTo>
                    <a:pt x="256551" y="694586"/>
                    <a:pt x="67937" y="519552"/>
                    <a:pt x="36250" y="389786"/>
                  </a:cubicBezTo>
                  <a:cubicBezTo>
                    <a:pt x="4563" y="260020"/>
                    <a:pt x="66428" y="157414"/>
                    <a:pt x="144891" y="100075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Freihandform 44"/>
            <p:cNvSpPr/>
            <p:nvPr/>
          </p:nvSpPr>
          <p:spPr>
            <a:xfrm>
              <a:off x="561879" y="2458173"/>
              <a:ext cx="1425215" cy="2830041"/>
            </a:xfrm>
            <a:custGeom>
              <a:avLst/>
              <a:gdLst>
                <a:gd name="connsiteX0" fmla="*/ 53757 w 1425215"/>
                <a:gd name="connsiteY0" fmla="*/ 185439 h 2830041"/>
                <a:gd name="connsiteX1" fmla="*/ 198612 w 1425215"/>
                <a:gd name="connsiteY1" fmla="*/ 529471 h 2830041"/>
                <a:gd name="connsiteX2" fmla="*/ 379681 w 1425215"/>
                <a:gd name="connsiteY2" fmla="*/ 891609 h 2830041"/>
                <a:gd name="connsiteX3" fmla="*/ 234826 w 1425215"/>
                <a:gd name="connsiteY3" fmla="*/ 1326176 h 2830041"/>
                <a:gd name="connsiteX4" fmla="*/ 334414 w 1425215"/>
                <a:gd name="connsiteY4" fmla="*/ 1597779 h 2830041"/>
                <a:gd name="connsiteX5" fmla="*/ 334414 w 1425215"/>
                <a:gd name="connsiteY5" fmla="*/ 2032346 h 2830041"/>
                <a:gd name="connsiteX6" fmla="*/ 35650 w 1425215"/>
                <a:gd name="connsiteY6" fmla="*/ 2394484 h 2830041"/>
                <a:gd name="connsiteX7" fmla="*/ 26596 w 1425215"/>
                <a:gd name="connsiteY7" fmla="*/ 2666088 h 2830041"/>
                <a:gd name="connsiteX8" fmla="*/ 225772 w 1425215"/>
                <a:gd name="connsiteY8" fmla="*/ 2829051 h 2830041"/>
                <a:gd name="connsiteX9" fmla="*/ 696553 w 1425215"/>
                <a:gd name="connsiteY9" fmla="*/ 2720409 h 2830041"/>
                <a:gd name="connsiteX10" fmla="*/ 1185440 w 1425215"/>
                <a:gd name="connsiteY10" fmla="*/ 2448805 h 2830041"/>
                <a:gd name="connsiteX11" fmla="*/ 1420830 w 1425215"/>
                <a:gd name="connsiteY11" fmla="*/ 2068560 h 2830041"/>
                <a:gd name="connsiteX12" fmla="*/ 995317 w 1425215"/>
                <a:gd name="connsiteY12" fmla="*/ 1833170 h 2830041"/>
                <a:gd name="connsiteX13" fmla="*/ 796141 w 1425215"/>
                <a:gd name="connsiteY13" fmla="*/ 1851277 h 2830041"/>
                <a:gd name="connsiteX14" fmla="*/ 651285 w 1425215"/>
                <a:gd name="connsiteY14" fmla="*/ 1978025 h 2830041"/>
                <a:gd name="connsiteX15" fmla="*/ 660339 w 1425215"/>
                <a:gd name="connsiteY15" fmla="*/ 1724528 h 2830041"/>
                <a:gd name="connsiteX16" fmla="*/ 768980 w 1425215"/>
                <a:gd name="connsiteY16" fmla="*/ 1489138 h 2830041"/>
                <a:gd name="connsiteX17" fmla="*/ 931943 w 1425215"/>
                <a:gd name="connsiteY17" fmla="*/ 1362389 h 2830041"/>
                <a:gd name="connsiteX18" fmla="*/ 959103 w 1425215"/>
                <a:gd name="connsiteY18" fmla="*/ 1090785 h 2830041"/>
                <a:gd name="connsiteX19" fmla="*/ 1366509 w 1425215"/>
                <a:gd name="connsiteY19" fmla="*/ 638112 h 2830041"/>
                <a:gd name="connsiteX20" fmla="*/ 506430 w 1425215"/>
                <a:gd name="connsiteY20" fmla="*/ 22477 h 2830041"/>
                <a:gd name="connsiteX21" fmla="*/ 53757 w 1425215"/>
                <a:gd name="connsiteY21" fmla="*/ 185439 h 2830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25215" h="2830041">
                  <a:moveTo>
                    <a:pt x="53757" y="185439"/>
                  </a:moveTo>
                  <a:cubicBezTo>
                    <a:pt x="2454" y="269938"/>
                    <a:pt x="144291" y="411776"/>
                    <a:pt x="198612" y="529471"/>
                  </a:cubicBezTo>
                  <a:cubicBezTo>
                    <a:pt x="252933" y="647166"/>
                    <a:pt x="373645" y="758825"/>
                    <a:pt x="379681" y="891609"/>
                  </a:cubicBezTo>
                  <a:cubicBezTo>
                    <a:pt x="385717" y="1024393"/>
                    <a:pt x="242371" y="1208481"/>
                    <a:pt x="234826" y="1326176"/>
                  </a:cubicBezTo>
                  <a:cubicBezTo>
                    <a:pt x="227282" y="1443871"/>
                    <a:pt x="317816" y="1480084"/>
                    <a:pt x="334414" y="1597779"/>
                  </a:cubicBezTo>
                  <a:cubicBezTo>
                    <a:pt x="351012" y="1715474"/>
                    <a:pt x="384208" y="1899562"/>
                    <a:pt x="334414" y="2032346"/>
                  </a:cubicBezTo>
                  <a:cubicBezTo>
                    <a:pt x="284620" y="2165130"/>
                    <a:pt x="86953" y="2288860"/>
                    <a:pt x="35650" y="2394484"/>
                  </a:cubicBezTo>
                  <a:cubicBezTo>
                    <a:pt x="-15653" y="2500108"/>
                    <a:pt x="-5091" y="2593660"/>
                    <a:pt x="26596" y="2666088"/>
                  </a:cubicBezTo>
                  <a:cubicBezTo>
                    <a:pt x="58283" y="2738516"/>
                    <a:pt x="114113" y="2819998"/>
                    <a:pt x="225772" y="2829051"/>
                  </a:cubicBezTo>
                  <a:cubicBezTo>
                    <a:pt x="337431" y="2838104"/>
                    <a:pt x="536608" y="2783783"/>
                    <a:pt x="696553" y="2720409"/>
                  </a:cubicBezTo>
                  <a:cubicBezTo>
                    <a:pt x="856498" y="2657035"/>
                    <a:pt x="1064727" y="2557447"/>
                    <a:pt x="1185440" y="2448805"/>
                  </a:cubicBezTo>
                  <a:cubicBezTo>
                    <a:pt x="1306153" y="2340164"/>
                    <a:pt x="1452517" y="2171166"/>
                    <a:pt x="1420830" y="2068560"/>
                  </a:cubicBezTo>
                  <a:cubicBezTo>
                    <a:pt x="1389143" y="1965954"/>
                    <a:pt x="1099432" y="1869384"/>
                    <a:pt x="995317" y="1833170"/>
                  </a:cubicBezTo>
                  <a:cubicBezTo>
                    <a:pt x="891202" y="1796956"/>
                    <a:pt x="853480" y="1827135"/>
                    <a:pt x="796141" y="1851277"/>
                  </a:cubicBezTo>
                  <a:cubicBezTo>
                    <a:pt x="738802" y="1875419"/>
                    <a:pt x="673919" y="1999150"/>
                    <a:pt x="651285" y="1978025"/>
                  </a:cubicBezTo>
                  <a:cubicBezTo>
                    <a:pt x="628651" y="1956900"/>
                    <a:pt x="640723" y="1806009"/>
                    <a:pt x="660339" y="1724528"/>
                  </a:cubicBezTo>
                  <a:cubicBezTo>
                    <a:pt x="679955" y="1643047"/>
                    <a:pt x="723713" y="1549495"/>
                    <a:pt x="768980" y="1489138"/>
                  </a:cubicBezTo>
                  <a:cubicBezTo>
                    <a:pt x="814247" y="1428782"/>
                    <a:pt x="900256" y="1428781"/>
                    <a:pt x="931943" y="1362389"/>
                  </a:cubicBezTo>
                  <a:cubicBezTo>
                    <a:pt x="963630" y="1295997"/>
                    <a:pt x="886675" y="1211498"/>
                    <a:pt x="959103" y="1090785"/>
                  </a:cubicBezTo>
                  <a:cubicBezTo>
                    <a:pt x="1031531" y="970072"/>
                    <a:pt x="1441954" y="816163"/>
                    <a:pt x="1366509" y="638112"/>
                  </a:cubicBezTo>
                  <a:cubicBezTo>
                    <a:pt x="1291064" y="460061"/>
                    <a:pt x="722204" y="103958"/>
                    <a:pt x="506430" y="22477"/>
                  </a:cubicBezTo>
                  <a:cubicBezTo>
                    <a:pt x="290656" y="-59004"/>
                    <a:pt x="105060" y="100940"/>
                    <a:pt x="53757" y="185439"/>
                  </a:cubicBezTo>
                  <a:close/>
                </a:path>
              </a:pathLst>
            </a:cu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Freihandform 45"/>
            <p:cNvSpPr/>
            <p:nvPr/>
          </p:nvSpPr>
          <p:spPr>
            <a:xfrm>
              <a:off x="629968" y="3440280"/>
              <a:ext cx="1302323" cy="1793036"/>
            </a:xfrm>
            <a:custGeom>
              <a:avLst/>
              <a:gdLst>
                <a:gd name="connsiteX0" fmla="*/ 3775 w 1302323"/>
                <a:gd name="connsiteY0" fmla="*/ 1575340 h 1793036"/>
                <a:gd name="connsiteX1" fmla="*/ 139577 w 1302323"/>
                <a:gd name="connsiteY1" fmla="*/ 1285629 h 1793036"/>
                <a:gd name="connsiteX2" fmla="*/ 302539 w 1302323"/>
                <a:gd name="connsiteY2" fmla="*/ 1140773 h 1793036"/>
                <a:gd name="connsiteX3" fmla="*/ 365913 w 1302323"/>
                <a:gd name="connsiteY3" fmla="*/ 579459 h 1793036"/>
                <a:gd name="connsiteX4" fmla="*/ 257272 w 1302323"/>
                <a:gd name="connsiteY4" fmla="*/ 271641 h 1793036"/>
                <a:gd name="connsiteX5" fmla="*/ 519822 w 1302323"/>
                <a:gd name="connsiteY5" fmla="*/ 37 h 1793036"/>
                <a:gd name="connsiteX6" fmla="*/ 809533 w 1302323"/>
                <a:gd name="connsiteY6" fmla="*/ 289748 h 1793036"/>
                <a:gd name="connsiteX7" fmla="*/ 583196 w 1302323"/>
                <a:gd name="connsiteY7" fmla="*/ 543245 h 1793036"/>
                <a:gd name="connsiteX8" fmla="*/ 393074 w 1302323"/>
                <a:gd name="connsiteY8" fmla="*/ 1267522 h 1793036"/>
                <a:gd name="connsiteX9" fmla="*/ 465501 w 1302323"/>
                <a:gd name="connsiteY9" fmla="*/ 1339950 h 1793036"/>
                <a:gd name="connsiteX10" fmla="*/ 881961 w 1302323"/>
                <a:gd name="connsiteY10" fmla="*/ 887276 h 1793036"/>
                <a:gd name="connsiteX11" fmla="*/ 1298420 w 1302323"/>
                <a:gd name="connsiteY11" fmla="*/ 1122667 h 1793036"/>
                <a:gd name="connsiteX12" fmla="*/ 1072083 w 1302323"/>
                <a:gd name="connsiteY12" fmla="*/ 1430484 h 1793036"/>
                <a:gd name="connsiteX13" fmla="*/ 764266 w 1302323"/>
                <a:gd name="connsiteY13" fmla="*/ 1502912 h 1793036"/>
                <a:gd name="connsiteX14" fmla="*/ 293485 w 1302323"/>
                <a:gd name="connsiteY14" fmla="*/ 1792623 h 1793036"/>
                <a:gd name="connsiteX15" fmla="*/ 3775 w 1302323"/>
                <a:gd name="connsiteY15" fmla="*/ 1575340 h 1793036"/>
                <a:gd name="connsiteX0" fmla="*/ 3775 w 1302323"/>
                <a:gd name="connsiteY0" fmla="*/ 1575340 h 1793036"/>
                <a:gd name="connsiteX1" fmla="*/ 139577 w 1302323"/>
                <a:gd name="connsiteY1" fmla="*/ 1285629 h 1793036"/>
                <a:gd name="connsiteX2" fmla="*/ 302539 w 1302323"/>
                <a:gd name="connsiteY2" fmla="*/ 1140773 h 1793036"/>
                <a:gd name="connsiteX3" fmla="*/ 365913 w 1302323"/>
                <a:gd name="connsiteY3" fmla="*/ 579459 h 1793036"/>
                <a:gd name="connsiteX4" fmla="*/ 257272 w 1302323"/>
                <a:gd name="connsiteY4" fmla="*/ 271641 h 1793036"/>
                <a:gd name="connsiteX5" fmla="*/ 519822 w 1302323"/>
                <a:gd name="connsiteY5" fmla="*/ 37 h 1793036"/>
                <a:gd name="connsiteX6" fmla="*/ 809533 w 1302323"/>
                <a:gd name="connsiteY6" fmla="*/ 289748 h 1793036"/>
                <a:gd name="connsiteX7" fmla="*/ 583196 w 1302323"/>
                <a:gd name="connsiteY7" fmla="*/ 543245 h 1793036"/>
                <a:gd name="connsiteX8" fmla="*/ 393074 w 1302323"/>
                <a:gd name="connsiteY8" fmla="*/ 1267522 h 1793036"/>
                <a:gd name="connsiteX9" fmla="*/ 519822 w 1302323"/>
                <a:gd name="connsiteY9" fmla="*/ 1267522 h 1793036"/>
                <a:gd name="connsiteX10" fmla="*/ 881961 w 1302323"/>
                <a:gd name="connsiteY10" fmla="*/ 887276 h 1793036"/>
                <a:gd name="connsiteX11" fmla="*/ 1298420 w 1302323"/>
                <a:gd name="connsiteY11" fmla="*/ 1122667 h 1793036"/>
                <a:gd name="connsiteX12" fmla="*/ 1072083 w 1302323"/>
                <a:gd name="connsiteY12" fmla="*/ 1430484 h 1793036"/>
                <a:gd name="connsiteX13" fmla="*/ 764266 w 1302323"/>
                <a:gd name="connsiteY13" fmla="*/ 1502912 h 1793036"/>
                <a:gd name="connsiteX14" fmla="*/ 293485 w 1302323"/>
                <a:gd name="connsiteY14" fmla="*/ 1792623 h 1793036"/>
                <a:gd name="connsiteX15" fmla="*/ 3775 w 1302323"/>
                <a:gd name="connsiteY15" fmla="*/ 1575340 h 1793036"/>
                <a:gd name="connsiteX0" fmla="*/ 3775 w 1302323"/>
                <a:gd name="connsiteY0" fmla="*/ 1575340 h 1793036"/>
                <a:gd name="connsiteX1" fmla="*/ 139577 w 1302323"/>
                <a:gd name="connsiteY1" fmla="*/ 1285629 h 1793036"/>
                <a:gd name="connsiteX2" fmla="*/ 302539 w 1302323"/>
                <a:gd name="connsiteY2" fmla="*/ 1140773 h 1793036"/>
                <a:gd name="connsiteX3" fmla="*/ 365913 w 1302323"/>
                <a:gd name="connsiteY3" fmla="*/ 579459 h 1793036"/>
                <a:gd name="connsiteX4" fmla="*/ 257272 w 1302323"/>
                <a:gd name="connsiteY4" fmla="*/ 271641 h 1793036"/>
                <a:gd name="connsiteX5" fmla="*/ 519822 w 1302323"/>
                <a:gd name="connsiteY5" fmla="*/ 37 h 1793036"/>
                <a:gd name="connsiteX6" fmla="*/ 809533 w 1302323"/>
                <a:gd name="connsiteY6" fmla="*/ 289748 h 1793036"/>
                <a:gd name="connsiteX7" fmla="*/ 583196 w 1302323"/>
                <a:gd name="connsiteY7" fmla="*/ 543245 h 1793036"/>
                <a:gd name="connsiteX8" fmla="*/ 438342 w 1302323"/>
                <a:gd name="connsiteY8" fmla="*/ 1122667 h 1793036"/>
                <a:gd name="connsiteX9" fmla="*/ 519822 w 1302323"/>
                <a:gd name="connsiteY9" fmla="*/ 1267522 h 1793036"/>
                <a:gd name="connsiteX10" fmla="*/ 881961 w 1302323"/>
                <a:gd name="connsiteY10" fmla="*/ 887276 h 1793036"/>
                <a:gd name="connsiteX11" fmla="*/ 1298420 w 1302323"/>
                <a:gd name="connsiteY11" fmla="*/ 1122667 h 1793036"/>
                <a:gd name="connsiteX12" fmla="*/ 1072083 w 1302323"/>
                <a:gd name="connsiteY12" fmla="*/ 1430484 h 1793036"/>
                <a:gd name="connsiteX13" fmla="*/ 764266 w 1302323"/>
                <a:gd name="connsiteY13" fmla="*/ 1502912 h 1793036"/>
                <a:gd name="connsiteX14" fmla="*/ 293485 w 1302323"/>
                <a:gd name="connsiteY14" fmla="*/ 1792623 h 1793036"/>
                <a:gd name="connsiteX15" fmla="*/ 3775 w 1302323"/>
                <a:gd name="connsiteY15" fmla="*/ 1575340 h 1793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02323" h="1793036">
                  <a:moveTo>
                    <a:pt x="3775" y="1575340"/>
                  </a:moveTo>
                  <a:cubicBezTo>
                    <a:pt x="-21876" y="1490841"/>
                    <a:pt x="89783" y="1358057"/>
                    <a:pt x="139577" y="1285629"/>
                  </a:cubicBezTo>
                  <a:cubicBezTo>
                    <a:pt x="189371" y="1213201"/>
                    <a:pt x="264816" y="1258468"/>
                    <a:pt x="302539" y="1140773"/>
                  </a:cubicBezTo>
                  <a:cubicBezTo>
                    <a:pt x="340262" y="1023078"/>
                    <a:pt x="373457" y="724314"/>
                    <a:pt x="365913" y="579459"/>
                  </a:cubicBezTo>
                  <a:cubicBezTo>
                    <a:pt x="358369" y="434604"/>
                    <a:pt x="231621" y="368211"/>
                    <a:pt x="257272" y="271641"/>
                  </a:cubicBezTo>
                  <a:cubicBezTo>
                    <a:pt x="282923" y="175071"/>
                    <a:pt x="427779" y="-2981"/>
                    <a:pt x="519822" y="37"/>
                  </a:cubicBezTo>
                  <a:cubicBezTo>
                    <a:pt x="611865" y="3055"/>
                    <a:pt x="798971" y="199213"/>
                    <a:pt x="809533" y="289748"/>
                  </a:cubicBezTo>
                  <a:cubicBezTo>
                    <a:pt x="820095" y="380283"/>
                    <a:pt x="645061" y="404425"/>
                    <a:pt x="583196" y="543245"/>
                  </a:cubicBezTo>
                  <a:cubicBezTo>
                    <a:pt x="521331" y="682065"/>
                    <a:pt x="448904" y="1001954"/>
                    <a:pt x="438342" y="1122667"/>
                  </a:cubicBezTo>
                  <a:cubicBezTo>
                    <a:pt x="427780" y="1243380"/>
                    <a:pt x="445886" y="1306754"/>
                    <a:pt x="519822" y="1267522"/>
                  </a:cubicBezTo>
                  <a:cubicBezTo>
                    <a:pt x="593758" y="1228290"/>
                    <a:pt x="752195" y="911418"/>
                    <a:pt x="881961" y="887276"/>
                  </a:cubicBezTo>
                  <a:cubicBezTo>
                    <a:pt x="1011727" y="863134"/>
                    <a:pt x="1266733" y="1032132"/>
                    <a:pt x="1298420" y="1122667"/>
                  </a:cubicBezTo>
                  <a:cubicBezTo>
                    <a:pt x="1330107" y="1213202"/>
                    <a:pt x="1161109" y="1367110"/>
                    <a:pt x="1072083" y="1430484"/>
                  </a:cubicBezTo>
                  <a:cubicBezTo>
                    <a:pt x="983057" y="1493858"/>
                    <a:pt x="894032" y="1442555"/>
                    <a:pt x="764266" y="1502912"/>
                  </a:cubicBezTo>
                  <a:cubicBezTo>
                    <a:pt x="634500" y="1563268"/>
                    <a:pt x="421742" y="1783570"/>
                    <a:pt x="293485" y="1792623"/>
                  </a:cubicBezTo>
                  <a:cubicBezTo>
                    <a:pt x="165228" y="1801676"/>
                    <a:pt x="29426" y="1659839"/>
                    <a:pt x="3775" y="157534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47" name="Gruppieren 46"/>
            <p:cNvGrpSpPr/>
            <p:nvPr/>
          </p:nvGrpSpPr>
          <p:grpSpPr>
            <a:xfrm>
              <a:off x="746901" y="2558113"/>
              <a:ext cx="1065643" cy="2591394"/>
              <a:chOff x="746901" y="2558113"/>
              <a:chExt cx="1065643" cy="2591394"/>
            </a:xfrm>
          </p:grpSpPr>
          <p:cxnSp>
            <p:nvCxnSpPr>
              <p:cNvPr id="48" name="Gerader Verbinder 47"/>
              <p:cNvCxnSpPr>
                <a:cxnSpLocks/>
                <a:stCxn id="78" idx="6"/>
                <a:endCxn id="79" idx="1"/>
              </p:cNvCxnSpPr>
              <p:nvPr/>
            </p:nvCxnSpPr>
            <p:spPr>
              <a:xfrm>
                <a:off x="1106901" y="2738113"/>
                <a:ext cx="398364" cy="25056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Gerader Verbinder 73"/>
              <p:cNvCxnSpPr>
                <a:cxnSpLocks/>
                <a:stCxn id="78" idx="4"/>
                <a:endCxn id="80" idx="0"/>
              </p:cNvCxnSpPr>
              <p:nvPr/>
            </p:nvCxnSpPr>
            <p:spPr>
              <a:xfrm>
                <a:off x="926901" y="2918113"/>
                <a:ext cx="211551" cy="63795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Gerader Verbinder 74"/>
              <p:cNvCxnSpPr>
                <a:cxnSpLocks/>
                <a:stCxn id="80" idx="4"/>
                <a:endCxn id="81" idx="0"/>
              </p:cNvCxnSpPr>
              <p:nvPr/>
            </p:nvCxnSpPr>
            <p:spPr>
              <a:xfrm flipH="1">
                <a:off x="926901" y="3916069"/>
                <a:ext cx="211551" cy="87343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Gerader Verbinder 75"/>
              <p:cNvCxnSpPr>
                <a:cxnSpLocks/>
                <a:stCxn id="81" idx="6"/>
                <a:endCxn id="82" idx="2"/>
              </p:cNvCxnSpPr>
              <p:nvPr/>
            </p:nvCxnSpPr>
            <p:spPr>
              <a:xfrm flipV="1">
                <a:off x="1106901" y="4609507"/>
                <a:ext cx="345643" cy="36000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Gerader Verbinder 76"/>
              <p:cNvCxnSpPr>
                <a:cxnSpLocks/>
                <a:stCxn id="80" idx="7"/>
                <a:endCxn id="79" idx="3"/>
              </p:cNvCxnSpPr>
              <p:nvPr/>
            </p:nvCxnSpPr>
            <p:spPr>
              <a:xfrm flipV="1">
                <a:off x="1265731" y="3243240"/>
                <a:ext cx="239534" cy="36555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8" name="Ellipse 77"/>
              <p:cNvSpPr>
                <a:spLocks noChangeAspect="1"/>
              </p:cNvSpPr>
              <p:nvPr/>
            </p:nvSpPr>
            <p:spPr>
              <a:xfrm>
                <a:off x="746901" y="2558113"/>
                <a:ext cx="360000" cy="360000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 smtClean="0"/>
              </a:p>
            </p:txBody>
          </p:sp>
          <p:sp>
            <p:nvSpPr>
              <p:cNvPr id="79" name="Ellipse 78"/>
              <p:cNvSpPr>
                <a:spLocks noChangeAspect="1"/>
              </p:cNvSpPr>
              <p:nvPr/>
            </p:nvSpPr>
            <p:spPr>
              <a:xfrm>
                <a:off x="1452544" y="2935961"/>
                <a:ext cx="360000" cy="3600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 smtClean="0"/>
              </a:p>
            </p:txBody>
          </p:sp>
          <p:sp>
            <p:nvSpPr>
              <p:cNvPr id="80" name="Ellipse 79"/>
              <p:cNvSpPr>
                <a:spLocks noChangeAspect="1"/>
              </p:cNvSpPr>
              <p:nvPr/>
            </p:nvSpPr>
            <p:spPr>
              <a:xfrm>
                <a:off x="958452" y="3556069"/>
                <a:ext cx="360000" cy="3600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 smtClean="0"/>
              </a:p>
            </p:txBody>
          </p:sp>
          <p:sp>
            <p:nvSpPr>
              <p:cNvPr id="81" name="Ellipse 80"/>
              <p:cNvSpPr>
                <a:spLocks noChangeAspect="1"/>
              </p:cNvSpPr>
              <p:nvPr/>
            </p:nvSpPr>
            <p:spPr>
              <a:xfrm>
                <a:off x="746901" y="4789507"/>
                <a:ext cx="360000" cy="360000"/>
              </a:xfrm>
              <a:prstGeom prst="ellipse">
                <a:avLst/>
              </a:prstGeom>
              <a:solidFill>
                <a:schemeClr val="tx1"/>
              </a:solidFill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 smtClean="0"/>
              </a:p>
            </p:txBody>
          </p:sp>
          <p:sp>
            <p:nvSpPr>
              <p:cNvPr id="82" name="Ellipse 81"/>
              <p:cNvSpPr>
                <a:spLocks noChangeAspect="1"/>
              </p:cNvSpPr>
              <p:nvPr/>
            </p:nvSpPr>
            <p:spPr>
              <a:xfrm>
                <a:off x="1452544" y="4429507"/>
                <a:ext cx="360000" cy="3600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 smtClean="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2B3039ED-CBD4-4DB0-AD4F-1CBB73A0DB3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de-DE" dirty="0"/>
              <a:t>1.1 </a:t>
            </a:r>
            <a:r>
              <a:rPr lang="de-DE" dirty="0" err="1"/>
              <a:t>Weisfeiler</a:t>
            </a:r>
            <a:r>
              <a:rPr lang="de-DE" dirty="0"/>
              <a:t>-Lehman </a:t>
            </a:r>
            <a:r>
              <a:rPr lang="de-DE" dirty="0" err="1"/>
              <a:t>node</a:t>
            </a:r>
            <a:r>
              <a:rPr lang="de-DE" dirty="0"/>
              <a:t> </a:t>
            </a:r>
            <a:r>
              <a:rPr lang="de-DE" dirty="0" err="1"/>
              <a:t>embedding</a:t>
            </a:r>
            <a:r>
              <a:rPr lang="de-DE" dirty="0"/>
              <a:t> </a:t>
            </a:r>
            <a:r>
              <a:rPr lang="de-DE" dirty="0" err="1"/>
              <a:t>scheme</a:t>
            </a:r>
            <a:r>
              <a:rPr lang="de-DE" dirty="0"/>
              <a:t/>
            </a:r>
            <a:br>
              <a:rPr lang="de-DE" dirty="0"/>
            </a:br>
            <a:r>
              <a:rPr lang="de-DE" dirty="0" err="1"/>
              <a:t>Idea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xmlns="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1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</a:p>
        </p:txBody>
      </p:sp>
      <p:grpSp>
        <p:nvGrpSpPr>
          <p:cNvPr id="83" name="Gruppieren 82"/>
          <p:cNvGrpSpPr/>
          <p:nvPr/>
        </p:nvGrpSpPr>
        <p:grpSpPr>
          <a:xfrm>
            <a:off x="6698149" y="3030760"/>
            <a:ext cx="956938" cy="2483482"/>
            <a:chOff x="2498052" y="2666025"/>
            <a:chExt cx="956938" cy="2483482"/>
          </a:xfrm>
        </p:grpSpPr>
        <p:sp>
          <p:nvSpPr>
            <p:cNvPr id="84" name="Rechteck 83"/>
            <p:cNvSpPr>
              <a:spLocks noChangeAspect="1"/>
            </p:cNvSpPr>
            <p:nvPr/>
          </p:nvSpPr>
          <p:spPr>
            <a:xfrm>
              <a:off x="2498052" y="3663981"/>
              <a:ext cx="252088" cy="25208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5" name="Rechteck 84"/>
            <p:cNvSpPr>
              <a:spLocks noChangeAspect="1"/>
            </p:cNvSpPr>
            <p:nvPr/>
          </p:nvSpPr>
          <p:spPr>
            <a:xfrm>
              <a:off x="2850477" y="3663981"/>
              <a:ext cx="252088" cy="25208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6" name="Rechteck 85"/>
            <p:cNvSpPr>
              <a:spLocks noChangeAspect="1"/>
            </p:cNvSpPr>
            <p:nvPr/>
          </p:nvSpPr>
          <p:spPr>
            <a:xfrm>
              <a:off x="3202902" y="3663981"/>
              <a:ext cx="252088" cy="25208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7" name="Rechteck 86"/>
            <p:cNvSpPr>
              <a:spLocks noChangeAspect="1"/>
            </p:cNvSpPr>
            <p:nvPr/>
          </p:nvSpPr>
          <p:spPr>
            <a:xfrm>
              <a:off x="2498052" y="3043873"/>
              <a:ext cx="252088" cy="25208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8" name="Rechteck 87"/>
            <p:cNvSpPr>
              <a:spLocks noChangeAspect="1"/>
            </p:cNvSpPr>
            <p:nvPr/>
          </p:nvSpPr>
          <p:spPr>
            <a:xfrm>
              <a:off x="2850477" y="3043873"/>
              <a:ext cx="252088" cy="25208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9" name="Rechteck 88"/>
            <p:cNvSpPr>
              <a:spLocks noChangeAspect="1"/>
            </p:cNvSpPr>
            <p:nvPr/>
          </p:nvSpPr>
          <p:spPr>
            <a:xfrm>
              <a:off x="3202902" y="3043873"/>
              <a:ext cx="252088" cy="25208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0" name="Rechteck 89"/>
            <p:cNvSpPr>
              <a:spLocks noChangeAspect="1"/>
            </p:cNvSpPr>
            <p:nvPr/>
          </p:nvSpPr>
          <p:spPr>
            <a:xfrm>
              <a:off x="2498052" y="2666025"/>
              <a:ext cx="252088" cy="25208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1" name="Rechteck 90"/>
            <p:cNvSpPr>
              <a:spLocks noChangeAspect="1"/>
            </p:cNvSpPr>
            <p:nvPr/>
          </p:nvSpPr>
          <p:spPr>
            <a:xfrm>
              <a:off x="2850477" y="2666025"/>
              <a:ext cx="252088" cy="25208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2" name="Rechteck 91"/>
            <p:cNvSpPr>
              <a:spLocks noChangeAspect="1"/>
            </p:cNvSpPr>
            <p:nvPr/>
          </p:nvSpPr>
          <p:spPr>
            <a:xfrm>
              <a:off x="3202902" y="2666025"/>
              <a:ext cx="252088" cy="25208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6" name="Rechteck 95"/>
            <p:cNvSpPr>
              <a:spLocks noChangeAspect="1"/>
            </p:cNvSpPr>
            <p:nvPr/>
          </p:nvSpPr>
          <p:spPr>
            <a:xfrm>
              <a:off x="2498052" y="4897419"/>
              <a:ext cx="252088" cy="25208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7" name="Rechteck 96"/>
            <p:cNvSpPr>
              <a:spLocks noChangeAspect="1"/>
            </p:cNvSpPr>
            <p:nvPr/>
          </p:nvSpPr>
          <p:spPr>
            <a:xfrm>
              <a:off x="2850477" y="4897419"/>
              <a:ext cx="252088" cy="25208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8" name="Rechteck 97"/>
            <p:cNvSpPr>
              <a:spLocks noChangeAspect="1"/>
            </p:cNvSpPr>
            <p:nvPr/>
          </p:nvSpPr>
          <p:spPr>
            <a:xfrm>
              <a:off x="3202902" y="4897419"/>
              <a:ext cx="252088" cy="25208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99" name="Gruppieren 98"/>
          <p:cNvGrpSpPr>
            <a:grpSpLocks noChangeAspect="1"/>
          </p:cNvGrpSpPr>
          <p:nvPr/>
        </p:nvGrpSpPr>
        <p:grpSpPr>
          <a:xfrm>
            <a:off x="320613" y="1311818"/>
            <a:ext cx="856737" cy="1445913"/>
            <a:chOff x="336815" y="2026706"/>
            <a:chExt cx="2057341" cy="3472169"/>
          </a:xfrm>
        </p:grpSpPr>
        <p:sp>
          <p:nvSpPr>
            <p:cNvPr id="100" name="Freihandform 99"/>
            <p:cNvSpPr/>
            <p:nvPr/>
          </p:nvSpPr>
          <p:spPr>
            <a:xfrm>
              <a:off x="336815" y="2026706"/>
              <a:ext cx="2057341" cy="3472169"/>
            </a:xfrm>
            <a:custGeom>
              <a:avLst/>
              <a:gdLst>
                <a:gd name="connsiteX0" fmla="*/ 606160 w 2057341"/>
                <a:gd name="connsiteY0" fmla="*/ 49564 h 3519614"/>
                <a:gd name="connsiteX1" fmla="*/ 1015735 w 2057341"/>
                <a:gd name="connsiteY1" fmla="*/ 182914 h 3519614"/>
                <a:gd name="connsiteX2" fmla="*/ 1301485 w 2057341"/>
                <a:gd name="connsiteY2" fmla="*/ 487714 h 3519614"/>
                <a:gd name="connsiteX3" fmla="*/ 1701535 w 2057341"/>
                <a:gd name="connsiteY3" fmla="*/ 735364 h 3519614"/>
                <a:gd name="connsiteX4" fmla="*/ 2044435 w 2057341"/>
                <a:gd name="connsiteY4" fmla="*/ 1059214 h 3519614"/>
                <a:gd name="connsiteX5" fmla="*/ 1958710 w 2057341"/>
                <a:gd name="connsiteY5" fmla="*/ 1440214 h 3519614"/>
                <a:gd name="connsiteX6" fmla="*/ 1711060 w 2057341"/>
                <a:gd name="connsiteY6" fmla="*/ 1783114 h 3519614"/>
                <a:gd name="connsiteX7" fmla="*/ 1425310 w 2057341"/>
                <a:gd name="connsiteY7" fmla="*/ 1897414 h 3519614"/>
                <a:gd name="connsiteX8" fmla="*/ 1330060 w 2057341"/>
                <a:gd name="connsiteY8" fmla="*/ 2106964 h 3519614"/>
                <a:gd name="connsiteX9" fmla="*/ 1025260 w 2057341"/>
                <a:gd name="connsiteY9" fmla="*/ 2316514 h 3519614"/>
                <a:gd name="connsiteX10" fmla="*/ 853810 w 2057341"/>
                <a:gd name="connsiteY10" fmla="*/ 2487964 h 3519614"/>
                <a:gd name="connsiteX11" fmla="*/ 1472935 w 2057341"/>
                <a:gd name="connsiteY11" fmla="*/ 2278414 h 3519614"/>
                <a:gd name="connsiteX12" fmla="*/ 1625335 w 2057341"/>
                <a:gd name="connsiteY12" fmla="*/ 2545114 h 3519614"/>
                <a:gd name="connsiteX13" fmla="*/ 1625335 w 2057341"/>
                <a:gd name="connsiteY13" fmla="*/ 2926114 h 3519614"/>
                <a:gd name="connsiteX14" fmla="*/ 1368160 w 2057341"/>
                <a:gd name="connsiteY14" fmla="*/ 3154714 h 3519614"/>
                <a:gd name="connsiteX15" fmla="*/ 987160 w 2057341"/>
                <a:gd name="connsiteY15" fmla="*/ 3307114 h 3519614"/>
                <a:gd name="connsiteX16" fmla="*/ 549010 w 2057341"/>
                <a:gd name="connsiteY16" fmla="*/ 3516664 h 3519614"/>
                <a:gd name="connsiteX17" fmla="*/ 377560 w 2057341"/>
                <a:gd name="connsiteY17" fmla="*/ 3383314 h 3519614"/>
                <a:gd name="connsiteX18" fmla="*/ 206110 w 2057341"/>
                <a:gd name="connsiteY18" fmla="*/ 2792764 h 3519614"/>
                <a:gd name="connsiteX19" fmla="*/ 187060 w 2057341"/>
                <a:gd name="connsiteY19" fmla="*/ 2373664 h 3519614"/>
                <a:gd name="connsiteX20" fmla="*/ 168010 w 2057341"/>
                <a:gd name="connsiteY20" fmla="*/ 2106964 h 3519614"/>
                <a:gd name="connsiteX21" fmla="*/ 53710 w 2057341"/>
                <a:gd name="connsiteY21" fmla="*/ 1687864 h 3519614"/>
                <a:gd name="connsiteX22" fmla="*/ 348985 w 2057341"/>
                <a:gd name="connsiteY22" fmla="*/ 1402114 h 3519614"/>
                <a:gd name="connsiteX23" fmla="*/ 15610 w 2057341"/>
                <a:gd name="connsiteY23" fmla="*/ 1021114 h 3519614"/>
                <a:gd name="connsiteX24" fmla="*/ 63235 w 2057341"/>
                <a:gd name="connsiteY24" fmla="*/ 697264 h 3519614"/>
                <a:gd name="connsiteX25" fmla="*/ 139435 w 2057341"/>
                <a:gd name="connsiteY25" fmla="*/ 278164 h 3519614"/>
                <a:gd name="connsiteX26" fmla="*/ 558535 w 2057341"/>
                <a:gd name="connsiteY26" fmla="*/ 11464 h 3519614"/>
                <a:gd name="connsiteX27" fmla="*/ 606160 w 2057341"/>
                <a:gd name="connsiteY27" fmla="*/ 49564 h 3519614"/>
                <a:gd name="connsiteX0" fmla="*/ 606160 w 2057341"/>
                <a:gd name="connsiteY0" fmla="*/ 2119 h 3472169"/>
                <a:gd name="connsiteX1" fmla="*/ 1015735 w 2057341"/>
                <a:gd name="connsiteY1" fmla="*/ 135469 h 3472169"/>
                <a:gd name="connsiteX2" fmla="*/ 1301485 w 2057341"/>
                <a:gd name="connsiteY2" fmla="*/ 440269 h 3472169"/>
                <a:gd name="connsiteX3" fmla="*/ 1701535 w 2057341"/>
                <a:gd name="connsiteY3" fmla="*/ 687919 h 3472169"/>
                <a:gd name="connsiteX4" fmla="*/ 2044435 w 2057341"/>
                <a:gd name="connsiteY4" fmla="*/ 1011769 h 3472169"/>
                <a:gd name="connsiteX5" fmla="*/ 1958710 w 2057341"/>
                <a:gd name="connsiteY5" fmla="*/ 1392769 h 3472169"/>
                <a:gd name="connsiteX6" fmla="*/ 1711060 w 2057341"/>
                <a:gd name="connsiteY6" fmla="*/ 1735669 h 3472169"/>
                <a:gd name="connsiteX7" fmla="*/ 1425310 w 2057341"/>
                <a:gd name="connsiteY7" fmla="*/ 1849969 h 3472169"/>
                <a:gd name="connsiteX8" fmla="*/ 1330060 w 2057341"/>
                <a:gd name="connsiteY8" fmla="*/ 2059519 h 3472169"/>
                <a:gd name="connsiteX9" fmla="*/ 1025260 w 2057341"/>
                <a:gd name="connsiteY9" fmla="*/ 2269069 h 3472169"/>
                <a:gd name="connsiteX10" fmla="*/ 853810 w 2057341"/>
                <a:gd name="connsiteY10" fmla="*/ 2440519 h 3472169"/>
                <a:gd name="connsiteX11" fmla="*/ 1472935 w 2057341"/>
                <a:gd name="connsiteY11" fmla="*/ 2230969 h 3472169"/>
                <a:gd name="connsiteX12" fmla="*/ 1625335 w 2057341"/>
                <a:gd name="connsiteY12" fmla="*/ 2497669 h 3472169"/>
                <a:gd name="connsiteX13" fmla="*/ 1625335 w 2057341"/>
                <a:gd name="connsiteY13" fmla="*/ 2878669 h 3472169"/>
                <a:gd name="connsiteX14" fmla="*/ 1368160 w 2057341"/>
                <a:gd name="connsiteY14" fmla="*/ 3107269 h 3472169"/>
                <a:gd name="connsiteX15" fmla="*/ 987160 w 2057341"/>
                <a:gd name="connsiteY15" fmla="*/ 3259669 h 3472169"/>
                <a:gd name="connsiteX16" fmla="*/ 549010 w 2057341"/>
                <a:gd name="connsiteY16" fmla="*/ 3469219 h 3472169"/>
                <a:gd name="connsiteX17" fmla="*/ 377560 w 2057341"/>
                <a:gd name="connsiteY17" fmla="*/ 3335869 h 3472169"/>
                <a:gd name="connsiteX18" fmla="*/ 206110 w 2057341"/>
                <a:gd name="connsiteY18" fmla="*/ 2745319 h 3472169"/>
                <a:gd name="connsiteX19" fmla="*/ 187060 w 2057341"/>
                <a:gd name="connsiteY19" fmla="*/ 2326219 h 3472169"/>
                <a:gd name="connsiteX20" fmla="*/ 168010 w 2057341"/>
                <a:gd name="connsiteY20" fmla="*/ 2059519 h 3472169"/>
                <a:gd name="connsiteX21" fmla="*/ 53710 w 2057341"/>
                <a:gd name="connsiteY21" fmla="*/ 1640419 h 3472169"/>
                <a:gd name="connsiteX22" fmla="*/ 348985 w 2057341"/>
                <a:gd name="connsiteY22" fmla="*/ 1354669 h 3472169"/>
                <a:gd name="connsiteX23" fmla="*/ 15610 w 2057341"/>
                <a:gd name="connsiteY23" fmla="*/ 973669 h 3472169"/>
                <a:gd name="connsiteX24" fmla="*/ 63235 w 2057341"/>
                <a:gd name="connsiteY24" fmla="*/ 649819 h 3472169"/>
                <a:gd name="connsiteX25" fmla="*/ 139435 w 2057341"/>
                <a:gd name="connsiteY25" fmla="*/ 230719 h 3472169"/>
                <a:gd name="connsiteX26" fmla="*/ 606160 w 2057341"/>
                <a:gd name="connsiteY26" fmla="*/ 2119 h 3472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057341" h="3472169">
                  <a:moveTo>
                    <a:pt x="606160" y="2119"/>
                  </a:moveTo>
                  <a:cubicBezTo>
                    <a:pt x="752210" y="-13756"/>
                    <a:pt x="899848" y="62444"/>
                    <a:pt x="1015735" y="135469"/>
                  </a:cubicBezTo>
                  <a:cubicBezTo>
                    <a:pt x="1131622" y="208494"/>
                    <a:pt x="1187185" y="348194"/>
                    <a:pt x="1301485" y="440269"/>
                  </a:cubicBezTo>
                  <a:cubicBezTo>
                    <a:pt x="1415785" y="532344"/>
                    <a:pt x="1577710" y="592669"/>
                    <a:pt x="1701535" y="687919"/>
                  </a:cubicBezTo>
                  <a:cubicBezTo>
                    <a:pt x="1825360" y="783169"/>
                    <a:pt x="2001573" y="894294"/>
                    <a:pt x="2044435" y="1011769"/>
                  </a:cubicBezTo>
                  <a:cubicBezTo>
                    <a:pt x="2087297" y="1129244"/>
                    <a:pt x="2014273" y="1272119"/>
                    <a:pt x="1958710" y="1392769"/>
                  </a:cubicBezTo>
                  <a:cubicBezTo>
                    <a:pt x="1903148" y="1513419"/>
                    <a:pt x="1799960" y="1659469"/>
                    <a:pt x="1711060" y="1735669"/>
                  </a:cubicBezTo>
                  <a:cubicBezTo>
                    <a:pt x="1622160" y="1811869"/>
                    <a:pt x="1488810" y="1795994"/>
                    <a:pt x="1425310" y="1849969"/>
                  </a:cubicBezTo>
                  <a:cubicBezTo>
                    <a:pt x="1361810" y="1903944"/>
                    <a:pt x="1396735" y="1989669"/>
                    <a:pt x="1330060" y="2059519"/>
                  </a:cubicBezTo>
                  <a:cubicBezTo>
                    <a:pt x="1263385" y="2129369"/>
                    <a:pt x="1104635" y="2205569"/>
                    <a:pt x="1025260" y="2269069"/>
                  </a:cubicBezTo>
                  <a:cubicBezTo>
                    <a:pt x="945885" y="2332569"/>
                    <a:pt x="779198" y="2446869"/>
                    <a:pt x="853810" y="2440519"/>
                  </a:cubicBezTo>
                  <a:cubicBezTo>
                    <a:pt x="928422" y="2434169"/>
                    <a:pt x="1344347" y="2221444"/>
                    <a:pt x="1472935" y="2230969"/>
                  </a:cubicBezTo>
                  <a:cubicBezTo>
                    <a:pt x="1601523" y="2240494"/>
                    <a:pt x="1599935" y="2389719"/>
                    <a:pt x="1625335" y="2497669"/>
                  </a:cubicBezTo>
                  <a:cubicBezTo>
                    <a:pt x="1650735" y="2605619"/>
                    <a:pt x="1668198" y="2777069"/>
                    <a:pt x="1625335" y="2878669"/>
                  </a:cubicBezTo>
                  <a:cubicBezTo>
                    <a:pt x="1582473" y="2980269"/>
                    <a:pt x="1474522" y="3043769"/>
                    <a:pt x="1368160" y="3107269"/>
                  </a:cubicBezTo>
                  <a:cubicBezTo>
                    <a:pt x="1261798" y="3170769"/>
                    <a:pt x="1123685" y="3199344"/>
                    <a:pt x="987160" y="3259669"/>
                  </a:cubicBezTo>
                  <a:cubicBezTo>
                    <a:pt x="850635" y="3319994"/>
                    <a:pt x="650610" y="3456519"/>
                    <a:pt x="549010" y="3469219"/>
                  </a:cubicBezTo>
                  <a:cubicBezTo>
                    <a:pt x="447410" y="3481919"/>
                    <a:pt x="434710" y="3456519"/>
                    <a:pt x="377560" y="3335869"/>
                  </a:cubicBezTo>
                  <a:cubicBezTo>
                    <a:pt x="320410" y="3215219"/>
                    <a:pt x="237860" y="2913594"/>
                    <a:pt x="206110" y="2745319"/>
                  </a:cubicBezTo>
                  <a:cubicBezTo>
                    <a:pt x="174360" y="2577044"/>
                    <a:pt x="193410" y="2440519"/>
                    <a:pt x="187060" y="2326219"/>
                  </a:cubicBezTo>
                  <a:cubicBezTo>
                    <a:pt x="180710" y="2211919"/>
                    <a:pt x="190235" y="2173819"/>
                    <a:pt x="168010" y="2059519"/>
                  </a:cubicBezTo>
                  <a:cubicBezTo>
                    <a:pt x="145785" y="1945219"/>
                    <a:pt x="23548" y="1757894"/>
                    <a:pt x="53710" y="1640419"/>
                  </a:cubicBezTo>
                  <a:cubicBezTo>
                    <a:pt x="83872" y="1522944"/>
                    <a:pt x="355335" y="1465794"/>
                    <a:pt x="348985" y="1354669"/>
                  </a:cubicBezTo>
                  <a:cubicBezTo>
                    <a:pt x="342635" y="1243544"/>
                    <a:pt x="63235" y="1091144"/>
                    <a:pt x="15610" y="973669"/>
                  </a:cubicBezTo>
                  <a:cubicBezTo>
                    <a:pt x="-32015" y="856194"/>
                    <a:pt x="42598" y="773644"/>
                    <a:pt x="63235" y="649819"/>
                  </a:cubicBezTo>
                  <a:cubicBezTo>
                    <a:pt x="83872" y="525994"/>
                    <a:pt x="56885" y="345019"/>
                    <a:pt x="139435" y="230719"/>
                  </a:cubicBezTo>
                  <a:cubicBezTo>
                    <a:pt x="229922" y="122769"/>
                    <a:pt x="460110" y="17994"/>
                    <a:pt x="606160" y="2119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="1"/>
            </a:p>
          </p:txBody>
        </p:sp>
        <p:sp>
          <p:nvSpPr>
            <p:cNvPr id="101" name="Freihandform 100"/>
            <p:cNvSpPr/>
            <p:nvPr/>
          </p:nvSpPr>
          <p:spPr>
            <a:xfrm>
              <a:off x="387364" y="2083163"/>
              <a:ext cx="1803409" cy="3305016"/>
            </a:xfrm>
            <a:custGeom>
              <a:avLst/>
              <a:gdLst>
                <a:gd name="connsiteX0" fmla="*/ 98411 w 1803409"/>
                <a:gd name="connsiteY0" fmla="*/ 212362 h 3305016"/>
                <a:gd name="connsiteX1" fmla="*/ 12686 w 1803409"/>
                <a:gd name="connsiteY1" fmla="*/ 860062 h 3305016"/>
                <a:gd name="connsiteX2" fmla="*/ 336536 w 1803409"/>
                <a:gd name="connsiteY2" fmla="*/ 1317262 h 3305016"/>
                <a:gd name="connsiteX3" fmla="*/ 136511 w 1803409"/>
                <a:gd name="connsiteY3" fmla="*/ 1679212 h 3305016"/>
                <a:gd name="connsiteX4" fmla="*/ 260336 w 1803409"/>
                <a:gd name="connsiteY4" fmla="*/ 2250712 h 3305016"/>
                <a:gd name="connsiteX5" fmla="*/ 288911 w 1803409"/>
                <a:gd name="connsiteY5" fmla="*/ 2955562 h 3305016"/>
                <a:gd name="connsiteX6" fmla="*/ 507986 w 1803409"/>
                <a:gd name="connsiteY6" fmla="*/ 3298462 h 3305016"/>
                <a:gd name="connsiteX7" fmla="*/ 812786 w 1803409"/>
                <a:gd name="connsiteY7" fmla="*/ 3146062 h 3305016"/>
                <a:gd name="connsiteX8" fmla="*/ 803261 w 1803409"/>
                <a:gd name="connsiteY8" fmla="*/ 2726962 h 3305016"/>
                <a:gd name="connsiteX9" fmla="*/ 669911 w 1803409"/>
                <a:gd name="connsiteY9" fmla="*/ 2403112 h 3305016"/>
                <a:gd name="connsiteX10" fmla="*/ 717536 w 1803409"/>
                <a:gd name="connsiteY10" fmla="*/ 2212612 h 3305016"/>
                <a:gd name="connsiteX11" fmla="*/ 1098536 w 1803409"/>
                <a:gd name="connsiteY11" fmla="*/ 2022112 h 3305016"/>
                <a:gd name="connsiteX12" fmla="*/ 1155686 w 1803409"/>
                <a:gd name="connsiteY12" fmla="*/ 1736362 h 3305016"/>
                <a:gd name="connsiteX13" fmla="*/ 1650986 w 1803409"/>
                <a:gd name="connsiteY13" fmla="*/ 1450612 h 3305016"/>
                <a:gd name="connsiteX14" fmla="*/ 1803386 w 1803409"/>
                <a:gd name="connsiteY14" fmla="*/ 1088662 h 3305016"/>
                <a:gd name="connsiteX15" fmla="*/ 1660511 w 1803409"/>
                <a:gd name="connsiteY15" fmla="*/ 688612 h 3305016"/>
                <a:gd name="connsiteX16" fmla="*/ 1412861 w 1803409"/>
                <a:gd name="connsiteY16" fmla="*/ 593362 h 3305016"/>
                <a:gd name="connsiteX17" fmla="*/ 1127111 w 1803409"/>
                <a:gd name="connsiteY17" fmla="*/ 345712 h 3305016"/>
                <a:gd name="connsiteX18" fmla="*/ 784211 w 1803409"/>
                <a:gd name="connsiteY18" fmla="*/ 98062 h 3305016"/>
                <a:gd name="connsiteX19" fmla="*/ 403211 w 1803409"/>
                <a:gd name="connsiteY19" fmla="*/ 2812 h 3305016"/>
                <a:gd name="connsiteX20" fmla="*/ 98411 w 1803409"/>
                <a:gd name="connsiteY20" fmla="*/ 212362 h 3305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803409" h="3305016">
                  <a:moveTo>
                    <a:pt x="98411" y="212362"/>
                  </a:moveTo>
                  <a:cubicBezTo>
                    <a:pt x="33324" y="355237"/>
                    <a:pt x="-27001" y="675912"/>
                    <a:pt x="12686" y="860062"/>
                  </a:cubicBezTo>
                  <a:cubicBezTo>
                    <a:pt x="52373" y="1044212"/>
                    <a:pt x="315899" y="1180737"/>
                    <a:pt x="336536" y="1317262"/>
                  </a:cubicBezTo>
                  <a:cubicBezTo>
                    <a:pt x="357173" y="1453787"/>
                    <a:pt x="149211" y="1523637"/>
                    <a:pt x="136511" y="1679212"/>
                  </a:cubicBezTo>
                  <a:cubicBezTo>
                    <a:pt x="123811" y="1834787"/>
                    <a:pt x="234936" y="2037987"/>
                    <a:pt x="260336" y="2250712"/>
                  </a:cubicBezTo>
                  <a:cubicBezTo>
                    <a:pt x="285736" y="2463437"/>
                    <a:pt x="247636" y="2780937"/>
                    <a:pt x="288911" y="2955562"/>
                  </a:cubicBezTo>
                  <a:cubicBezTo>
                    <a:pt x="330186" y="3130187"/>
                    <a:pt x="420674" y="3266712"/>
                    <a:pt x="507986" y="3298462"/>
                  </a:cubicBezTo>
                  <a:cubicBezTo>
                    <a:pt x="595298" y="3330212"/>
                    <a:pt x="763574" y="3241312"/>
                    <a:pt x="812786" y="3146062"/>
                  </a:cubicBezTo>
                  <a:cubicBezTo>
                    <a:pt x="861998" y="3050812"/>
                    <a:pt x="827073" y="2850787"/>
                    <a:pt x="803261" y="2726962"/>
                  </a:cubicBezTo>
                  <a:cubicBezTo>
                    <a:pt x="779449" y="2603137"/>
                    <a:pt x="684199" y="2488837"/>
                    <a:pt x="669911" y="2403112"/>
                  </a:cubicBezTo>
                  <a:cubicBezTo>
                    <a:pt x="655623" y="2317387"/>
                    <a:pt x="646099" y="2276112"/>
                    <a:pt x="717536" y="2212612"/>
                  </a:cubicBezTo>
                  <a:cubicBezTo>
                    <a:pt x="788973" y="2149112"/>
                    <a:pt x="1025511" y="2101487"/>
                    <a:pt x="1098536" y="2022112"/>
                  </a:cubicBezTo>
                  <a:cubicBezTo>
                    <a:pt x="1171561" y="1942737"/>
                    <a:pt x="1063611" y="1831612"/>
                    <a:pt x="1155686" y="1736362"/>
                  </a:cubicBezTo>
                  <a:cubicBezTo>
                    <a:pt x="1247761" y="1641112"/>
                    <a:pt x="1543036" y="1558562"/>
                    <a:pt x="1650986" y="1450612"/>
                  </a:cubicBezTo>
                  <a:cubicBezTo>
                    <a:pt x="1758936" y="1342662"/>
                    <a:pt x="1801799" y="1215662"/>
                    <a:pt x="1803386" y="1088662"/>
                  </a:cubicBezTo>
                  <a:cubicBezTo>
                    <a:pt x="1804973" y="961662"/>
                    <a:pt x="1725598" y="771162"/>
                    <a:pt x="1660511" y="688612"/>
                  </a:cubicBezTo>
                  <a:cubicBezTo>
                    <a:pt x="1595424" y="606062"/>
                    <a:pt x="1501761" y="650512"/>
                    <a:pt x="1412861" y="593362"/>
                  </a:cubicBezTo>
                  <a:cubicBezTo>
                    <a:pt x="1323961" y="536212"/>
                    <a:pt x="1231886" y="428262"/>
                    <a:pt x="1127111" y="345712"/>
                  </a:cubicBezTo>
                  <a:cubicBezTo>
                    <a:pt x="1022336" y="263162"/>
                    <a:pt x="904861" y="155212"/>
                    <a:pt x="784211" y="98062"/>
                  </a:cubicBezTo>
                  <a:cubicBezTo>
                    <a:pt x="663561" y="40912"/>
                    <a:pt x="515924" y="-13063"/>
                    <a:pt x="403211" y="2812"/>
                  </a:cubicBezTo>
                  <a:cubicBezTo>
                    <a:pt x="290499" y="18687"/>
                    <a:pt x="163498" y="69487"/>
                    <a:pt x="98411" y="212362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="1"/>
            </a:p>
          </p:txBody>
        </p:sp>
        <p:sp>
          <p:nvSpPr>
            <p:cNvPr id="102" name="Freihandform 101"/>
            <p:cNvSpPr/>
            <p:nvPr/>
          </p:nvSpPr>
          <p:spPr>
            <a:xfrm>
              <a:off x="561900" y="2209983"/>
              <a:ext cx="1507519" cy="1980602"/>
            </a:xfrm>
            <a:custGeom>
              <a:avLst/>
              <a:gdLst>
                <a:gd name="connsiteX0" fmla="*/ 381075 w 1507519"/>
                <a:gd name="connsiteY0" fmla="*/ 1266642 h 1980602"/>
                <a:gd name="connsiteX1" fmla="*/ 362025 w 1507519"/>
                <a:gd name="connsiteY1" fmla="*/ 1171392 h 1980602"/>
                <a:gd name="connsiteX2" fmla="*/ 75 w 1507519"/>
                <a:gd name="connsiteY2" fmla="*/ 561792 h 1980602"/>
                <a:gd name="connsiteX3" fmla="*/ 333450 w 1507519"/>
                <a:gd name="connsiteY3" fmla="*/ 9342 h 1980602"/>
                <a:gd name="connsiteX4" fmla="*/ 695400 w 1507519"/>
                <a:gd name="connsiteY4" fmla="*/ 237942 h 1980602"/>
                <a:gd name="connsiteX5" fmla="*/ 1057350 w 1507519"/>
                <a:gd name="connsiteY5" fmla="*/ 542742 h 1980602"/>
                <a:gd name="connsiteX6" fmla="*/ 1476450 w 1507519"/>
                <a:gd name="connsiteY6" fmla="*/ 637992 h 1980602"/>
                <a:gd name="connsiteX7" fmla="*/ 1447875 w 1507519"/>
                <a:gd name="connsiteY7" fmla="*/ 1190442 h 1980602"/>
                <a:gd name="connsiteX8" fmla="*/ 1219275 w 1507519"/>
                <a:gd name="connsiteY8" fmla="*/ 1399992 h 1980602"/>
                <a:gd name="connsiteX9" fmla="*/ 990675 w 1507519"/>
                <a:gd name="connsiteY9" fmla="*/ 1457142 h 1980602"/>
                <a:gd name="connsiteX10" fmla="*/ 876375 w 1507519"/>
                <a:gd name="connsiteY10" fmla="*/ 1761942 h 1980602"/>
                <a:gd name="connsiteX11" fmla="*/ 666825 w 1507519"/>
                <a:gd name="connsiteY11" fmla="*/ 1971492 h 1980602"/>
                <a:gd name="connsiteX12" fmla="*/ 171525 w 1507519"/>
                <a:gd name="connsiteY12" fmla="*/ 1895292 h 1980602"/>
                <a:gd name="connsiteX13" fmla="*/ 104850 w 1507519"/>
                <a:gd name="connsiteY13" fmla="*/ 1476192 h 1980602"/>
                <a:gd name="connsiteX14" fmla="*/ 381075 w 1507519"/>
                <a:gd name="connsiteY14" fmla="*/ 1266642 h 1980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7519" h="1980602">
                  <a:moveTo>
                    <a:pt x="381075" y="1266642"/>
                  </a:moveTo>
                  <a:cubicBezTo>
                    <a:pt x="423937" y="1215842"/>
                    <a:pt x="425525" y="1288867"/>
                    <a:pt x="362025" y="1171392"/>
                  </a:cubicBezTo>
                  <a:cubicBezTo>
                    <a:pt x="298525" y="1053917"/>
                    <a:pt x="4837" y="755467"/>
                    <a:pt x="75" y="561792"/>
                  </a:cubicBezTo>
                  <a:cubicBezTo>
                    <a:pt x="-4687" y="368117"/>
                    <a:pt x="217563" y="63317"/>
                    <a:pt x="333450" y="9342"/>
                  </a:cubicBezTo>
                  <a:cubicBezTo>
                    <a:pt x="449337" y="-44633"/>
                    <a:pt x="574750" y="149042"/>
                    <a:pt x="695400" y="237942"/>
                  </a:cubicBezTo>
                  <a:cubicBezTo>
                    <a:pt x="816050" y="326842"/>
                    <a:pt x="927175" y="476067"/>
                    <a:pt x="1057350" y="542742"/>
                  </a:cubicBezTo>
                  <a:cubicBezTo>
                    <a:pt x="1187525" y="609417"/>
                    <a:pt x="1411363" y="530042"/>
                    <a:pt x="1476450" y="637992"/>
                  </a:cubicBezTo>
                  <a:cubicBezTo>
                    <a:pt x="1541537" y="745942"/>
                    <a:pt x="1490738" y="1063442"/>
                    <a:pt x="1447875" y="1190442"/>
                  </a:cubicBezTo>
                  <a:cubicBezTo>
                    <a:pt x="1405012" y="1317442"/>
                    <a:pt x="1295475" y="1355542"/>
                    <a:pt x="1219275" y="1399992"/>
                  </a:cubicBezTo>
                  <a:cubicBezTo>
                    <a:pt x="1143075" y="1444442"/>
                    <a:pt x="1047825" y="1396817"/>
                    <a:pt x="990675" y="1457142"/>
                  </a:cubicBezTo>
                  <a:cubicBezTo>
                    <a:pt x="933525" y="1517467"/>
                    <a:pt x="930350" y="1676217"/>
                    <a:pt x="876375" y="1761942"/>
                  </a:cubicBezTo>
                  <a:cubicBezTo>
                    <a:pt x="822400" y="1847667"/>
                    <a:pt x="784300" y="1949267"/>
                    <a:pt x="666825" y="1971492"/>
                  </a:cubicBezTo>
                  <a:cubicBezTo>
                    <a:pt x="549350" y="1993717"/>
                    <a:pt x="265188" y="1977842"/>
                    <a:pt x="171525" y="1895292"/>
                  </a:cubicBezTo>
                  <a:cubicBezTo>
                    <a:pt x="77862" y="1812742"/>
                    <a:pt x="71513" y="1584142"/>
                    <a:pt x="104850" y="1476192"/>
                  </a:cubicBezTo>
                  <a:cubicBezTo>
                    <a:pt x="138187" y="1368242"/>
                    <a:pt x="338213" y="1317442"/>
                    <a:pt x="381075" y="1266642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="1"/>
            </a:p>
          </p:txBody>
        </p:sp>
        <p:grpSp>
          <p:nvGrpSpPr>
            <p:cNvPr id="103" name="Gruppieren 102"/>
            <p:cNvGrpSpPr/>
            <p:nvPr/>
          </p:nvGrpSpPr>
          <p:grpSpPr>
            <a:xfrm>
              <a:off x="746901" y="2558113"/>
              <a:ext cx="1065643" cy="2591394"/>
              <a:chOff x="746901" y="2558113"/>
              <a:chExt cx="1065643" cy="2591394"/>
            </a:xfrm>
          </p:grpSpPr>
          <p:cxnSp>
            <p:nvCxnSpPr>
              <p:cNvPr id="104" name="Gerader Verbinder 103"/>
              <p:cNvCxnSpPr>
                <a:cxnSpLocks/>
                <a:stCxn id="109" idx="6"/>
                <a:endCxn id="110" idx="1"/>
              </p:cNvCxnSpPr>
              <p:nvPr/>
            </p:nvCxnSpPr>
            <p:spPr>
              <a:xfrm>
                <a:off x="1106901" y="2738113"/>
                <a:ext cx="398364" cy="25056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Gerader Verbinder 104"/>
              <p:cNvCxnSpPr>
                <a:cxnSpLocks/>
                <a:stCxn id="109" idx="4"/>
                <a:endCxn id="111" idx="0"/>
              </p:cNvCxnSpPr>
              <p:nvPr/>
            </p:nvCxnSpPr>
            <p:spPr>
              <a:xfrm>
                <a:off x="926901" y="2918113"/>
                <a:ext cx="211551" cy="63795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Gerader Verbinder 105"/>
              <p:cNvCxnSpPr>
                <a:cxnSpLocks/>
                <a:stCxn id="111" idx="4"/>
                <a:endCxn id="112" idx="0"/>
              </p:cNvCxnSpPr>
              <p:nvPr/>
            </p:nvCxnSpPr>
            <p:spPr>
              <a:xfrm flipH="1">
                <a:off x="926901" y="3916069"/>
                <a:ext cx="211551" cy="87343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Gerader Verbinder 106"/>
              <p:cNvCxnSpPr>
                <a:cxnSpLocks/>
                <a:stCxn id="112" idx="6"/>
                <a:endCxn id="113" idx="2"/>
              </p:cNvCxnSpPr>
              <p:nvPr/>
            </p:nvCxnSpPr>
            <p:spPr>
              <a:xfrm flipV="1">
                <a:off x="1106901" y="4609507"/>
                <a:ext cx="345643" cy="36000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Gerader Verbinder 107"/>
              <p:cNvCxnSpPr>
                <a:cxnSpLocks/>
                <a:stCxn id="111" idx="7"/>
                <a:endCxn id="110" idx="3"/>
              </p:cNvCxnSpPr>
              <p:nvPr/>
            </p:nvCxnSpPr>
            <p:spPr>
              <a:xfrm flipV="1">
                <a:off x="1265731" y="3243240"/>
                <a:ext cx="239534" cy="36555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9" name="Ellipse 108"/>
              <p:cNvSpPr>
                <a:spLocks noChangeAspect="1"/>
              </p:cNvSpPr>
              <p:nvPr/>
            </p:nvSpPr>
            <p:spPr>
              <a:xfrm>
                <a:off x="746901" y="2558113"/>
                <a:ext cx="360000" cy="360000"/>
              </a:xfrm>
              <a:prstGeom prst="ellipse">
                <a:avLst/>
              </a:prstGeom>
              <a:solidFill>
                <a:schemeClr val="tx1"/>
              </a:solidFill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b="1" dirty="0" smtClean="0"/>
              </a:p>
            </p:txBody>
          </p:sp>
          <p:sp>
            <p:nvSpPr>
              <p:cNvPr id="110" name="Ellipse 109"/>
              <p:cNvSpPr>
                <a:spLocks noChangeAspect="1"/>
              </p:cNvSpPr>
              <p:nvPr/>
            </p:nvSpPr>
            <p:spPr>
              <a:xfrm>
                <a:off x="1452544" y="2935961"/>
                <a:ext cx="360000" cy="3600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b="1" dirty="0" smtClean="0"/>
              </a:p>
            </p:txBody>
          </p:sp>
          <p:sp>
            <p:nvSpPr>
              <p:cNvPr id="111" name="Ellipse 110"/>
              <p:cNvSpPr>
                <a:spLocks noChangeAspect="1"/>
              </p:cNvSpPr>
              <p:nvPr/>
            </p:nvSpPr>
            <p:spPr>
              <a:xfrm>
                <a:off x="958452" y="3556069"/>
                <a:ext cx="360000" cy="3600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b="1" dirty="0" smtClean="0"/>
              </a:p>
            </p:txBody>
          </p:sp>
          <p:sp>
            <p:nvSpPr>
              <p:cNvPr id="112" name="Ellipse 111"/>
              <p:cNvSpPr>
                <a:spLocks noChangeAspect="1"/>
              </p:cNvSpPr>
              <p:nvPr/>
            </p:nvSpPr>
            <p:spPr>
              <a:xfrm>
                <a:off x="746901" y="4789507"/>
                <a:ext cx="360000" cy="3600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b="1" dirty="0" smtClean="0"/>
              </a:p>
            </p:txBody>
          </p:sp>
          <p:sp>
            <p:nvSpPr>
              <p:cNvPr id="113" name="Ellipse 112"/>
              <p:cNvSpPr>
                <a:spLocks noChangeAspect="1"/>
              </p:cNvSpPr>
              <p:nvPr/>
            </p:nvSpPr>
            <p:spPr>
              <a:xfrm>
                <a:off x="1452544" y="4429507"/>
                <a:ext cx="360000" cy="3600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b="1" dirty="0" smtClean="0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114" name="Gruppieren 113"/>
          <p:cNvGrpSpPr>
            <a:grpSpLocks noChangeAspect="1"/>
          </p:cNvGrpSpPr>
          <p:nvPr/>
        </p:nvGrpSpPr>
        <p:grpSpPr>
          <a:xfrm>
            <a:off x="1522427" y="1311818"/>
            <a:ext cx="856737" cy="1445913"/>
            <a:chOff x="336815" y="2026706"/>
            <a:chExt cx="2057341" cy="3472169"/>
          </a:xfrm>
        </p:grpSpPr>
        <p:sp>
          <p:nvSpPr>
            <p:cNvPr id="115" name="Freihandform 114"/>
            <p:cNvSpPr/>
            <p:nvPr/>
          </p:nvSpPr>
          <p:spPr>
            <a:xfrm>
              <a:off x="336815" y="2026706"/>
              <a:ext cx="2057341" cy="3472169"/>
            </a:xfrm>
            <a:custGeom>
              <a:avLst/>
              <a:gdLst>
                <a:gd name="connsiteX0" fmla="*/ 606160 w 2057341"/>
                <a:gd name="connsiteY0" fmla="*/ 49564 h 3519614"/>
                <a:gd name="connsiteX1" fmla="*/ 1015735 w 2057341"/>
                <a:gd name="connsiteY1" fmla="*/ 182914 h 3519614"/>
                <a:gd name="connsiteX2" fmla="*/ 1301485 w 2057341"/>
                <a:gd name="connsiteY2" fmla="*/ 487714 h 3519614"/>
                <a:gd name="connsiteX3" fmla="*/ 1701535 w 2057341"/>
                <a:gd name="connsiteY3" fmla="*/ 735364 h 3519614"/>
                <a:gd name="connsiteX4" fmla="*/ 2044435 w 2057341"/>
                <a:gd name="connsiteY4" fmla="*/ 1059214 h 3519614"/>
                <a:gd name="connsiteX5" fmla="*/ 1958710 w 2057341"/>
                <a:gd name="connsiteY5" fmla="*/ 1440214 h 3519614"/>
                <a:gd name="connsiteX6" fmla="*/ 1711060 w 2057341"/>
                <a:gd name="connsiteY6" fmla="*/ 1783114 h 3519614"/>
                <a:gd name="connsiteX7" fmla="*/ 1425310 w 2057341"/>
                <a:gd name="connsiteY7" fmla="*/ 1897414 h 3519614"/>
                <a:gd name="connsiteX8" fmla="*/ 1330060 w 2057341"/>
                <a:gd name="connsiteY8" fmla="*/ 2106964 h 3519614"/>
                <a:gd name="connsiteX9" fmla="*/ 1025260 w 2057341"/>
                <a:gd name="connsiteY9" fmla="*/ 2316514 h 3519614"/>
                <a:gd name="connsiteX10" fmla="*/ 853810 w 2057341"/>
                <a:gd name="connsiteY10" fmla="*/ 2487964 h 3519614"/>
                <a:gd name="connsiteX11" fmla="*/ 1472935 w 2057341"/>
                <a:gd name="connsiteY11" fmla="*/ 2278414 h 3519614"/>
                <a:gd name="connsiteX12" fmla="*/ 1625335 w 2057341"/>
                <a:gd name="connsiteY12" fmla="*/ 2545114 h 3519614"/>
                <a:gd name="connsiteX13" fmla="*/ 1625335 w 2057341"/>
                <a:gd name="connsiteY13" fmla="*/ 2926114 h 3519614"/>
                <a:gd name="connsiteX14" fmla="*/ 1368160 w 2057341"/>
                <a:gd name="connsiteY14" fmla="*/ 3154714 h 3519614"/>
                <a:gd name="connsiteX15" fmla="*/ 987160 w 2057341"/>
                <a:gd name="connsiteY15" fmla="*/ 3307114 h 3519614"/>
                <a:gd name="connsiteX16" fmla="*/ 549010 w 2057341"/>
                <a:gd name="connsiteY16" fmla="*/ 3516664 h 3519614"/>
                <a:gd name="connsiteX17" fmla="*/ 377560 w 2057341"/>
                <a:gd name="connsiteY17" fmla="*/ 3383314 h 3519614"/>
                <a:gd name="connsiteX18" fmla="*/ 206110 w 2057341"/>
                <a:gd name="connsiteY18" fmla="*/ 2792764 h 3519614"/>
                <a:gd name="connsiteX19" fmla="*/ 187060 w 2057341"/>
                <a:gd name="connsiteY19" fmla="*/ 2373664 h 3519614"/>
                <a:gd name="connsiteX20" fmla="*/ 168010 w 2057341"/>
                <a:gd name="connsiteY20" fmla="*/ 2106964 h 3519614"/>
                <a:gd name="connsiteX21" fmla="*/ 53710 w 2057341"/>
                <a:gd name="connsiteY21" fmla="*/ 1687864 h 3519614"/>
                <a:gd name="connsiteX22" fmla="*/ 348985 w 2057341"/>
                <a:gd name="connsiteY22" fmla="*/ 1402114 h 3519614"/>
                <a:gd name="connsiteX23" fmla="*/ 15610 w 2057341"/>
                <a:gd name="connsiteY23" fmla="*/ 1021114 h 3519614"/>
                <a:gd name="connsiteX24" fmla="*/ 63235 w 2057341"/>
                <a:gd name="connsiteY24" fmla="*/ 697264 h 3519614"/>
                <a:gd name="connsiteX25" fmla="*/ 139435 w 2057341"/>
                <a:gd name="connsiteY25" fmla="*/ 278164 h 3519614"/>
                <a:gd name="connsiteX26" fmla="*/ 558535 w 2057341"/>
                <a:gd name="connsiteY26" fmla="*/ 11464 h 3519614"/>
                <a:gd name="connsiteX27" fmla="*/ 606160 w 2057341"/>
                <a:gd name="connsiteY27" fmla="*/ 49564 h 3519614"/>
                <a:gd name="connsiteX0" fmla="*/ 606160 w 2057341"/>
                <a:gd name="connsiteY0" fmla="*/ 2119 h 3472169"/>
                <a:gd name="connsiteX1" fmla="*/ 1015735 w 2057341"/>
                <a:gd name="connsiteY1" fmla="*/ 135469 h 3472169"/>
                <a:gd name="connsiteX2" fmla="*/ 1301485 w 2057341"/>
                <a:gd name="connsiteY2" fmla="*/ 440269 h 3472169"/>
                <a:gd name="connsiteX3" fmla="*/ 1701535 w 2057341"/>
                <a:gd name="connsiteY3" fmla="*/ 687919 h 3472169"/>
                <a:gd name="connsiteX4" fmla="*/ 2044435 w 2057341"/>
                <a:gd name="connsiteY4" fmla="*/ 1011769 h 3472169"/>
                <a:gd name="connsiteX5" fmla="*/ 1958710 w 2057341"/>
                <a:gd name="connsiteY5" fmla="*/ 1392769 h 3472169"/>
                <a:gd name="connsiteX6" fmla="*/ 1711060 w 2057341"/>
                <a:gd name="connsiteY6" fmla="*/ 1735669 h 3472169"/>
                <a:gd name="connsiteX7" fmla="*/ 1425310 w 2057341"/>
                <a:gd name="connsiteY7" fmla="*/ 1849969 h 3472169"/>
                <a:gd name="connsiteX8" fmla="*/ 1330060 w 2057341"/>
                <a:gd name="connsiteY8" fmla="*/ 2059519 h 3472169"/>
                <a:gd name="connsiteX9" fmla="*/ 1025260 w 2057341"/>
                <a:gd name="connsiteY9" fmla="*/ 2269069 h 3472169"/>
                <a:gd name="connsiteX10" fmla="*/ 853810 w 2057341"/>
                <a:gd name="connsiteY10" fmla="*/ 2440519 h 3472169"/>
                <a:gd name="connsiteX11" fmla="*/ 1472935 w 2057341"/>
                <a:gd name="connsiteY11" fmla="*/ 2230969 h 3472169"/>
                <a:gd name="connsiteX12" fmla="*/ 1625335 w 2057341"/>
                <a:gd name="connsiteY12" fmla="*/ 2497669 h 3472169"/>
                <a:gd name="connsiteX13" fmla="*/ 1625335 w 2057341"/>
                <a:gd name="connsiteY13" fmla="*/ 2878669 h 3472169"/>
                <a:gd name="connsiteX14" fmla="*/ 1368160 w 2057341"/>
                <a:gd name="connsiteY14" fmla="*/ 3107269 h 3472169"/>
                <a:gd name="connsiteX15" fmla="*/ 987160 w 2057341"/>
                <a:gd name="connsiteY15" fmla="*/ 3259669 h 3472169"/>
                <a:gd name="connsiteX16" fmla="*/ 549010 w 2057341"/>
                <a:gd name="connsiteY16" fmla="*/ 3469219 h 3472169"/>
                <a:gd name="connsiteX17" fmla="*/ 377560 w 2057341"/>
                <a:gd name="connsiteY17" fmla="*/ 3335869 h 3472169"/>
                <a:gd name="connsiteX18" fmla="*/ 206110 w 2057341"/>
                <a:gd name="connsiteY18" fmla="*/ 2745319 h 3472169"/>
                <a:gd name="connsiteX19" fmla="*/ 187060 w 2057341"/>
                <a:gd name="connsiteY19" fmla="*/ 2326219 h 3472169"/>
                <a:gd name="connsiteX20" fmla="*/ 168010 w 2057341"/>
                <a:gd name="connsiteY20" fmla="*/ 2059519 h 3472169"/>
                <a:gd name="connsiteX21" fmla="*/ 53710 w 2057341"/>
                <a:gd name="connsiteY21" fmla="*/ 1640419 h 3472169"/>
                <a:gd name="connsiteX22" fmla="*/ 348985 w 2057341"/>
                <a:gd name="connsiteY22" fmla="*/ 1354669 h 3472169"/>
                <a:gd name="connsiteX23" fmla="*/ 15610 w 2057341"/>
                <a:gd name="connsiteY23" fmla="*/ 973669 h 3472169"/>
                <a:gd name="connsiteX24" fmla="*/ 63235 w 2057341"/>
                <a:gd name="connsiteY24" fmla="*/ 649819 h 3472169"/>
                <a:gd name="connsiteX25" fmla="*/ 139435 w 2057341"/>
                <a:gd name="connsiteY25" fmla="*/ 230719 h 3472169"/>
                <a:gd name="connsiteX26" fmla="*/ 606160 w 2057341"/>
                <a:gd name="connsiteY26" fmla="*/ 2119 h 3472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057341" h="3472169">
                  <a:moveTo>
                    <a:pt x="606160" y="2119"/>
                  </a:moveTo>
                  <a:cubicBezTo>
                    <a:pt x="752210" y="-13756"/>
                    <a:pt x="899848" y="62444"/>
                    <a:pt x="1015735" y="135469"/>
                  </a:cubicBezTo>
                  <a:cubicBezTo>
                    <a:pt x="1131622" y="208494"/>
                    <a:pt x="1187185" y="348194"/>
                    <a:pt x="1301485" y="440269"/>
                  </a:cubicBezTo>
                  <a:cubicBezTo>
                    <a:pt x="1415785" y="532344"/>
                    <a:pt x="1577710" y="592669"/>
                    <a:pt x="1701535" y="687919"/>
                  </a:cubicBezTo>
                  <a:cubicBezTo>
                    <a:pt x="1825360" y="783169"/>
                    <a:pt x="2001573" y="894294"/>
                    <a:pt x="2044435" y="1011769"/>
                  </a:cubicBezTo>
                  <a:cubicBezTo>
                    <a:pt x="2087297" y="1129244"/>
                    <a:pt x="2014273" y="1272119"/>
                    <a:pt x="1958710" y="1392769"/>
                  </a:cubicBezTo>
                  <a:cubicBezTo>
                    <a:pt x="1903148" y="1513419"/>
                    <a:pt x="1799960" y="1659469"/>
                    <a:pt x="1711060" y="1735669"/>
                  </a:cubicBezTo>
                  <a:cubicBezTo>
                    <a:pt x="1622160" y="1811869"/>
                    <a:pt x="1488810" y="1795994"/>
                    <a:pt x="1425310" y="1849969"/>
                  </a:cubicBezTo>
                  <a:cubicBezTo>
                    <a:pt x="1361810" y="1903944"/>
                    <a:pt x="1396735" y="1989669"/>
                    <a:pt x="1330060" y="2059519"/>
                  </a:cubicBezTo>
                  <a:cubicBezTo>
                    <a:pt x="1263385" y="2129369"/>
                    <a:pt x="1104635" y="2205569"/>
                    <a:pt x="1025260" y="2269069"/>
                  </a:cubicBezTo>
                  <a:cubicBezTo>
                    <a:pt x="945885" y="2332569"/>
                    <a:pt x="779198" y="2446869"/>
                    <a:pt x="853810" y="2440519"/>
                  </a:cubicBezTo>
                  <a:cubicBezTo>
                    <a:pt x="928422" y="2434169"/>
                    <a:pt x="1344347" y="2221444"/>
                    <a:pt x="1472935" y="2230969"/>
                  </a:cubicBezTo>
                  <a:cubicBezTo>
                    <a:pt x="1601523" y="2240494"/>
                    <a:pt x="1599935" y="2389719"/>
                    <a:pt x="1625335" y="2497669"/>
                  </a:cubicBezTo>
                  <a:cubicBezTo>
                    <a:pt x="1650735" y="2605619"/>
                    <a:pt x="1668198" y="2777069"/>
                    <a:pt x="1625335" y="2878669"/>
                  </a:cubicBezTo>
                  <a:cubicBezTo>
                    <a:pt x="1582473" y="2980269"/>
                    <a:pt x="1474522" y="3043769"/>
                    <a:pt x="1368160" y="3107269"/>
                  </a:cubicBezTo>
                  <a:cubicBezTo>
                    <a:pt x="1261798" y="3170769"/>
                    <a:pt x="1123685" y="3199344"/>
                    <a:pt x="987160" y="3259669"/>
                  </a:cubicBezTo>
                  <a:cubicBezTo>
                    <a:pt x="850635" y="3319994"/>
                    <a:pt x="650610" y="3456519"/>
                    <a:pt x="549010" y="3469219"/>
                  </a:cubicBezTo>
                  <a:cubicBezTo>
                    <a:pt x="447410" y="3481919"/>
                    <a:pt x="434710" y="3456519"/>
                    <a:pt x="377560" y="3335869"/>
                  </a:cubicBezTo>
                  <a:cubicBezTo>
                    <a:pt x="320410" y="3215219"/>
                    <a:pt x="237860" y="2913594"/>
                    <a:pt x="206110" y="2745319"/>
                  </a:cubicBezTo>
                  <a:cubicBezTo>
                    <a:pt x="174360" y="2577044"/>
                    <a:pt x="193410" y="2440519"/>
                    <a:pt x="187060" y="2326219"/>
                  </a:cubicBezTo>
                  <a:cubicBezTo>
                    <a:pt x="180710" y="2211919"/>
                    <a:pt x="190235" y="2173819"/>
                    <a:pt x="168010" y="2059519"/>
                  </a:cubicBezTo>
                  <a:cubicBezTo>
                    <a:pt x="145785" y="1945219"/>
                    <a:pt x="23548" y="1757894"/>
                    <a:pt x="53710" y="1640419"/>
                  </a:cubicBezTo>
                  <a:cubicBezTo>
                    <a:pt x="83872" y="1522944"/>
                    <a:pt x="355335" y="1465794"/>
                    <a:pt x="348985" y="1354669"/>
                  </a:cubicBezTo>
                  <a:cubicBezTo>
                    <a:pt x="342635" y="1243544"/>
                    <a:pt x="63235" y="1091144"/>
                    <a:pt x="15610" y="973669"/>
                  </a:cubicBezTo>
                  <a:cubicBezTo>
                    <a:pt x="-32015" y="856194"/>
                    <a:pt x="42598" y="773644"/>
                    <a:pt x="63235" y="649819"/>
                  </a:cubicBezTo>
                  <a:cubicBezTo>
                    <a:pt x="83872" y="525994"/>
                    <a:pt x="56885" y="345019"/>
                    <a:pt x="139435" y="230719"/>
                  </a:cubicBezTo>
                  <a:cubicBezTo>
                    <a:pt x="229922" y="122769"/>
                    <a:pt x="460110" y="17994"/>
                    <a:pt x="606160" y="2119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="1"/>
            </a:p>
          </p:txBody>
        </p:sp>
        <p:sp>
          <p:nvSpPr>
            <p:cNvPr id="116" name="Freihandform 115"/>
            <p:cNvSpPr/>
            <p:nvPr/>
          </p:nvSpPr>
          <p:spPr>
            <a:xfrm>
              <a:off x="387364" y="2083163"/>
              <a:ext cx="1803409" cy="3305016"/>
            </a:xfrm>
            <a:custGeom>
              <a:avLst/>
              <a:gdLst>
                <a:gd name="connsiteX0" fmla="*/ 98411 w 1803409"/>
                <a:gd name="connsiteY0" fmla="*/ 212362 h 3305016"/>
                <a:gd name="connsiteX1" fmla="*/ 12686 w 1803409"/>
                <a:gd name="connsiteY1" fmla="*/ 860062 h 3305016"/>
                <a:gd name="connsiteX2" fmla="*/ 336536 w 1803409"/>
                <a:gd name="connsiteY2" fmla="*/ 1317262 h 3305016"/>
                <a:gd name="connsiteX3" fmla="*/ 136511 w 1803409"/>
                <a:gd name="connsiteY3" fmla="*/ 1679212 h 3305016"/>
                <a:gd name="connsiteX4" fmla="*/ 260336 w 1803409"/>
                <a:gd name="connsiteY4" fmla="*/ 2250712 h 3305016"/>
                <a:gd name="connsiteX5" fmla="*/ 288911 w 1803409"/>
                <a:gd name="connsiteY5" fmla="*/ 2955562 h 3305016"/>
                <a:gd name="connsiteX6" fmla="*/ 507986 w 1803409"/>
                <a:gd name="connsiteY6" fmla="*/ 3298462 h 3305016"/>
                <a:gd name="connsiteX7" fmla="*/ 812786 w 1803409"/>
                <a:gd name="connsiteY7" fmla="*/ 3146062 h 3305016"/>
                <a:gd name="connsiteX8" fmla="*/ 803261 w 1803409"/>
                <a:gd name="connsiteY8" fmla="*/ 2726962 h 3305016"/>
                <a:gd name="connsiteX9" fmla="*/ 669911 w 1803409"/>
                <a:gd name="connsiteY9" fmla="*/ 2403112 h 3305016"/>
                <a:gd name="connsiteX10" fmla="*/ 717536 w 1803409"/>
                <a:gd name="connsiteY10" fmla="*/ 2212612 h 3305016"/>
                <a:gd name="connsiteX11" fmla="*/ 1098536 w 1803409"/>
                <a:gd name="connsiteY11" fmla="*/ 2022112 h 3305016"/>
                <a:gd name="connsiteX12" fmla="*/ 1155686 w 1803409"/>
                <a:gd name="connsiteY12" fmla="*/ 1736362 h 3305016"/>
                <a:gd name="connsiteX13" fmla="*/ 1650986 w 1803409"/>
                <a:gd name="connsiteY13" fmla="*/ 1450612 h 3305016"/>
                <a:gd name="connsiteX14" fmla="*/ 1803386 w 1803409"/>
                <a:gd name="connsiteY14" fmla="*/ 1088662 h 3305016"/>
                <a:gd name="connsiteX15" fmla="*/ 1660511 w 1803409"/>
                <a:gd name="connsiteY15" fmla="*/ 688612 h 3305016"/>
                <a:gd name="connsiteX16" fmla="*/ 1412861 w 1803409"/>
                <a:gd name="connsiteY16" fmla="*/ 593362 h 3305016"/>
                <a:gd name="connsiteX17" fmla="*/ 1127111 w 1803409"/>
                <a:gd name="connsiteY17" fmla="*/ 345712 h 3305016"/>
                <a:gd name="connsiteX18" fmla="*/ 784211 w 1803409"/>
                <a:gd name="connsiteY18" fmla="*/ 98062 h 3305016"/>
                <a:gd name="connsiteX19" fmla="*/ 403211 w 1803409"/>
                <a:gd name="connsiteY19" fmla="*/ 2812 h 3305016"/>
                <a:gd name="connsiteX20" fmla="*/ 98411 w 1803409"/>
                <a:gd name="connsiteY20" fmla="*/ 212362 h 3305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803409" h="3305016">
                  <a:moveTo>
                    <a:pt x="98411" y="212362"/>
                  </a:moveTo>
                  <a:cubicBezTo>
                    <a:pt x="33324" y="355237"/>
                    <a:pt x="-27001" y="675912"/>
                    <a:pt x="12686" y="860062"/>
                  </a:cubicBezTo>
                  <a:cubicBezTo>
                    <a:pt x="52373" y="1044212"/>
                    <a:pt x="315899" y="1180737"/>
                    <a:pt x="336536" y="1317262"/>
                  </a:cubicBezTo>
                  <a:cubicBezTo>
                    <a:pt x="357173" y="1453787"/>
                    <a:pt x="149211" y="1523637"/>
                    <a:pt x="136511" y="1679212"/>
                  </a:cubicBezTo>
                  <a:cubicBezTo>
                    <a:pt x="123811" y="1834787"/>
                    <a:pt x="234936" y="2037987"/>
                    <a:pt x="260336" y="2250712"/>
                  </a:cubicBezTo>
                  <a:cubicBezTo>
                    <a:pt x="285736" y="2463437"/>
                    <a:pt x="247636" y="2780937"/>
                    <a:pt x="288911" y="2955562"/>
                  </a:cubicBezTo>
                  <a:cubicBezTo>
                    <a:pt x="330186" y="3130187"/>
                    <a:pt x="420674" y="3266712"/>
                    <a:pt x="507986" y="3298462"/>
                  </a:cubicBezTo>
                  <a:cubicBezTo>
                    <a:pt x="595298" y="3330212"/>
                    <a:pt x="763574" y="3241312"/>
                    <a:pt x="812786" y="3146062"/>
                  </a:cubicBezTo>
                  <a:cubicBezTo>
                    <a:pt x="861998" y="3050812"/>
                    <a:pt x="827073" y="2850787"/>
                    <a:pt x="803261" y="2726962"/>
                  </a:cubicBezTo>
                  <a:cubicBezTo>
                    <a:pt x="779449" y="2603137"/>
                    <a:pt x="684199" y="2488837"/>
                    <a:pt x="669911" y="2403112"/>
                  </a:cubicBezTo>
                  <a:cubicBezTo>
                    <a:pt x="655623" y="2317387"/>
                    <a:pt x="646099" y="2276112"/>
                    <a:pt x="717536" y="2212612"/>
                  </a:cubicBezTo>
                  <a:cubicBezTo>
                    <a:pt x="788973" y="2149112"/>
                    <a:pt x="1025511" y="2101487"/>
                    <a:pt x="1098536" y="2022112"/>
                  </a:cubicBezTo>
                  <a:cubicBezTo>
                    <a:pt x="1171561" y="1942737"/>
                    <a:pt x="1063611" y="1831612"/>
                    <a:pt x="1155686" y="1736362"/>
                  </a:cubicBezTo>
                  <a:cubicBezTo>
                    <a:pt x="1247761" y="1641112"/>
                    <a:pt x="1543036" y="1558562"/>
                    <a:pt x="1650986" y="1450612"/>
                  </a:cubicBezTo>
                  <a:cubicBezTo>
                    <a:pt x="1758936" y="1342662"/>
                    <a:pt x="1801799" y="1215662"/>
                    <a:pt x="1803386" y="1088662"/>
                  </a:cubicBezTo>
                  <a:cubicBezTo>
                    <a:pt x="1804973" y="961662"/>
                    <a:pt x="1725598" y="771162"/>
                    <a:pt x="1660511" y="688612"/>
                  </a:cubicBezTo>
                  <a:cubicBezTo>
                    <a:pt x="1595424" y="606062"/>
                    <a:pt x="1501761" y="650512"/>
                    <a:pt x="1412861" y="593362"/>
                  </a:cubicBezTo>
                  <a:cubicBezTo>
                    <a:pt x="1323961" y="536212"/>
                    <a:pt x="1231886" y="428262"/>
                    <a:pt x="1127111" y="345712"/>
                  </a:cubicBezTo>
                  <a:cubicBezTo>
                    <a:pt x="1022336" y="263162"/>
                    <a:pt x="904861" y="155212"/>
                    <a:pt x="784211" y="98062"/>
                  </a:cubicBezTo>
                  <a:cubicBezTo>
                    <a:pt x="663561" y="40912"/>
                    <a:pt x="515924" y="-13063"/>
                    <a:pt x="403211" y="2812"/>
                  </a:cubicBezTo>
                  <a:cubicBezTo>
                    <a:pt x="290499" y="18687"/>
                    <a:pt x="163498" y="69487"/>
                    <a:pt x="98411" y="212362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="1"/>
            </a:p>
          </p:txBody>
        </p:sp>
        <p:sp>
          <p:nvSpPr>
            <p:cNvPr id="117" name="Freihandform 116"/>
            <p:cNvSpPr/>
            <p:nvPr/>
          </p:nvSpPr>
          <p:spPr>
            <a:xfrm>
              <a:off x="561900" y="2209983"/>
              <a:ext cx="1507519" cy="1980602"/>
            </a:xfrm>
            <a:custGeom>
              <a:avLst/>
              <a:gdLst>
                <a:gd name="connsiteX0" fmla="*/ 381075 w 1507519"/>
                <a:gd name="connsiteY0" fmla="*/ 1266642 h 1980602"/>
                <a:gd name="connsiteX1" fmla="*/ 362025 w 1507519"/>
                <a:gd name="connsiteY1" fmla="*/ 1171392 h 1980602"/>
                <a:gd name="connsiteX2" fmla="*/ 75 w 1507519"/>
                <a:gd name="connsiteY2" fmla="*/ 561792 h 1980602"/>
                <a:gd name="connsiteX3" fmla="*/ 333450 w 1507519"/>
                <a:gd name="connsiteY3" fmla="*/ 9342 h 1980602"/>
                <a:gd name="connsiteX4" fmla="*/ 695400 w 1507519"/>
                <a:gd name="connsiteY4" fmla="*/ 237942 h 1980602"/>
                <a:gd name="connsiteX5" fmla="*/ 1057350 w 1507519"/>
                <a:gd name="connsiteY5" fmla="*/ 542742 h 1980602"/>
                <a:gd name="connsiteX6" fmla="*/ 1476450 w 1507519"/>
                <a:gd name="connsiteY6" fmla="*/ 637992 h 1980602"/>
                <a:gd name="connsiteX7" fmla="*/ 1447875 w 1507519"/>
                <a:gd name="connsiteY7" fmla="*/ 1190442 h 1980602"/>
                <a:gd name="connsiteX8" fmla="*/ 1219275 w 1507519"/>
                <a:gd name="connsiteY8" fmla="*/ 1399992 h 1980602"/>
                <a:gd name="connsiteX9" fmla="*/ 990675 w 1507519"/>
                <a:gd name="connsiteY9" fmla="*/ 1457142 h 1980602"/>
                <a:gd name="connsiteX10" fmla="*/ 876375 w 1507519"/>
                <a:gd name="connsiteY10" fmla="*/ 1761942 h 1980602"/>
                <a:gd name="connsiteX11" fmla="*/ 666825 w 1507519"/>
                <a:gd name="connsiteY11" fmla="*/ 1971492 h 1980602"/>
                <a:gd name="connsiteX12" fmla="*/ 171525 w 1507519"/>
                <a:gd name="connsiteY12" fmla="*/ 1895292 h 1980602"/>
                <a:gd name="connsiteX13" fmla="*/ 104850 w 1507519"/>
                <a:gd name="connsiteY13" fmla="*/ 1476192 h 1980602"/>
                <a:gd name="connsiteX14" fmla="*/ 381075 w 1507519"/>
                <a:gd name="connsiteY14" fmla="*/ 1266642 h 1980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7519" h="1980602">
                  <a:moveTo>
                    <a:pt x="381075" y="1266642"/>
                  </a:moveTo>
                  <a:cubicBezTo>
                    <a:pt x="423937" y="1215842"/>
                    <a:pt x="425525" y="1288867"/>
                    <a:pt x="362025" y="1171392"/>
                  </a:cubicBezTo>
                  <a:cubicBezTo>
                    <a:pt x="298525" y="1053917"/>
                    <a:pt x="4837" y="755467"/>
                    <a:pt x="75" y="561792"/>
                  </a:cubicBezTo>
                  <a:cubicBezTo>
                    <a:pt x="-4687" y="368117"/>
                    <a:pt x="217563" y="63317"/>
                    <a:pt x="333450" y="9342"/>
                  </a:cubicBezTo>
                  <a:cubicBezTo>
                    <a:pt x="449337" y="-44633"/>
                    <a:pt x="574750" y="149042"/>
                    <a:pt x="695400" y="237942"/>
                  </a:cubicBezTo>
                  <a:cubicBezTo>
                    <a:pt x="816050" y="326842"/>
                    <a:pt x="927175" y="476067"/>
                    <a:pt x="1057350" y="542742"/>
                  </a:cubicBezTo>
                  <a:cubicBezTo>
                    <a:pt x="1187525" y="609417"/>
                    <a:pt x="1411363" y="530042"/>
                    <a:pt x="1476450" y="637992"/>
                  </a:cubicBezTo>
                  <a:cubicBezTo>
                    <a:pt x="1541537" y="745942"/>
                    <a:pt x="1490738" y="1063442"/>
                    <a:pt x="1447875" y="1190442"/>
                  </a:cubicBezTo>
                  <a:cubicBezTo>
                    <a:pt x="1405012" y="1317442"/>
                    <a:pt x="1295475" y="1355542"/>
                    <a:pt x="1219275" y="1399992"/>
                  </a:cubicBezTo>
                  <a:cubicBezTo>
                    <a:pt x="1143075" y="1444442"/>
                    <a:pt x="1047825" y="1396817"/>
                    <a:pt x="990675" y="1457142"/>
                  </a:cubicBezTo>
                  <a:cubicBezTo>
                    <a:pt x="933525" y="1517467"/>
                    <a:pt x="930350" y="1676217"/>
                    <a:pt x="876375" y="1761942"/>
                  </a:cubicBezTo>
                  <a:cubicBezTo>
                    <a:pt x="822400" y="1847667"/>
                    <a:pt x="784300" y="1949267"/>
                    <a:pt x="666825" y="1971492"/>
                  </a:cubicBezTo>
                  <a:cubicBezTo>
                    <a:pt x="549350" y="1993717"/>
                    <a:pt x="265188" y="1977842"/>
                    <a:pt x="171525" y="1895292"/>
                  </a:cubicBezTo>
                  <a:cubicBezTo>
                    <a:pt x="77862" y="1812742"/>
                    <a:pt x="71513" y="1584142"/>
                    <a:pt x="104850" y="1476192"/>
                  </a:cubicBezTo>
                  <a:cubicBezTo>
                    <a:pt x="138187" y="1368242"/>
                    <a:pt x="338213" y="1317442"/>
                    <a:pt x="381075" y="1266642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="1"/>
            </a:p>
          </p:txBody>
        </p:sp>
        <p:grpSp>
          <p:nvGrpSpPr>
            <p:cNvPr id="118" name="Gruppieren 117"/>
            <p:cNvGrpSpPr/>
            <p:nvPr/>
          </p:nvGrpSpPr>
          <p:grpSpPr>
            <a:xfrm>
              <a:off x="746901" y="2558113"/>
              <a:ext cx="1065643" cy="2591394"/>
              <a:chOff x="746901" y="2558113"/>
              <a:chExt cx="1065643" cy="2591394"/>
            </a:xfrm>
          </p:grpSpPr>
          <p:cxnSp>
            <p:nvCxnSpPr>
              <p:cNvPr id="119" name="Gerader Verbinder 118"/>
              <p:cNvCxnSpPr>
                <a:cxnSpLocks/>
                <a:stCxn id="124" idx="6"/>
                <a:endCxn id="125" idx="1"/>
              </p:cNvCxnSpPr>
              <p:nvPr/>
            </p:nvCxnSpPr>
            <p:spPr>
              <a:xfrm>
                <a:off x="1106901" y="2738113"/>
                <a:ext cx="398364" cy="25056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Gerader Verbinder 119"/>
              <p:cNvCxnSpPr>
                <a:cxnSpLocks/>
                <a:stCxn id="124" idx="4"/>
                <a:endCxn id="126" idx="0"/>
              </p:cNvCxnSpPr>
              <p:nvPr/>
            </p:nvCxnSpPr>
            <p:spPr>
              <a:xfrm>
                <a:off x="926901" y="2918113"/>
                <a:ext cx="211551" cy="63795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Gerader Verbinder 120"/>
              <p:cNvCxnSpPr>
                <a:cxnSpLocks/>
                <a:stCxn id="126" idx="4"/>
                <a:endCxn id="127" idx="0"/>
              </p:cNvCxnSpPr>
              <p:nvPr/>
            </p:nvCxnSpPr>
            <p:spPr>
              <a:xfrm flipH="1">
                <a:off x="926901" y="3916069"/>
                <a:ext cx="211551" cy="87343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Gerader Verbinder 121"/>
              <p:cNvCxnSpPr>
                <a:cxnSpLocks/>
                <a:stCxn id="127" idx="6"/>
                <a:endCxn id="128" idx="2"/>
              </p:cNvCxnSpPr>
              <p:nvPr/>
            </p:nvCxnSpPr>
            <p:spPr>
              <a:xfrm flipV="1">
                <a:off x="1106901" y="4609507"/>
                <a:ext cx="345643" cy="36000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Gerader Verbinder 122"/>
              <p:cNvCxnSpPr>
                <a:cxnSpLocks/>
                <a:stCxn id="126" idx="7"/>
                <a:endCxn id="125" idx="3"/>
              </p:cNvCxnSpPr>
              <p:nvPr/>
            </p:nvCxnSpPr>
            <p:spPr>
              <a:xfrm flipV="1">
                <a:off x="1265731" y="3243240"/>
                <a:ext cx="239534" cy="36555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4" name="Ellipse 123"/>
              <p:cNvSpPr>
                <a:spLocks noChangeAspect="1"/>
              </p:cNvSpPr>
              <p:nvPr/>
            </p:nvSpPr>
            <p:spPr>
              <a:xfrm>
                <a:off x="746901" y="2558113"/>
                <a:ext cx="360000" cy="360000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b="1" dirty="0" smtClean="0"/>
              </a:p>
            </p:txBody>
          </p:sp>
          <p:sp>
            <p:nvSpPr>
              <p:cNvPr id="125" name="Ellipse 124"/>
              <p:cNvSpPr>
                <a:spLocks noChangeAspect="1"/>
              </p:cNvSpPr>
              <p:nvPr/>
            </p:nvSpPr>
            <p:spPr>
              <a:xfrm>
                <a:off x="1452544" y="2935961"/>
                <a:ext cx="360000" cy="360000"/>
              </a:xfrm>
              <a:prstGeom prst="ellipse">
                <a:avLst/>
              </a:prstGeom>
              <a:solidFill>
                <a:schemeClr val="tx1"/>
              </a:solidFill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b="1" dirty="0" smtClean="0"/>
              </a:p>
            </p:txBody>
          </p:sp>
          <p:sp>
            <p:nvSpPr>
              <p:cNvPr id="126" name="Ellipse 125"/>
              <p:cNvSpPr>
                <a:spLocks noChangeAspect="1"/>
              </p:cNvSpPr>
              <p:nvPr/>
            </p:nvSpPr>
            <p:spPr>
              <a:xfrm>
                <a:off x="958452" y="3556069"/>
                <a:ext cx="360000" cy="3600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b="1" dirty="0" smtClean="0"/>
              </a:p>
            </p:txBody>
          </p:sp>
          <p:sp>
            <p:nvSpPr>
              <p:cNvPr id="127" name="Ellipse 126"/>
              <p:cNvSpPr>
                <a:spLocks noChangeAspect="1"/>
              </p:cNvSpPr>
              <p:nvPr/>
            </p:nvSpPr>
            <p:spPr>
              <a:xfrm>
                <a:off x="746901" y="4789507"/>
                <a:ext cx="360000" cy="3600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b="1" dirty="0" smtClean="0"/>
              </a:p>
            </p:txBody>
          </p:sp>
          <p:sp>
            <p:nvSpPr>
              <p:cNvPr id="128" name="Ellipse 127"/>
              <p:cNvSpPr>
                <a:spLocks noChangeAspect="1"/>
              </p:cNvSpPr>
              <p:nvPr/>
            </p:nvSpPr>
            <p:spPr>
              <a:xfrm>
                <a:off x="1452544" y="4429507"/>
                <a:ext cx="360000" cy="3600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b="1" dirty="0" smtClean="0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129" name="Gruppieren 128"/>
          <p:cNvGrpSpPr>
            <a:grpSpLocks noChangeAspect="1"/>
          </p:cNvGrpSpPr>
          <p:nvPr/>
        </p:nvGrpSpPr>
        <p:grpSpPr>
          <a:xfrm>
            <a:off x="2724241" y="1359144"/>
            <a:ext cx="725900" cy="1398588"/>
            <a:chOff x="427431" y="2134005"/>
            <a:chExt cx="1735071" cy="3342953"/>
          </a:xfrm>
        </p:grpSpPr>
        <p:sp>
          <p:nvSpPr>
            <p:cNvPr id="130" name="Freihandform 129"/>
            <p:cNvSpPr/>
            <p:nvPr/>
          </p:nvSpPr>
          <p:spPr>
            <a:xfrm>
              <a:off x="427431" y="2134005"/>
              <a:ext cx="1735071" cy="3342953"/>
            </a:xfrm>
            <a:custGeom>
              <a:avLst/>
              <a:gdLst>
                <a:gd name="connsiteX0" fmla="*/ 182169 w 1735071"/>
                <a:gd name="connsiteY0" fmla="*/ 161520 h 3342953"/>
                <a:gd name="connsiteX1" fmla="*/ 620319 w 1735071"/>
                <a:gd name="connsiteY1" fmla="*/ 28170 h 3342953"/>
                <a:gd name="connsiteX2" fmla="*/ 1687119 w 1735071"/>
                <a:gd name="connsiteY2" fmla="*/ 694920 h 3342953"/>
                <a:gd name="connsiteX3" fmla="*/ 1487094 w 1735071"/>
                <a:gd name="connsiteY3" fmla="*/ 1437870 h 3342953"/>
                <a:gd name="connsiteX4" fmla="*/ 915594 w 1735071"/>
                <a:gd name="connsiteY4" fmla="*/ 2218920 h 3342953"/>
                <a:gd name="connsiteX5" fmla="*/ 1287069 w 1735071"/>
                <a:gd name="connsiteY5" fmla="*/ 1914120 h 3342953"/>
                <a:gd name="connsiteX6" fmla="*/ 1610919 w 1735071"/>
                <a:gd name="connsiteY6" fmla="*/ 2752320 h 3342953"/>
                <a:gd name="connsiteX7" fmla="*/ 363144 w 1735071"/>
                <a:gd name="connsiteY7" fmla="*/ 3342870 h 3342953"/>
                <a:gd name="connsiteX8" fmla="*/ 163119 w 1735071"/>
                <a:gd name="connsiteY8" fmla="*/ 2714220 h 3342953"/>
                <a:gd name="connsiteX9" fmla="*/ 410769 w 1735071"/>
                <a:gd name="connsiteY9" fmla="*/ 2237970 h 3342953"/>
                <a:gd name="connsiteX10" fmla="*/ 239319 w 1735071"/>
                <a:gd name="connsiteY10" fmla="*/ 1799820 h 3342953"/>
                <a:gd name="connsiteX11" fmla="*/ 1194 w 1735071"/>
                <a:gd name="connsiteY11" fmla="*/ 504420 h 3342953"/>
                <a:gd name="connsiteX12" fmla="*/ 182169 w 1735071"/>
                <a:gd name="connsiteY12" fmla="*/ 161520 h 3342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35071" h="3342953">
                  <a:moveTo>
                    <a:pt x="182169" y="161520"/>
                  </a:moveTo>
                  <a:cubicBezTo>
                    <a:pt x="285356" y="82145"/>
                    <a:pt x="369494" y="-60730"/>
                    <a:pt x="620319" y="28170"/>
                  </a:cubicBezTo>
                  <a:cubicBezTo>
                    <a:pt x="871144" y="117070"/>
                    <a:pt x="1542657" y="459970"/>
                    <a:pt x="1687119" y="694920"/>
                  </a:cubicBezTo>
                  <a:cubicBezTo>
                    <a:pt x="1831581" y="929870"/>
                    <a:pt x="1615681" y="1183870"/>
                    <a:pt x="1487094" y="1437870"/>
                  </a:cubicBezTo>
                  <a:cubicBezTo>
                    <a:pt x="1358507" y="1691870"/>
                    <a:pt x="948931" y="2139545"/>
                    <a:pt x="915594" y="2218920"/>
                  </a:cubicBezTo>
                  <a:cubicBezTo>
                    <a:pt x="882257" y="2298295"/>
                    <a:pt x="1171181" y="1825220"/>
                    <a:pt x="1287069" y="1914120"/>
                  </a:cubicBezTo>
                  <a:cubicBezTo>
                    <a:pt x="1402957" y="2003020"/>
                    <a:pt x="1764907" y="2514195"/>
                    <a:pt x="1610919" y="2752320"/>
                  </a:cubicBezTo>
                  <a:cubicBezTo>
                    <a:pt x="1456932" y="2990445"/>
                    <a:pt x="604444" y="3349220"/>
                    <a:pt x="363144" y="3342870"/>
                  </a:cubicBezTo>
                  <a:cubicBezTo>
                    <a:pt x="121844" y="3336520"/>
                    <a:pt x="155182" y="2898370"/>
                    <a:pt x="163119" y="2714220"/>
                  </a:cubicBezTo>
                  <a:cubicBezTo>
                    <a:pt x="171056" y="2530070"/>
                    <a:pt x="398069" y="2390370"/>
                    <a:pt x="410769" y="2237970"/>
                  </a:cubicBezTo>
                  <a:cubicBezTo>
                    <a:pt x="423469" y="2085570"/>
                    <a:pt x="307582" y="2088745"/>
                    <a:pt x="239319" y="1799820"/>
                  </a:cubicBezTo>
                  <a:cubicBezTo>
                    <a:pt x="171056" y="1510895"/>
                    <a:pt x="13894" y="780645"/>
                    <a:pt x="1194" y="504420"/>
                  </a:cubicBezTo>
                  <a:cubicBezTo>
                    <a:pt x="-11506" y="228195"/>
                    <a:pt x="78982" y="240895"/>
                    <a:pt x="182169" y="16152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1" name="Freihandform 130"/>
            <p:cNvSpPr/>
            <p:nvPr/>
          </p:nvSpPr>
          <p:spPr>
            <a:xfrm>
              <a:off x="472546" y="2265458"/>
              <a:ext cx="1581122" cy="3116199"/>
            </a:xfrm>
            <a:custGeom>
              <a:avLst/>
              <a:gdLst>
                <a:gd name="connsiteX0" fmla="*/ 3704 w 1581122"/>
                <a:gd name="connsiteY0" fmla="*/ 334867 h 3116199"/>
                <a:gd name="connsiteX1" fmla="*/ 384704 w 1581122"/>
                <a:gd name="connsiteY1" fmla="*/ 11017 h 3116199"/>
                <a:gd name="connsiteX2" fmla="*/ 746654 w 1581122"/>
                <a:gd name="connsiteY2" fmla="*/ 125317 h 3116199"/>
                <a:gd name="connsiteX3" fmla="*/ 1546754 w 1581122"/>
                <a:gd name="connsiteY3" fmla="*/ 601567 h 3116199"/>
                <a:gd name="connsiteX4" fmla="*/ 1384829 w 1581122"/>
                <a:gd name="connsiteY4" fmla="*/ 1211167 h 3116199"/>
                <a:gd name="connsiteX5" fmla="*/ 927629 w 1581122"/>
                <a:gd name="connsiteY5" fmla="*/ 1706467 h 3116199"/>
                <a:gd name="connsiteX6" fmla="*/ 813329 w 1581122"/>
                <a:gd name="connsiteY6" fmla="*/ 2258917 h 3116199"/>
                <a:gd name="connsiteX7" fmla="*/ 1241954 w 1581122"/>
                <a:gd name="connsiteY7" fmla="*/ 1916017 h 3116199"/>
                <a:gd name="connsiteX8" fmla="*/ 1461029 w 1581122"/>
                <a:gd name="connsiteY8" fmla="*/ 2373217 h 3116199"/>
                <a:gd name="connsiteX9" fmla="*/ 1365779 w 1581122"/>
                <a:gd name="connsiteY9" fmla="*/ 2697067 h 3116199"/>
                <a:gd name="connsiteX10" fmla="*/ 384704 w 1581122"/>
                <a:gd name="connsiteY10" fmla="*/ 3116167 h 3116199"/>
                <a:gd name="connsiteX11" fmla="*/ 146579 w 1581122"/>
                <a:gd name="connsiteY11" fmla="*/ 2716117 h 3116199"/>
                <a:gd name="connsiteX12" fmla="*/ 403754 w 1581122"/>
                <a:gd name="connsiteY12" fmla="*/ 2068417 h 3116199"/>
                <a:gd name="connsiteX13" fmla="*/ 203729 w 1581122"/>
                <a:gd name="connsiteY13" fmla="*/ 1496917 h 3116199"/>
                <a:gd name="connsiteX14" fmla="*/ 3704 w 1581122"/>
                <a:gd name="connsiteY14" fmla="*/ 334867 h 3116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81122" h="3116199">
                  <a:moveTo>
                    <a:pt x="3704" y="334867"/>
                  </a:moveTo>
                  <a:cubicBezTo>
                    <a:pt x="33867" y="87217"/>
                    <a:pt x="260879" y="45942"/>
                    <a:pt x="384704" y="11017"/>
                  </a:cubicBezTo>
                  <a:cubicBezTo>
                    <a:pt x="508529" y="-23908"/>
                    <a:pt x="552979" y="26892"/>
                    <a:pt x="746654" y="125317"/>
                  </a:cubicBezTo>
                  <a:cubicBezTo>
                    <a:pt x="940329" y="223742"/>
                    <a:pt x="1440392" y="420592"/>
                    <a:pt x="1546754" y="601567"/>
                  </a:cubicBezTo>
                  <a:cubicBezTo>
                    <a:pt x="1653117" y="782542"/>
                    <a:pt x="1488016" y="1027017"/>
                    <a:pt x="1384829" y="1211167"/>
                  </a:cubicBezTo>
                  <a:cubicBezTo>
                    <a:pt x="1281642" y="1395317"/>
                    <a:pt x="1022879" y="1531842"/>
                    <a:pt x="927629" y="1706467"/>
                  </a:cubicBezTo>
                  <a:cubicBezTo>
                    <a:pt x="832379" y="1881092"/>
                    <a:pt x="760942" y="2223992"/>
                    <a:pt x="813329" y="2258917"/>
                  </a:cubicBezTo>
                  <a:cubicBezTo>
                    <a:pt x="865717" y="2293842"/>
                    <a:pt x="1134004" y="1896967"/>
                    <a:pt x="1241954" y="1916017"/>
                  </a:cubicBezTo>
                  <a:cubicBezTo>
                    <a:pt x="1349904" y="1935067"/>
                    <a:pt x="1440392" y="2243042"/>
                    <a:pt x="1461029" y="2373217"/>
                  </a:cubicBezTo>
                  <a:cubicBezTo>
                    <a:pt x="1481666" y="2503392"/>
                    <a:pt x="1545166" y="2573242"/>
                    <a:pt x="1365779" y="2697067"/>
                  </a:cubicBezTo>
                  <a:cubicBezTo>
                    <a:pt x="1186392" y="2820892"/>
                    <a:pt x="587904" y="3112992"/>
                    <a:pt x="384704" y="3116167"/>
                  </a:cubicBezTo>
                  <a:cubicBezTo>
                    <a:pt x="181504" y="3119342"/>
                    <a:pt x="143404" y="2890742"/>
                    <a:pt x="146579" y="2716117"/>
                  </a:cubicBezTo>
                  <a:cubicBezTo>
                    <a:pt x="149754" y="2541492"/>
                    <a:pt x="394229" y="2271617"/>
                    <a:pt x="403754" y="2068417"/>
                  </a:cubicBezTo>
                  <a:cubicBezTo>
                    <a:pt x="413279" y="1865217"/>
                    <a:pt x="271992" y="1785842"/>
                    <a:pt x="203729" y="1496917"/>
                  </a:cubicBezTo>
                  <a:cubicBezTo>
                    <a:pt x="135466" y="1207992"/>
                    <a:pt x="-26459" y="582517"/>
                    <a:pt x="3704" y="334867"/>
                  </a:cubicBezTo>
                  <a:close/>
                </a:path>
              </a:pathLst>
            </a:custGeom>
            <a:solidFill>
              <a:schemeClr val="accent4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2" name="Freihandform 131"/>
            <p:cNvSpPr/>
            <p:nvPr/>
          </p:nvSpPr>
          <p:spPr>
            <a:xfrm>
              <a:off x="612503" y="2329641"/>
              <a:ext cx="1360447" cy="2995218"/>
            </a:xfrm>
            <a:custGeom>
              <a:avLst/>
              <a:gdLst>
                <a:gd name="connsiteX0" fmla="*/ 320947 w 1360447"/>
                <a:gd name="connsiteY0" fmla="*/ 1642284 h 2995218"/>
                <a:gd name="connsiteX1" fmla="*/ 139972 w 1360447"/>
                <a:gd name="connsiteY1" fmla="*/ 1451784 h 2995218"/>
                <a:gd name="connsiteX2" fmla="*/ 263797 w 1360447"/>
                <a:gd name="connsiteY2" fmla="*/ 1204134 h 2995218"/>
                <a:gd name="connsiteX3" fmla="*/ 197122 w 1360447"/>
                <a:gd name="connsiteY3" fmla="*/ 842184 h 2995218"/>
                <a:gd name="connsiteX4" fmla="*/ 6622 w 1360447"/>
                <a:gd name="connsiteY4" fmla="*/ 442134 h 2995218"/>
                <a:gd name="connsiteX5" fmla="*/ 168547 w 1360447"/>
                <a:gd name="connsiteY5" fmla="*/ 3984 h 2995218"/>
                <a:gd name="connsiteX6" fmla="*/ 530497 w 1360447"/>
                <a:gd name="connsiteY6" fmla="*/ 213534 h 2995218"/>
                <a:gd name="connsiteX7" fmla="*/ 835297 w 1360447"/>
                <a:gd name="connsiteY7" fmla="*/ 384984 h 2995218"/>
                <a:gd name="connsiteX8" fmla="*/ 1292497 w 1360447"/>
                <a:gd name="connsiteY8" fmla="*/ 556434 h 2995218"/>
                <a:gd name="connsiteX9" fmla="*/ 1349647 w 1360447"/>
                <a:gd name="connsiteY9" fmla="*/ 785034 h 2995218"/>
                <a:gd name="connsiteX10" fmla="*/ 1206772 w 1360447"/>
                <a:gd name="connsiteY10" fmla="*/ 1070784 h 2995218"/>
                <a:gd name="connsiteX11" fmla="*/ 959122 w 1360447"/>
                <a:gd name="connsiteY11" fmla="*/ 1242234 h 2995218"/>
                <a:gd name="connsiteX12" fmla="*/ 711472 w 1360447"/>
                <a:gd name="connsiteY12" fmla="*/ 1680384 h 2995218"/>
                <a:gd name="connsiteX13" fmla="*/ 540022 w 1360447"/>
                <a:gd name="connsiteY13" fmla="*/ 2328084 h 2995218"/>
                <a:gd name="connsiteX14" fmla="*/ 587647 w 1360447"/>
                <a:gd name="connsiteY14" fmla="*/ 2785284 h 2995218"/>
                <a:gd name="connsiteX15" fmla="*/ 368572 w 1360447"/>
                <a:gd name="connsiteY15" fmla="*/ 2994834 h 2995218"/>
                <a:gd name="connsiteX16" fmla="*/ 6622 w 1360447"/>
                <a:gd name="connsiteY16" fmla="*/ 2823384 h 2995218"/>
                <a:gd name="connsiteX17" fmla="*/ 149497 w 1360447"/>
                <a:gd name="connsiteY17" fmla="*/ 2366184 h 2995218"/>
                <a:gd name="connsiteX18" fmla="*/ 339997 w 1360447"/>
                <a:gd name="connsiteY18" fmla="*/ 1966134 h 2995218"/>
                <a:gd name="connsiteX19" fmla="*/ 320947 w 1360447"/>
                <a:gd name="connsiteY19" fmla="*/ 1642284 h 2995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360447" h="2995218">
                  <a:moveTo>
                    <a:pt x="320947" y="1642284"/>
                  </a:moveTo>
                  <a:cubicBezTo>
                    <a:pt x="287609" y="1556559"/>
                    <a:pt x="149497" y="1524809"/>
                    <a:pt x="139972" y="1451784"/>
                  </a:cubicBezTo>
                  <a:cubicBezTo>
                    <a:pt x="130447" y="1378759"/>
                    <a:pt x="254272" y="1305734"/>
                    <a:pt x="263797" y="1204134"/>
                  </a:cubicBezTo>
                  <a:cubicBezTo>
                    <a:pt x="273322" y="1102534"/>
                    <a:pt x="239985" y="969184"/>
                    <a:pt x="197122" y="842184"/>
                  </a:cubicBezTo>
                  <a:cubicBezTo>
                    <a:pt x="154259" y="715184"/>
                    <a:pt x="11384" y="581834"/>
                    <a:pt x="6622" y="442134"/>
                  </a:cubicBezTo>
                  <a:cubicBezTo>
                    <a:pt x="1860" y="302434"/>
                    <a:pt x="81234" y="42084"/>
                    <a:pt x="168547" y="3984"/>
                  </a:cubicBezTo>
                  <a:cubicBezTo>
                    <a:pt x="255859" y="-34116"/>
                    <a:pt x="530497" y="213534"/>
                    <a:pt x="530497" y="213534"/>
                  </a:cubicBezTo>
                  <a:cubicBezTo>
                    <a:pt x="641622" y="277034"/>
                    <a:pt x="708297" y="327834"/>
                    <a:pt x="835297" y="384984"/>
                  </a:cubicBezTo>
                  <a:cubicBezTo>
                    <a:pt x="962297" y="442134"/>
                    <a:pt x="1206772" y="489759"/>
                    <a:pt x="1292497" y="556434"/>
                  </a:cubicBezTo>
                  <a:cubicBezTo>
                    <a:pt x="1378222" y="623109"/>
                    <a:pt x="1363935" y="699309"/>
                    <a:pt x="1349647" y="785034"/>
                  </a:cubicBezTo>
                  <a:cubicBezTo>
                    <a:pt x="1335359" y="870759"/>
                    <a:pt x="1271860" y="994584"/>
                    <a:pt x="1206772" y="1070784"/>
                  </a:cubicBezTo>
                  <a:cubicBezTo>
                    <a:pt x="1141685" y="1146984"/>
                    <a:pt x="1041672" y="1140634"/>
                    <a:pt x="959122" y="1242234"/>
                  </a:cubicBezTo>
                  <a:cubicBezTo>
                    <a:pt x="876572" y="1343834"/>
                    <a:pt x="781322" y="1499409"/>
                    <a:pt x="711472" y="1680384"/>
                  </a:cubicBezTo>
                  <a:cubicBezTo>
                    <a:pt x="641622" y="1861359"/>
                    <a:pt x="560659" y="2143934"/>
                    <a:pt x="540022" y="2328084"/>
                  </a:cubicBezTo>
                  <a:cubicBezTo>
                    <a:pt x="519385" y="2512234"/>
                    <a:pt x="616222" y="2674159"/>
                    <a:pt x="587647" y="2785284"/>
                  </a:cubicBezTo>
                  <a:cubicBezTo>
                    <a:pt x="559072" y="2896409"/>
                    <a:pt x="465409" y="2988484"/>
                    <a:pt x="368572" y="2994834"/>
                  </a:cubicBezTo>
                  <a:cubicBezTo>
                    <a:pt x="271735" y="3001184"/>
                    <a:pt x="43134" y="2928159"/>
                    <a:pt x="6622" y="2823384"/>
                  </a:cubicBezTo>
                  <a:cubicBezTo>
                    <a:pt x="-29890" y="2718609"/>
                    <a:pt x="93934" y="2509059"/>
                    <a:pt x="149497" y="2366184"/>
                  </a:cubicBezTo>
                  <a:cubicBezTo>
                    <a:pt x="205059" y="2223309"/>
                    <a:pt x="308247" y="2080434"/>
                    <a:pt x="339997" y="1966134"/>
                  </a:cubicBezTo>
                  <a:cubicBezTo>
                    <a:pt x="371747" y="1851834"/>
                    <a:pt x="354285" y="1728009"/>
                    <a:pt x="320947" y="1642284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33" name="Gruppieren 132"/>
            <p:cNvGrpSpPr/>
            <p:nvPr/>
          </p:nvGrpSpPr>
          <p:grpSpPr>
            <a:xfrm>
              <a:off x="746901" y="2558113"/>
              <a:ext cx="1065643" cy="2591394"/>
              <a:chOff x="746901" y="2558113"/>
              <a:chExt cx="1065643" cy="2591394"/>
            </a:xfrm>
          </p:grpSpPr>
          <p:cxnSp>
            <p:nvCxnSpPr>
              <p:cNvPr id="134" name="Gerader Verbinder 133"/>
              <p:cNvCxnSpPr>
                <a:cxnSpLocks/>
                <a:stCxn id="139" idx="6"/>
                <a:endCxn id="140" idx="1"/>
              </p:cNvCxnSpPr>
              <p:nvPr/>
            </p:nvCxnSpPr>
            <p:spPr>
              <a:xfrm>
                <a:off x="1106901" y="2738113"/>
                <a:ext cx="398364" cy="25056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Gerader Verbinder 134"/>
              <p:cNvCxnSpPr>
                <a:cxnSpLocks/>
                <a:stCxn id="139" idx="4"/>
                <a:endCxn id="141" idx="0"/>
              </p:cNvCxnSpPr>
              <p:nvPr/>
            </p:nvCxnSpPr>
            <p:spPr>
              <a:xfrm>
                <a:off x="926901" y="2918113"/>
                <a:ext cx="211551" cy="63795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Gerader Verbinder 135"/>
              <p:cNvCxnSpPr>
                <a:cxnSpLocks/>
                <a:stCxn id="141" idx="4"/>
                <a:endCxn id="142" idx="0"/>
              </p:cNvCxnSpPr>
              <p:nvPr/>
            </p:nvCxnSpPr>
            <p:spPr>
              <a:xfrm flipH="1">
                <a:off x="926901" y="3916069"/>
                <a:ext cx="211551" cy="87343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Gerader Verbinder 136"/>
              <p:cNvCxnSpPr>
                <a:cxnSpLocks/>
                <a:stCxn id="142" idx="6"/>
                <a:endCxn id="143" idx="2"/>
              </p:cNvCxnSpPr>
              <p:nvPr/>
            </p:nvCxnSpPr>
            <p:spPr>
              <a:xfrm flipV="1">
                <a:off x="1106901" y="4609507"/>
                <a:ext cx="345643" cy="36000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Gerader Verbinder 137"/>
              <p:cNvCxnSpPr>
                <a:cxnSpLocks/>
                <a:stCxn id="141" idx="7"/>
                <a:endCxn id="140" idx="3"/>
              </p:cNvCxnSpPr>
              <p:nvPr/>
            </p:nvCxnSpPr>
            <p:spPr>
              <a:xfrm flipV="1">
                <a:off x="1265731" y="3243240"/>
                <a:ext cx="239534" cy="36555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9" name="Ellipse 138"/>
              <p:cNvSpPr>
                <a:spLocks noChangeAspect="1"/>
              </p:cNvSpPr>
              <p:nvPr/>
            </p:nvSpPr>
            <p:spPr>
              <a:xfrm>
                <a:off x="746901" y="2558113"/>
                <a:ext cx="360000" cy="360000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 smtClean="0"/>
              </a:p>
            </p:txBody>
          </p:sp>
          <p:sp>
            <p:nvSpPr>
              <p:cNvPr id="140" name="Ellipse 139"/>
              <p:cNvSpPr>
                <a:spLocks noChangeAspect="1"/>
              </p:cNvSpPr>
              <p:nvPr/>
            </p:nvSpPr>
            <p:spPr>
              <a:xfrm>
                <a:off x="1452544" y="2935961"/>
                <a:ext cx="360000" cy="3600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 smtClean="0"/>
              </a:p>
            </p:txBody>
          </p:sp>
          <p:sp>
            <p:nvSpPr>
              <p:cNvPr id="141" name="Ellipse 140"/>
              <p:cNvSpPr>
                <a:spLocks noChangeAspect="1"/>
              </p:cNvSpPr>
              <p:nvPr/>
            </p:nvSpPr>
            <p:spPr>
              <a:xfrm>
                <a:off x="958452" y="3556069"/>
                <a:ext cx="360000" cy="360000"/>
              </a:xfrm>
              <a:prstGeom prst="ellipse">
                <a:avLst/>
              </a:prstGeom>
              <a:solidFill>
                <a:schemeClr val="tx1"/>
              </a:solidFill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 smtClean="0"/>
              </a:p>
            </p:txBody>
          </p:sp>
          <p:sp>
            <p:nvSpPr>
              <p:cNvPr id="142" name="Ellipse 141"/>
              <p:cNvSpPr>
                <a:spLocks noChangeAspect="1"/>
              </p:cNvSpPr>
              <p:nvPr/>
            </p:nvSpPr>
            <p:spPr>
              <a:xfrm>
                <a:off x="746901" y="4789507"/>
                <a:ext cx="360000" cy="3600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 smtClean="0"/>
              </a:p>
            </p:txBody>
          </p:sp>
          <p:sp>
            <p:nvSpPr>
              <p:cNvPr id="143" name="Ellipse 142"/>
              <p:cNvSpPr>
                <a:spLocks noChangeAspect="1"/>
              </p:cNvSpPr>
              <p:nvPr/>
            </p:nvSpPr>
            <p:spPr>
              <a:xfrm>
                <a:off x="1452544" y="4429507"/>
                <a:ext cx="360000" cy="3600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 smtClean="0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07398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ruppieren 48"/>
          <p:cNvGrpSpPr/>
          <p:nvPr/>
        </p:nvGrpSpPr>
        <p:grpSpPr>
          <a:xfrm>
            <a:off x="4733352" y="2856968"/>
            <a:ext cx="1516543" cy="2951052"/>
            <a:chOff x="533255" y="2492233"/>
            <a:chExt cx="1516543" cy="2951052"/>
          </a:xfrm>
        </p:grpSpPr>
        <p:sp>
          <p:nvSpPr>
            <p:cNvPr id="50" name="Freihandform 49"/>
            <p:cNvSpPr/>
            <p:nvPr/>
          </p:nvSpPr>
          <p:spPr>
            <a:xfrm>
              <a:off x="533255" y="2492233"/>
              <a:ext cx="1516543" cy="2951052"/>
            </a:xfrm>
            <a:custGeom>
              <a:avLst/>
              <a:gdLst>
                <a:gd name="connsiteX0" fmla="*/ 182169 w 1735071"/>
                <a:gd name="connsiteY0" fmla="*/ 161520 h 3342953"/>
                <a:gd name="connsiteX1" fmla="*/ 620319 w 1735071"/>
                <a:gd name="connsiteY1" fmla="*/ 28170 h 3342953"/>
                <a:gd name="connsiteX2" fmla="*/ 1687119 w 1735071"/>
                <a:gd name="connsiteY2" fmla="*/ 694920 h 3342953"/>
                <a:gd name="connsiteX3" fmla="*/ 1487094 w 1735071"/>
                <a:gd name="connsiteY3" fmla="*/ 1437870 h 3342953"/>
                <a:gd name="connsiteX4" fmla="*/ 915594 w 1735071"/>
                <a:gd name="connsiteY4" fmla="*/ 2218920 h 3342953"/>
                <a:gd name="connsiteX5" fmla="*/ 1287069 w 1735071"/>
                <a:gd name="connsiteY5" fmla="*/ 1914120 h 3342953"/>
                <a:gd name="connsiteX6" fmla="*/ 1610919 w 1735071"/>
                <a:gd name="connsiteY6" fmla="*/ 2752320 h 3342953"/>
                <a:gd name="connsiteX7" fmla="*/ 363144 w 1735071"/>
                <a:gd name="connsiteY7" fmla="*/ 3342870 h 3342953"/>
                <a:gd name="connsiteX8" fmla="*/ 163119 w 1735071"/>
                <a:gd name="connsiteY8" fmla="*/ 2714220 h 3342953"/>
                <a:gd name="connsiteX9" fmla="*/ 410769 w 1735071"/>
                <a:gd name="connsiteY9" fmla="*/ 2237970 h 3342953"/>
                <a:gd name="connsiteX10" fmla="*/ 239319 w 1735071"/>
                <a:gd name="connsiteY10" fmla="*/ 1799820 h 3342953"/>
                <a:gd name="connsiteX11" fmla="*/ 1194 w 1735071"/>
                <a:gd name="connsiteY11" fmla="*/ 504420 h 3342953"/>
                <a:gd name="connsiteX12" fmla="*/ 182169 w 1735071"/>
                <a:gd name="connsiteY12" fmla="*/ 161520 h 3342953"/>
                <a:gd name="connsiteX0" fmla="*/ 185054 w 1737956"/>
                <a:gd name="connsiteY0" fmla="*/ 161520 h 3342953"/>
                <a:gd name="connsiteX1" fmla="*/ 623204 w 1737956"/>
                <a:gd name="connsiteY1" fmla="*/ 28170 h 3342953"/>
                <a:gd name="connsiteX2" fmla="*/ 1690004 w 1737956"/>
                <a:gd name="connsiteY2" fmla="*/ 694920 h 3342953"/>
                <a:gd name="connsiteX3" fmla="*/ 1489979 w 1737956"/>
                <a:gd name="connsiteY3" fmla="*/ 1437870 h 3342953"/>
                <a:gd name="connsiteX4" fmla="*/ 918479 w 1737956"/>
                <a:gd name="connsiteY4" fmla="*/ 2218920 h 3342953"/>
                <a:gd name="connsiteX5" fmla="*/ 1289954 w 1737956"/>
                <a:gd name="connsiteY5" fmla="*/ 1914120 h 3342953"/>
                <a:gd name="connsiteX6" fmla="*/ 1613804 w 1737956"/>
                <a:gd name="connsiteY6" fmla="*/ 2752320 h 3342953"/>
                <a:gd name="connsiteX7" fmla="*/ 366029 w 1737956"/>
                <a:gd name="connsiteY7" fmla="*/ 3342870 h 3342953"/>
                <a:gd name="connsiteX8" fmla="*/ 166004 w 1737956"/>
                <a:gd name="connsiteY8" fmla="*/ 2714220 h 3342953"/>
                <a:gd name="connsiteX9" fmla="*/ 413654 w 1737956"/>
                <a:gd name="connsiteY9" fmla="*/ 2237970 h 3342953"/>
                <a:gd name="connsiteX10" fmla="*/ 341793 w 1737956"/>
                <a:gd name="connsiteY10" fmla="*/ 1401467 h 3342953"/>
                <a:gd name="connsiteX11" fmla="*/ 4079 w 1737956"/>
                <a:gd name="connsiteY11" fmla="*/ 504420 h 3342953"/>
                <a:gd name="connsiteX12" fmla="*/ 185054 w 1737956"/>
                <a:gd name="connsiteY12" fmla="*/ 161520 h 3342953"/>
                <a:gd name="connsiteX0" fmla="*/ 25130 w 1578032"/>
                <a:gd name="connsiteY0" fmla="*/ 161876 h 3343309"/>
                <a:gd name="connsiteX1" fmla="*/ 463280 w 1578032"/>
                <a:gd name="connsiteY1" fmla="*/ 28526 h 3343309"/>
                <a:gd name="connsiteX2" fmla="*/ 1530080 w 1578032"/>
                <a:gd name="connsiteY2" fmla="*/ 695276 h 3343309"/>
                <a:gd name="connsiteX3" fmla="*/ 1330055 w 1578032"/>
                <a:gd name="connsiteY3" fmla="*/ 1438226 h 3343309"/>
                <a:gd name="connsiteX4" fmla="*/ 758555 w 1578032"/>
                <a:gd name="connsiteY4" fmla="*/ 2219276 h 3343309"/>
                <a:gd name="connsiteX5" fmla="*/ 1130030 w 1578032"/>
                <a:gd name="connsiteY5" fmla="*/ 1914476 h 3343309"/>
                <a:gd name="connsiteX6" fmla="*/ 1453880 w 1578032"/>
                <a:gd name="connsiteY6" fmla="*/ 2752676 h 3343309"/>
                <a:gd name="connsiteX7" fmla="*/ 206105 w 1578032"/>
                <a:gd name="connsiteY7" fmla="*/ 3343226 h 3343309"/>
                <a:gd name="connsiteX8" fmla="*/ 6080 w 1578032"/>
                <a:gd name="connsiteY8" fmla="*/ 2714576 h 3343309"/>
                <a:gd name="connsiteX9" fmla="*/ 253730 w 1578032"/>
                <a:gd name="connsiteY9" fmla="*/ 2238326 h 3343309"/>
                <a:gd name="connsiteX10" fmla="*/ 181869 w 1578032"/>
                <a:gd name="connsiteY10" fmla="*/ 1401823 h 3343309"/>
                <a:gd name="connsiteX11" fmla="*/ 79545 w 1578032"/>
                <a:gd name="connsiteY11" fmla="*/ 522883 h 3343309"/>
                <a:gd name="connsiteX12" fmla="*/ 25130 w 1578032"/>
                <a:gd name="connsiteY12" fmla="*/ 161876 h 3343309"/>
                <a:gd name="connsiteX0" fmla="*/ 269573 w 1578032"/>
                <a:gd name="connsiteY0" fmla="*/ 322190 h 3322553"/>
                <a:gd name="connsiteX1" fmla="*/ 463280 w 1578032"/>
                <a:gd name="connsiteY1" fmla="*/ 7770 h 3322553"/>
                <a:gd name="connsiteX2" fmla="*/ 1530080 w 1578032"/>
                <a:gd name="connsiteY2" fmla="*/ 674520 h 3322553"/>
                <a:gd name="connsiteX3" fmla="*/ 1330055 w 1578032"/>
                <a:gd name="connsiteY3" fmla="*/ 1417470 h 3322553"/>
                <a:gd name="connsiteX4" fmla="*/ 758555 w 1578032"/>
                <a:gd name="connsiteY4" fmla="*/ 2198520 h 3322553"/>
                <a:gd name="connsiteX5" fmla="*/ 1130030 w 1578032"/>
                <a:gd name="connsiteY5" fmla="*/ 1893720 h 3322553"/>
                <a:gd name="connsiteX6" fmla="*/ 1453880 w 1578032"/>
                <a:gd name="connsiteY6" fmla="*/ 2731920 h 3322553"/>
                <a:gd name="connsiteX7" fmla="*/ 206105 w 1578032"/>
                <a:gd name="connsiteY7" fmla="*/ 3322470 h 3322553"/>
                <a:gd name="connsiteX8" fmla="*/ 6080 w 1578032"/>
                <a:gd name="connsiteY8" fmla="*/ 2693820 h 3322553"/>
                <a:gd name="connsiteX9" fmla="*/ 253730 w 1578032"/>
                <a:gd name="connsiteY9" fmla="*/ 2217570 h 3322553"/>
                <a:gd name="connsiteX10" fmla="*/ 181869 w 1578032"/>
                <a:gd name="connsiteY10" fmla="*/ 1381067 h 3322553"/>
                <a:gd name="connsiteX11" fmla="*/ 79545 w 1578032"/>
                <a:gd name="connsiteY11" fmla="*/ 502127 h 3322553"/>
                <a:gd name="connsiteX12" fmla="*/ 269573 w 1578032"/>
                <a:gd name="connsiteY12" fmla="*/ 322190 h 3322553"/>
                <a:gd name="connsiteX0" fmla="*/ 79545 w 1578032"/>
                <a:gd name="connsiteY0" fmla="*/ 496310 h 3316736"/>
                <a:gd name="connsiteX1" fmla="*/ 463280 w 1578032"/>
                <a:gd name="connsiteY1" fmla="*/ 1953 h 3316736"/>
                <a:gd name="connsiteX2" fmla="*/ 1530080 w 1578032"/>
                <a:gd name="connsiteY2" fmla="*/ 668703 h 3316736"/>
                <a:gd name="connsiteX3" fmla="*/ 1330055 w 1578032"/>
                <a:gd name="connsiteY3" fmla="*/ 1411653 h 3316736"/>
                <a:gd name="connsiteX4" fmla="*/ 758555 w 1578032"/>
                <a:gd name="connsiteY4" fmla="*/ 2192703 h 3316736"/>
                <a:gd name="connsiteX5" fmla="*/ 1130030 w 1578032"/>
                <a:gd name="connsiteY5" fmla="*/ 1887903 h 3316736"/>
                <a:gd name="connsiteX6" fmla="*/ 1453880 w 1578032"/>
                <a:gd name="connsiteY6" fmla="*/ 2726103 h 3316736"/>
                <a:gd name="connsiteX7" fmla="*/ 206105 w 1578032"/>
                <a:gd name="connsiteY7" fmla="*/ 3316653 h 3316736"/>
                <a:gd name="connsiteX8" fmla="*/ 6080 w 1578032"/>
                <a:gd name="connsiteY8" fmla="*/ 2688003 h 3316736"/>
                <a:gd name="connsiteX9" fmla="*/ 253730 w 1578032"/>
                <a:gd name="connsiteY9" fmla="*/ 2211753 h 3316736"/>
                <a:gd name="connsiteX10" fmla="*/ 181869 w 1578032"/>
                <a:gd name="connsiteY10" fmla="*/ 1375250 h 3316736"/>
                <a:gd name="connsiteX11" fmla="*/ 79545 w 1578032"/>
                <a:gd name="connsiteY11" fmla="*/ 496310 h 3316736"/>
                <a:gd name="connsiteX0" fmla="*/ 79545 w 1572462"/>
                <a:gd name="connsiteY0" fmla="*/ 148231 h 2968657"/>
                <a:gd name="connsiteX1" fmla="*/ 544761 w 1572462"/>
                <a:gd name="connsiteY1" fmla="*/ 16012 h 2968657"/>
                <a:gd name="connsiteX2" fmla="*/ 1530080 w 1572462"/>
                <a:gd name="connsiteY2" fmla="*/ 320624 h 2968657"/>
                <a:gd name="connsiteX3" fmla="*/ 1330055 w 1572462"/>
                <a:gd name="connsiteY3" fmla="*/ 1063574 h 2968657"/>
                <a:gd name="connsiteX4" fmla="*/ 758555 w 1572462"/>
                <a:gd name="connsiteY4" fmla="*/ 1844624 h 2968657"/>
                <a:gd name="connsiteX5" fmla="*/ 1130030 w 1572462"/>
                <a:gd name="connsiteY5" fmla="*/ 1539824 h 2968657"/>
                <a:gd name="connsiteX6" fmla="*/ 1453880 w 1572462"/>
                <a:gd name="connsiteY6" fmla="*/ 2378024 h 2968657"/>
                <a:gd name="connsiteX7" fmla="*/ 206105 w 1572462"/>
                <a:gd name="connsiteY7" fmla="*/ 2968574 h 2968657"/>
                <a:gd name="connsiteX8" fmla="*/ 6080 w 1572462"/>
                <a:gd name="connsiteY8" fmla="*/ 2339924 h 2968657"/>
                <a:gd name="connsiteX9" fmla="*/ 253730 w 1572462"/>
                <a:gd name="connsiteY9" fmla="*/ 1863674 h 2968657"/>
                <a:gd name="connsiteX10" fmla="*/ 181869 w 1572462"/>
                <a:gd name="connsiteY10" fmla="*/ 1027171 h 2968657"/>
                <a:gd name="connsiteX11" fmla="*/ 79545 w 1572462"/>
                <a:gd name="connsiteY11" fmla="*/ 148231 h 2968657"/>
                <a:gd name="connsiteX0" fmla="*/ 79545 w 1491426"/>
                <a:gd name="connsiteY0" fmla="*/ 164301 h 2984727"/>
                <a:gd name="connsiteX1" fmla="*/ 544761 w 1491426"/>
                <a:gd name="connsiteY1" fmla="*/ 32082 h 2984727"/>
                <a:gd name="connsiteX2" fmla="*/ 1312797 w 1491426"/>
                <a:gd name="connsiteY2" fmla="*/ 553977 h 2984727"/>
                <a:gd name="connsiteX3" fmla="*/ 1330055 w 1491426"/>
                <a:gd name="connsiteY3" fmla="*/ 1079644 h 2984727"/>
                <a:gd name="connsiteX4" fmla="*/ 758555 w 1491426"/>
                <a:gd name="connsiteY4" fmla="*/ 1860694 h 2984727"/>
                <a:gd name="connsiteX5" fmla="*/ 1130030 w 1491426"/>
                <a:gd name="connsiteY5" fmla="*/ 1555894 h 2984727"/>
                <a:gd name="connsiteX6" fmla="*/ 1453880 w 1491426"/>
                <a:gd name="connsiteY6" fmla="*/ 2394094 h 2984727"/>
                <a:gd name="connsiteX7" fmla="*/ 206105 w 1491426"/>
                <a:gd name="connsiteY7" fmla="*/ 2984644 h 2984727"/>
                <a:gd name="connsiteX8" fmla="*/ 6080 w 1491426"/>
                <a:gd name="connsiteY8" fmla="*/ 2355994 h 2984727"/>
                <a:gd name="connsiteX9" fmla="*/ 253730 w 1491426"/>
                <a:gd name="connsiteY9" fmla="*/ 1879744 h 2984727"/>
                <a:gd name="connsiteX10" fmla="*/ 181869 w 1491426"/>
                <a:gd name="connsiteY10" fmla="*/ 1043241 h 2984727"/>
                <a:gd name="connsiteX11" fmla="*/ 79545 w 1491426"/>
                <a:gd name="connsiteY11" fmla="*/ 164301 h 2984727"/>
                <a:gd name="connsiteX0" fmla="*/ 79545 w 1491426"/>
                <a:gd name="connsiteY0" fmla="*/ 164301 h 2984727"/>
                <a:gd name="connsiteX1" fmla="*/ 544761 w 1491426"/>
                <a:gd name="connsiteY1" fmla="*/ 32082 h 2984727"/>
                <a:gd name="connsiteX2" fmla="*/ 1312797 w 1491426"/>
                <a:gd name="connsiteY2" fmla="*/ 553977 h 2984727"/>
                <a:gd name="connsiteX3" fmla="*/ 1130878 w 1491426"/>
                <a:gd name="connsiteY3" fmla="*/ 1025323 h 2984727"/>
                <a:gd name="connsiteX4" fmla="*/ 758555 w 1491426"/>
                <a:gd name="connsiteY4" fmla="*/ 1860694 h 2984727"/>
                <a:gd name="connsiteX5" fmla="*/ 1130030 w 1491426"/>
                <a:gd name="connsiteY5" fmla="*/ 1555894 h 2984727"/>
                <a:gd name="connsiteX6" fmla="*/ 1453880 w 1491426"/>
                <a:gd name="connsiteY6" fmla="*/ 2394094 h 2984727"/>
                <a:gd name="connsiteX7" fmla="*/ 206105 w 1491426"/>
                <a:gd name="connsiteY7" fmla="*/ 2984644 h 2984727"/>
                <a:gd name="connsiteX8" fmla="*/ 6080 w 1491426"/>
                <a:gd name="connsiteY8" fmla="*/ 2355994 h 2984727"/>
                <a:gd name="connsiteX9" fmla="*/ 253730 w 1491426"/>
                <a:gd name="connsiteY9" fmla="*/ 1879744 h 2984727"/>
                <a:gd name="connsiteX10" fmla="*/ 181869 w 1491426"/>
                <a:gd name="connsiteY10" fmla="*/ 1043241 h 2984727"/>
                <a:gd name="connsiteX11" fmla="*/ 79545 w 1491426"/>
                <a:gd name="connsiteY11" fmla="*/ 164301 h 2984727"/>
                <a:gd name="connsiteX0" fmla="*/ 79545 w 1491426"/>
                <a:gd name="connsiteY0" fmla="*/ 164301 h 2984727"/>
                <a:gd name="connsiteX1" fmla="*/ 544761 w 1491426"/>
                <a:gd name="connsiteY1" fmla="*/ 32082 h 2984727"/>
                <a:gd name="connsiteX2" fmla="*/ 1312797 w 1491426"/>
                <a:gd name="connsiteY2" fmla="*/ 553977 h 2984727"/>
                <a:gd name="connsiteX3" fmla="*/ 1130878 w 1491426"/>
                <a:gd name="connsiteY3" fmla="*/ 1025323 h 2984727"/>
                <a:gd name="connsiteX4" fmla="*/ 628694 w 1491426"/>
                <a:gd name="connsiteY4" fmla="*/ 1708576 h 2984727"/>
                <a:gd name="connsiteX5" fmla="*/ 758555 w 1491426"/>
                <a:gd name="connsiteY5" fmla="*/ 1860694 h 2984727"/>
                <a:gd name="connsiteX6" fmla="*/ 1130030 w 1491426"/>
                <a:gd name="connsiteY6" fmla="*/ 1555894 h 2984727"/>
                <a:gd name="connsiteX7" fmla="*/ 1453880 w 1491426"/>
                <a:gd name="connsiteY7" fmla="*/ 2394094 h 2984727"/>
                <a:gd name="connsiteX8" fmla="*/ 206105 w 1491426"/>
                <a:gd name="connsiteY8" fmla="*/ 2984644 h 2984727"/>
                <a:gd name="connsiteX9" fmla="*/ 6080 w 1491426"/>
                <a:gd name="connsiteY9" fmla="*/ 2355994 h 2984727"/>
                <a:gd name="connsiteX10" fmla="*/ 253730 w 1491426"/>
                <a:gd name="connsiteY10" fmla="*/ 1879744 h 2984727"/>
                <a:gd name="connsiteX11" fmla="*/ 181869 w 1491426"/>
                <a:gd name="connsiteY11" fmla="*/ 1043241 h 2984727"/>
                <a:gd name="connsiteX12" fmla="*/ 79545 w 1491426"/>
                <a:gd name="connsiteY12" fmla="*/ 164301 h 2984727"/>
                <a:gd name="connsiteX0" fmla="*/ 79545 w 1517373"/>
                <a:gd name="connsiteY0" fmla="*/ 164301 h 2984721"/>
                <a:gd name="connsiteX1" fmla="*/ 544761 w 1517373"/>
                <a:gd name="connsiteY1" fmla="*/ 32082 h 2984721"/>
                <a:gd name="connsiteX2" fmla="*/ 1312797 w 1517373"/>
                <a:gd name="connsiteY2" fmla="*/ 553977 h 2984721"/>
                <a:gd name="connsiteX3" fmla="*/ 1130878 w 1517373"/>
                <a:gd name="connsiteY3" fmla="*/ 1025323 h 2984721"/>
                <a:gd name="connsiteX4" fmla="*/ 628694 w 1517373"/>
                <a:gd name="connsiteY4" fmla="*/ 1708576 h 2984721"/>
                <a:gd name="connsiteX5" fmla="*/ 758555 w 1517373"/>
                <a:gd name="connsiteY5" fmla="*/ 1860694 h 2984721"/>
                <a:gd name="connsiteX6" fmla="*/ 1274885 w 1517373"/>
                <a:gd name="connsiteY6" fmla="*/ 1718856 h 2984721"/>
                <a:gd name="connsiteX7" fmla="*/ 1453880 w 1517373"/>
                <a:gd name="connsiteY7" fmla="*/ 2394094 h 2984721"/>
                <a:gd name="connsiteX8" fmla="*/ 206105 w 1517373"/>
                <a:gd name="connsiteY8" fmla="*/ 2984644 h 2984721"/>
                <a:gd name="connsiteX9" fmla="*/ 6080 w 1517373"/>
                <a:gd name="connsiteY9" fmla="*/ 2355994 h 2984721"/>
                <a:gd name="connsiteX10" fmla="*/ 253730 w 1517373"/>
                <a:gd name="connsiteY10" fmla="*/ 1879744 h 2984721"/>
                <a:gd name="connsiteX11" fmla="*/ 181869 w 1517373"/>
                <a:gd name="connsiteY11" fmla="*/ 1043241 h 2984721"/>
                <a:gd name="connsiteX12" fmla="*/ 79545 w 1517373"/>
                <a:gd name="connsiteY12" fmla="*/ 164301 h 2984721"/>
                <a:gd name="connsiteX0" fmla="*/ 78037 w 1462491"/>
                <a:gd name="connsiteY0" fmla="*/ 164301 h 2985143"/>
                <a:gd name="connsiteX1" fmla="*/ 543253 w 1462491"/>
                <a:gd name="connsiteY1" fmla="*/ 32082 h 2985143"/>
                <a:gd name="connsiteX2" fmla="*/ 1311289 w 1462491"/>
                <a:gd name="connsiteY2" fmla="*/ 553977 h 2985143"/>
                <a:gd name="connsiteX3" fmla="*/ 1129370 w 1462491"/>
                <a:gd name="connsiteY3" fmla="*/ 1025323 h 2985143"/>
                <a:gd name="connsiteX4" fmla="*/ 627186 w 1462491"/>
                <a:gd name="connsiteY4" fmla="*/ 1708576 h 2985143"/>
                <a:gd name="connsiteX5" fmla="*/ 757047 w 1462491"/>
                <a:gd name="connsiteY5" fmla="*/ 1860694 h 2985143"/>
                <a:gd name="connsiteX6" fmla="*/ 1273377 w 1462491"/>
                <a:gd name="connsiteY6" fmla="*/ 1718856 h 2985143"/>
                <a:gd name="connsiteX7" fmla="*/ 1388998 w 1462491"/>
                <a:gd name="connsiteY7" fmla="*/ 2249239 h 2985143"/>
                <a:gd name="connsiteX8" fmla="*/ 204597 w 1462491"/>
                <a:gd name="connsiteY8" fmla="*/ 2984644 h 2985143"/>
                <a:gd name="connsiteX9" fmla="*/ 4572 w 1462491"/>
                <a:gd name="connsiteY9" fmla="*/ 2355994 h 2985143"/>
                <a:gd name="connsiteX10" fmla="*/ 252222 w 1462491"/>
                <a:gd name="connsiteY10" fmla="*/ 1879744 h 2985143"/>
                <a:gd name="connsiteX11" fmla="*/ 180361 w 1462491"/>
                <a:gd name="connsiteY11" fmla="*/ 1043241 h 2985143"/>
                <a:gd name="connsiteX12" fmla="*/ 78037 w 1462491"/>
                <a:gd name="connsiteY12" fmla="*/ 164301 h 2985143"/>
                <a:gd name="connsiteX0" fmla="*/ 82614 w 1468397"/>
                <a:gd name="connsiteY0" fmla="*/ 164301 h 2948963"/>
                <a:gd name="connsiteX1" fmla="*/ 547830 w 1468397"/>
                <a:gd name="connsiteY1" fmla="*/ 32082 h 2948963"/>
                <a:gd name="connsiteX2" fmla="*/ 1315866 w 1468397"/>
                <a:gd name="connsiteY2" fmla="*/ 553977 h 2948963"/>
                <a:gd name="connsiteX3" fmla="*/ 1133947 w 1468397"/>
                <a:gd name="connsiteY3" fmla="*/ 1025323 h 2948963"/>
                <a:gd name="connsiteX4" fmla="*/ 631763 w 1468397"/>
                <a:gd name="connsiteY4" fmla="*/ 1708576 h 2948963"/>
                <a:gd name="connsiteX5" fmla="*/ 761624 w 1468397"/>
                <a:gd name="connsiteY5" fmla="*/ 1860694 h 2948963"/>
                <a:gd name="connsiteX6" fmla="*/ 1277954 w 1468397"/>
                <a:gd name="connsiteY6" fmla="*/ 1718856 h 2948963"/>
                <a:gd name="connsiteX7" fmla="*/ 1393575 w 1468397"/>
                <a:gd name="connsiteY7" fmla="*/ 2249239 h 2948963"/>
                <a:gd name="connsiteX8" fmla="*/ 191067 w 1468397"/>
                <a:gd name="connsiteY8" fmla="*/ 2948430 h 2948963"/>
                <a:gd name="connsiteX9" fmla="*/ 9149 w 1468397"/>
                <a:gd name="connsiteY9" fmla="*/ 2355994 h 2948963"/>
                <a:gd name="connsiteX10" fmla="*/ 256799 w 1468397"/>
                <a:gd name="connsiteY10" fmla="*/ 1879744 h 2948963"/>
                <a:gd name="connsiteX11" fmla="*/ 184938 w 1468397"/>
                <a:gd name="connsiteY11" fmla="*/ 1043241 h 2948963"/>
                <a:gd name="connsiteX12" fmla="*/ 82614 w 1468397"/>
                <a:gd name="connsiteY12" fmla="*/ 164301 h 2948963"/>
                <a:gd name="connsiteX0" fmla="*/ 130760 w 1516543"/>
                <a:gd name="connsiteY0" fmla="*/ 164301 h 2951052"/>
                <a:gd name="connsiteX1" fmla="*/ 595976 w 1516543"/>
                <a:gd name="connsiteY1" fmla="*/ 32082 h 2951052"/>
                <a:gd name="connsiteX2" fmla="*/ 1364012 w 1516543"/>
                <a:gd name="connsiteY2" fmla="*/ 553977 h 2951052"/>
                <a:gd name="connsiteX3" fmla="*/ 1182093 w 1516543"/>
                <a:gd name="connsiteY3" fmla="*/ 1025323 h 2951052"/>
                <a:gd name="connsiteX4" fmla="*/ 679909 w 1516543"/>
                <a:gd name="connsiteY4" fmla="*/ 1708576 h 2951052"/>
                <a:gd name="connsiteX5" fmla="*/ 809770 w 1516543"/>
                <a:gd name="connsiteY5" fmla="*/ 1860694 h 2951052"/>
                <a:gd name="connsiteX6" fmla="*/ 1326100 w 1516543"/>
                <a:gd name="connsiteY6" fmla="*/ 1718856 h 2951052"/>
                <a:gd name="connsiteX7" fmla="*/ 1441721 w 1516543"/>
                <a:gd name="connsiteY7" fmla="*/ 2249239 h 2951052"/>
                <a:gd name="connsiteX8" fmla="*/ 239213 w 1516543"/>
                <a:gd name="connsiteY8" fmla="*/ 2948430 h 2951052"/>
                <a:gd name="connsiteX9" fmla="*/ 2974 w 1516543"/>
                <a:gd name="connsiteY9" fmla="*/ 2464636 h 2951052"/>
                <a:gd name="connsiteX10" fmla="*/ 304945 w 1516543"/>
                <a:gd name="connsiteY10" fmla="*/ 1879744 h 2951052"/>
                <a:gd name="connsiteX11" fmla="*/ 233084 w 1516543"/>
                <a:gd name="connsiteY11" fmla="*/ 1043241 h 2951052"/>
                <a:gd name="connsiteX12" fmla="*/ 130760 w 1516543"/>
                <a:gd name="connsiteY12" fmla="*/ 164301 h 2951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16543" h="2951052">
                  <a:moveTo>
                    <a:pt x="130760" y="164301"/>
                  </a:moveTo>
                  <a:cubicBezTo>
                    <a:pt x="191242" y="-4226"/>
                    <a:pt x="390434" y="-32864"/>
                    <a:pt x="595976" y="32082"/>
                  </a:cubicBezTo>
                  <a:cubicBezTo>
                    <a:pt x="801518" y="97028"/>
                    <a:pt x="1266326" y="388437"/>
                    <a:pt x="1364012" y="553977"/>
                  </a:cubicBezTo>
                  <a:cubicBezTo>
                    <a:pt x="1461698" y="719517"/>
                    <a:pt x="1296110" y="832890"/>
                    <a:pt x="1182093" y="1025323"/>
                  </a:cubicBezTo>
                  <a:cubicBezTo>
                    <a:pt x="1068076" y="1217756"/>
                    <a:pt x="741963" y="1569348"/>
                    <a:pt x="679909" y="1708576"/>
                  </a:cubicBezTo>
                  <a:cubicBezTo>
                    <a:pt x="617855" y="1847805"/>
                    <a:pt x="702072" y="1858981"/>
                    <a:pt x="809770" y="1860694"/>
                  </a:cubicBezTo>
                  <a:cubicBezTo>
                    <a:pt x="917469" y="1862407"/>
                    <a:pt x="1220775" y="1654099"/>
                    <a:pt x="1326100" y="1718856"/>
                  </a:cubicBezTo>
                  <a:cubicBezTo>
                    <a:pt x="1431425" y="1783614"/>
                    <a:pt x="1622869" y="2044310"/>
                    <a:pt x="1441721" y="2249239"/>
                  </a:cubicBezTo>
                  <a:cubicBezTo>
                    <a:pt x="1260573" y="2454168"/>
                    <a:pt x="479004" y="2912531"/>
                    <a:pt x="239213" y="2948430"/>
                  </a:cubicBezTo>
                  <a:cubicBezTo>
                    <a:pt x="-578" y="2984330"/>
                    <a:pt x="-7981" y="2642750"/>
                    <a:pt x="2974" y="2464636"/>
                  </a:cubicBezTo>
                  <a:cubicBezTo>
                    <a:pt x="13929" y="2286522"/>
                    <a:pt x="266593" y="2116643"/>
                    <a:pt x="304945" y="1879744"/>
                  </a:cubicBezTo>
                  <a:cubicBezTo>
                    <a:pt x="343297" y="1642845"/>
                    <a:pt x="301347" y="1332166"/>
                    <a:pt x="233084" y="1043241"/>
                  </a:cubicBezTo>
                  <a:cubicBezTo>
                    <a:pt x="164821" y="754316"/>
                    <a:pt x="70278" y="332828"/>
                    <a:pt x="130760" y="16430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1" name="Freihandform 50"/>
            <p:cNvSpPr/>
            <p:nvPr/>
          </p:nvSpPr>
          <p:spPr>
            <a:xfrm>
              <a:off x="581000" y="3381375"/>
              <a:ext cx="1430157" cy="1976974"/>
            </a:xfrm>
            <a:custGeom>
              <a:avLst/>
              <a:gdLst>
                <a:gd name="connsiteX0" fmla="*/ 1200175 w 1422609"/>
                <a:gd name="connsiteY0" fmla="*/ 800100 h 1976974"/>
                <a:gd name="connsiteX1" fmla="*/ 1400200 w 1422609"/>
                <a:gd name="connsiteY1" fmla="*/ 1276350 h 1976974"/>
                <a:gd name="connsiteX2" fmla="*/ 600100 w 1422609"/>
                <a:gd name="connsiteY2" fmla="*/ 1885950 h 1976974"/>
                <a:gd name="connsiteX3" fmla="*/ 171475 w 1422609"/>
                <a:gd name="connsiteY3" fmla="*/ 1943100 h 1976974"/>
                <a:gd name="connsiteX4" fmla="*/ 25 w 1422609"/>
                <a:gd name="connsiteY4" fmla="*/ 1581150 h 1976974"/>
                <a:gd name="connsiteX5" fmla="*/ 181000 w 1422609"/>
                <a:gd name="connsiteY5" fmla="*/ 1257300 h 1976974"/>
                <a:gd name="connsiteX6" fmla="*/ 371500 w 1422609"/>
                <a:gd name="connsiteY6" fmla="*/ 781050 h 1976974"/>
                <a:gd name="connsiteX7" fmla="*/ 285775 w 1422609"/>
                <a:gd name="connsiteY7" fmla="*/ 247650 h 1976974"/>
                <a:gd name="connsiteX8" fmla="*/ 466750 w 1422609"/>
                <a:gd name="connsiteY8" fmla="*/ 0 h 1976974"/>
                <a:gd name="connsiteX9" fmla="*/ 914425 w 1422609"/>
                <a:gd name="connsiteY9" fmla="*/ 247650 h 1976974"/>
                <a:gd name="connsiteX10" fmla="*/ 647725 w 1422609"/>
                <a:gd name="connsiteY10" fmla="*/ 609600 h 1976974"/>
                <a:gd name="connsiteX11" fmla="*/ 533425 w 1422609"/>
                <a:gd name="connsiteY11" fmla="*/ 1066800 h 1976974"/>
                <a:gd name="connsiteX12" fmla="*/ 1190650 w 1422609"/>
                <a:gd name="connsiteY12" fmla="*/ 876300 h 1976974"/>
                <a:gd name="connsiteX13" fmla="*/ 1200175 w 1422609"/>
                <a:gd name="connsiteY13" fmla="*/ 800100 h 1976974"/>
                <a:gd name="connsiteX0" fmla="*/ 1190650 w 1430157"/>
                <a:gd name="connsiteY0" fmla="*/ 876300 h 1976974"/>
                <a:gd name="connsiteX1" fmla="*/ 1400200 w 1430157"/>
                <a:gd name="connsiteY1" fmla="*/ 1276350 h 1976974"/>
                <a:gd name="connsiteX2" fmla="*/ 600100 w 1430157"/>
                <a:gd name="connsiteY2" fmla="*/ 1885950 h 1976974"/>
                <a:gd name="connsiteX3" fmla="*/ 171475 w 1430157"/>
                <a:gd name="connsiteY3" fmla="*/ 1943100 h 1976974"/>
                <a:gd name="connsiteX4" fmla="*/ 25 w 1430157"/>
                <a:gd name="connsiteY4" fmla="*/ 1581150 h 1976974"/>
                <a:gd name="connsiteX5" fmla="*/ 181000 w 1430157"/>
                <a:gd name="connsiteY5" fmla="*/ 1257300 h 1976974"/>
                <a:gd name="connsiteX6" fmla="*/ 371500 w 1430157"/>
                <a:gd name="connsiteY6" fmla="*/ 781050 h 1976974"/>
                <a:gd name="connsiteX7" fmla="*/ 285775 w 1430157"/>
                <a:gd name="connsiteY7" fmla="*/ 247650 h 1976974"/>
                <a:gd name="connsiteX8" fmla="*/ 466750 w 1430157"/>
                <a:gd name="connsiteY8" fmla="*/ 0 h 1976974"/>
                <a:gd name="connsiteX9" fmla="*/ 914425 w 1430157"/>
                <a:gd name="connsiteY9" fmla="*/ 247650 h 1976974"/>
                <a:gd name="connsiteX10" fmla="*/ 647725 w 1430157"/>
                <a:gd name="connsiteY10" fmla="*/ 609600 h 1976974"/>
                <a:gd name="connsiteX11" fmla="*/ 533425 w 1430157"/>
                <a:gd name="connsiteY11" fmla="*/ 1066800 h 1976974"/>
                <a:gd name="connsiteX12" fmla="*/ 1190650 w 1430157"/>
                <a:gd name="connsiteY12" fmla="*/ 876300 h 1976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30157" h="1976974">
                  <a:moveTo>
                    <a:pt x="1190650" y="876300"/>
                  </a:moveTo>
                  <a:cubicBezTo>
                    <a:pt x="1335112" y="911225"/>
                    <a:pt x="1498625" y="1108075"/>
                    <a:pt x="1400200" y="1276350"/>
                  </a:cubicBezTo>
                  <a:cubicBezTo>
                    <a:pt x="1301775" y="1444625"/>
                    <a:pt x="804887" y="1774825"/>
                    <a:pt x="600100" y="1885950"/>
                  </a:cubicBezTo>
                  <a:cubicBezTo>
                    <a:pt x="395312" y="1997075"/>
                    <a:pt x="271488" y="1993900"/>
                    <a:pt x="171475" y="1943100"/>
                  </a:cubicBezTo>
                  <a:cubicBezTo>
                    <a:pt x="71462" y="1892300"/>
                    <a:pt x="-1563" y="1695450"/>
                    <a:pt x="25" y="1581150"/>
                  </a:cubicBezTo>
                  <a:cubicBezTo>
                    <a:pt x="1612" y="1466850"/>
                    <a:pt x="119088" y="1390650"/>
                    <a:pt x="181000" y="1257300"/>
                  </a:cubicBezTo>
                  <a:cubicBezTo>
                    <a:pt x="242912" y="1123950"/>
                    <a:pt x="354037" y="949325"/>
                    <a:pt x="371500" y="781050"/>
                  </a:cubicBezTo>
                  <a:cubicBezTo>
                    <a:pt x="388962" y="612775"/>
                    <a:pt x="269900" y="377825"/>
                    <a:pt x="285775" y="247650"/>
                  </a:cubicBezTo>
                  <a:cubicBezTo>
                    <a:pt x="301650" y="117475"/>
                    <a:pt x="361975" y="0"/>
                    <a:pt x="466750" y="0"/>
                  </a:cubicBezTo>
                  <a:cubicBezTo>
                    <a:pt x="571525" y="0"/>
                    <a:pt x="884263" y="146050"/>
                    <a:pt x="914425" y="247650"/>
                  </a:cubicBezTo>
                  <a:cubicBezTo>
                    <a:pt x="944587" y="349250"/>
                    <a:pt x="711225" y="473075"/>
                    <a:pt x="647725" y="609600"/>
                  </a:cubicBezTo>
                  <a:cubicBezTo>
                    <a:pt x="584225" y="746125"/>
                    <a:pt x="442938" y="1022350"/>
                    <a:pt x="533425" y="1066800"/>
                  </a:cubicBezTo>
                  <a:cubicBezTo>
                    <a:pt x="623912" y="1111250"/>
                    <a:pt x="1046188" y="841375"/>
                    <a:pt x="1190650" y="87630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2" name="Freihandform 51"/>
            <p:cNvSpPr/>
            <p:nvPr/>
          </p:nvSpPr>
          <p:spPr>
            <a:xfrm>
              <a:off x="644035" y="4379103"/>
              <a:ext cx="1243392" cy="926799"/>
            </a:xfrm>
            <a:custGeom>
              <a:avLst/>
              <a:gdLst>
                <a:gd name="connsiteX0" fmla="*/ 1136390 w 1372903"/>
                <a:gd name="connsiteY0" fmla="*/ 1102 h 1011457"/>
                <a:gd name="connsiteX1" fmla="*/ 1307840 w 1372903"/>
                <a:gd name="connsiteY1" fmla="*/ 382102 h 1011457"/>
                <a:gd name="connsiteX2" fmla="*/ 288665 w 1372903"/>
                <a:gd name="connsiteY2" fmla="*/ 1010752 h 1011457"/>
                <a:gd name="connsiteX3" fmla="*/ 50540 w 1372903"/>
                <a:gd name="connsiteY3" fmla="*/ 496402 h 1011457"/>
                <a:gd name="connsiteX4" fmla="*/ 1136390 w 1372903"/>
                <a:gd name="connsiteY4" fmla="*/ 1102 h 1011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2903" h="1011457">
                  <a:moveTo>
                    <a:pt x="1136390" y="1102"/>
                  </a:moveTo>
                  <a:cubicBezTo>
                    <a:pt x="1345940" y="-17948"/>
                    <a:pt x="1449128" y="213827"/>
                    <a:pt x="1307840" y="382102"/>
                  </a:cubicBezTo>
                  <a:cubicBezTo>
                    <a:pt x="1166553" y="550377"/>
                    <a:pt x="498215" y="991702"/>
                    <a:pt x="288665" y="1010752"/>
                  </a:cubicBezTo>
                  <a:cubicBezTo>
                    <a:pt x="79115" y="1029802"/>
                    <a:pt x="-87572" y="658327"/>
                    <a:pt x="50540" y="496402"/>
                  </a:cubicBezTo>
                  <a:cubicBezTo>
                    <a:pt x="188652" y="334477"/>
                    <a:pt x="926840" y="20152"/>
                    <a:pt x="1136390" y="1102"/>
                  </a:cubicBezTo>
                  <a:close/>
                </a:path>
              </a:pathLst>
            </a:custGeom>
            <a:solidFill>
              <a:srgbClr val="7030A0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53" name="Gruppieren 52"/>
            <p:cNvGrpSpPr/>
            <p:nvPr/>
          </p:nvGrpSpPr>
          <p:grpSpPr>
            <a:xfrm>
              <a:off x="746901" y="2558113"/>
              <a:ext cx="1065643" cy="2591394"/>
              <a:chOff x="746901" y="2558113"/>
              <a:chExt cx="1065643" cy="2591394"/>
            </a:xfrm>
          </p:grpSpPr>
          <p:cxnSp>
            <p:nvCxnSpPr>
              <p:cNvPr id="54" name="Gerader Verbinder 53"/>
              <p:cNvCxnSpPr>
                <a:cxnSpLocks/>
                <a:stCxn id="59" idx="6"/>
                <a:endCxn id="60" idx="1"/>
              </p:cNvCxnSpPr>
              <p:nvPr/>
            </p:nvCxnSpPr>
            <p:spPr>
              <a:xfrm>
                <a:off x="1106901" y="2738113"/>
                <a:ext cx="398364" cy="25056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Gerader Verbinder 54"/>
              <p:cNvCxnSpPr>
                <a:cxnSpLocks/>
                <a:stCxn id="59" idx="4"/>
                <a:endCxn id="61" idx="0"/>
              </p:cNvCxnSpPr>
              <p:nvPr/>
            </p:nvCxnSpPr>
            <p:spPr>
              <a:xfrm>
                <a:off x="926901" y="2918113"/>
                <a:ext cx="211551" cy="63795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Gerader Verbinder 55"/>
              <p:cNvCxnSpPr>
                <a:cxnSpLocks/>
                <a:stCxn id="61" idx="4"/>
                <a:endCxn id="62" idx="0"/>
              </p:cNvCxnSpPr>
              <p:nvPr/>
            </p:nvCxnSpPr>
            <p:spPr>
              <a:xfrm flipH="1">
                <a:off x="926901" y="3916069"/>
                <a:ext cx="211551" cy="87343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Gerader Verbinder 56"/>
              <p:cNvCxnSpPr>
                <a:cxnSpLocks/>
                <a:stCxn id="62" idx="6"/>
                <a:endCxn id="63" idx="2"/>
              </p:cNvCxnSpPr>
              <p:nvPr/>
            </p:nvCxnSpPr>
            <p:spPr>
              <a:xfrm flipV="1">
                <a:off x="1106901" y="4609507"/>
                <a:ext cx="345643" cy="36000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Gerader Verbinder 57"/>
              <p:cNvCxnSpPr>
                <a:cxnSpLocks/>
                <a:stCxn id="61" idx="7"/>
                <a:endCxn id="60" idx="3"/>
              </p:cNvCxnSpPr>
              <p:nvPr/>
            </p:nvCxnSpPr>
            <p:spPr>
              <a:xfrm flipV="1">
                <a:off x="1265731" y="3243240"/>
                <a:ext cx="239534" cy="36555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Ellipse 58"/>
              <p:cNvSpPr>
                <a:spLocks noChangeAspect="1"/>
              </p:cNvSpPr>
              <p:nvPr/>
            </p:nvSpPr>
            <p:spPr>
              <a:xfrm>
                <a:off x="746901" y="2558113"/>
                <a:ext cx="360000" cy="360000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 smtClean="0"/>
              </a:p>
            </p:txBody>
          </p:sp>
          <p:sp>
            <p:nvSpPr>
              <p:cNvPr id="60" name="Ellipse 59"/>
              <p:cNvSpPr>
                <a:spLocks noChangeAspect="1"/>
              </p:cNvSpPr>
              <p:nvPr/>
            </p:nvSpPr>
            <p:spPr>
              <a:xfrm>
                <a:off x="1452544" y="2935961"/>
                <a:ext cx="360000" cy="3600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 smtClean="0"/>
              </a:p>
            </p:txBody>
          </p:sp>
          <p:sp>
            <p:nvSpPr>
              <p:cNvPr id="61" name="Ellipse 60"/>
              <p:cNvSpPr>
                <a:spLocks noChangeAspect="1"/>
              </p:cNvSpPr>
              <p:nvPr/>
            </p:nvSpPr>
            <p:spPr>
              <a:xfrm>
                <a:off x="958452" y="3556069"/>
                <a:ext cx="360000" cy="3600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 smtClean="0"/>
              </a:p>
            </p:txBody>
          </p:sp>
          <p:sp>
            <p:nvSpPr>
              <p:cNvPr id="62" name="Ellipse 61"/>
              <p:cNvSpPr>
                <a:spLocks noChangeAspect="1"/>
              </p:cNvSpPr>
              <p:nvPr/>
            </p:nvSpPr>
            <p:spPr>
              <a:xfrm>
                <a:off x="746901" y="4789507"/>
                <a:ext cx="360000" cy="3600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 smtClean="0"/>
              </a:p>
            </p:txBody>
          </p:sp>
          <p:sp>
            <p:nvSpPr>
              <p:cNvPr id="63" name="Ellipse 62"/>
              <p:cNvSpPr>
                <a:spLocks noChangeAspect="1"/>
              </p:cNvSpPr>
              <p:nvPr/>
            </p:nvSpPr>
            <p:spPr>
              <a:xfrm>
                <a:off x="1452544" y="4429507"/>
                <a:ext cx="360000" cy="360000"/>
              </a:xfrm>
              <a:prstGeom prst="ellipse">
                <a:avLst/>
              </a:prstGeom>
              <a:solidFill>
                <a:schemeClr val="tx1"/>
              </a:solidFill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 smtClean="0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64" name="Gruppieren 63"/>
          <p:cNvGrpSpPr/>
          <p:nvPr/>
        </p:nvGrpSpPr>
        <p:grpSpPr>
          <a:xfrm>
            <a:off x="6698149" y="3030760"/>
            <a:ext cx="956938" cy="2483482"/>
            <a:chOff x="2498052" y="2666025"/>
            <a:chExt cx="956938" cy="2483482"/>
          </a:xfrm>
        </p:grpSpPr>
        <p:sp>
          <p:nvSpPr>
            <p:cNvPr id="65" name="Rechteck 64"/>
            <p:cNvSpPr>
              <a:spLocks noChangeAspect="1"/>
            </p:cNvSpPr>
            <p:nvPr/>
          </p:nvSpPr>
          <p:spPr>
            <a:xfrm>
              <a:off x="2498052" y="3663981"/>
              <a:ext cx="252088" cy="25208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6" name="Rechteck 65"/>
            <p:cNvSpPr>
              <a:spLocks noChangeAspect="1"/>
            </p:cNvSpPr>
            <p:nvPr/>
          </p:nvSpPr>
          <p:spPr>
            <a:xfrm>
              <a:off x="2850477" y="3663981"/>
              <a:ext cx="252088" cy="25208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7" name="Rechteck 66"/>
            <p:cNvSpPr>
              <a:spLocks noChangeAspect="1"/>
            </p:cNvSpPr>
            <p:nvPr/>
          </p:nvSpPr>
          <p:spPr>
            <a:xfrm>
              <a:off x="3202902" y="3663981"/>
              <a:ext cx="252088" cy="25208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8" name="Rechteck 67"/>
            <p:cNvSpPr>
              <a:spLocks noChangeAspect="1"/>
            </p:cNvSpPr>
            <p:nvPr/>
          </p:nvSpPr>
          <p:spPr>
            <a:xfrm>
              <a:off x="2498052" y="3043873"/>
              <a:ext cx="252088" cy="25208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9" name="Rechteck 68"/>
            <p:cNvSpPr>
              <a:spLocks noChangeAspect="1"/>
            </p:cNvSpPr>
            <p:nvPr/>
          </p:nvSpPr>
          <p:spPr>
            <a:xfrm>
              <a:off x="2850477" y="3043873"/>
              <a:ext cx="252088" cy="25208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0" name="Rechteck 69"/>
            <p:cNvSpPr>
              <a:spLocks noChangeAspect="1"/>
            </p:cNvSpPr>
            <p:nvPr/>
          </p:nvSpPr>
          <p:spPr>
            <a:xfrm>
              <a:off x="3202902" y="3043873"/>
              <a:ext cx="252088" cy="25208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1" name="Rechteck 70"/>
            <p:cNvSpPr>
              <a:spLocks noChangeAspect="1"/>
            </p:cNvSpPr>
            <p:nvPr/>
          </p:nvSpPr>
          <p:spPr>
            <a:xfrm>
              <a:off x="2498052" y="2666025"/>
              <a:ext cx="252088" cy="25208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2" name="Rechteck 71"/>
            <p:cNvSpPr>
              <a:spLocks noChangeAspect="1"/>
            </p:cNvSpPr>
            <p:nvPr/>
          </p:nvSpPr>
          <p:spPr>
            <a:xfrm>
              <a:off x="2850477" y="2666025"/>
              <a:ext cx="252088" cy="25208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3" name="Rechteck 72"/>
            <p:cNvSpPr>
              <a:spLocks noChangeAspect="1"/>
            </p:cNvSpPr>
            <p:nvPr/>
          </p:nvSpPr>
          <p:spPr>
            <a:xfrm>
              <a:off x="3202902" y="2666025"/>
              <a:ext cx="252088" cy="25208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3" name="Rechteck 82"/>
            <p:cNvSpPr>
              <a:spLocks noChangeAspect="1"/>
            </p:cNvSpPr>
            <p:nvPr/>
          </p:nvSpPr>
          <p:spPr>
            <a:xfrm>
              <a:off x="2498052" y="4537419"/>
              <a:ext cx="252088" cy="252088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4" name="Rechteck 83"/>
            <p:cNvSpPr>
              <a:spLocks noChangeAspect="1"/>
            </p:cNvSpPr>
            <p:nvPr/>
          </p:nvSpPr>
          <p:spPr>
            <a:xfrm>
              <a:off x="2850477" y="4537419"/>
              <a:ext cx="252088" cy="25208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5" name="Rechteck 84"/>
            <p:cNvSpPr>
              <a:spLocks noChangeAspect="1"/>
            </p:cNvSpPr>
            <p:nvPr/>
          </p:nvSpPr>
          <p:spPr>
            <a:xfrm>
              <a:off x="3202902" y="4537419"/>
              <a:ext cx="252088" cy="25208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6" name="Rechteck 85"/>
            <p:cNvSpPr>
              <a:spLocks noChangeAspect="1"/>
            </p:cNvSpPr>
            <p:nvPr/>
          </p:nvSpPr>
          <p:spPr>
            <a:xfrm>
              <a:off x="2498052" y="4897419"/>
              <a:ext cx="252088" cy="25208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7" name="Rechteck 86"/>
            <p:cNvSpPr>
              <a:spLocks noChangeAspect="1"/>
            </p:cNvSpPr>
            <p:nvPr/>
          </p:nvSpPr>
          <p:spPr>
            <a:xfrm>
              <a:off x="2850477" y="4897419"/>
              <a:ext cx="252088" cy="25208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8" name="Rechteck 87"/>
            <p:cNvSpPr>
              <a:spLocks noChangeAspect="1"/>
            </p:cNvSpPr>
            <p:nvPr/>
          </p:nvSpPr>
          <p:spPr>
            <a:xfrm>
              <a:off x="3202902" y="4897419"/>
              <a:ext cx="252088" cy="25208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2B3039ED-CBD4-4DB0-AD4F-1CBB73A0DB3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de-DE" dirty="0"/>
              <a:t>1.1 </a:t>
            </a:r>
            <a:r>
              <a:rPr lang="de-DE" dirty="0" err="1"/>
              <a:t>Weisfeiler</a:t>
            </a:r>
            <a:r>
              <a:rPr lang="de-DE" dirty="0"/>
              <a:t>-Lehman </a:t>
            </a:r>
            <a:r>
              <a:rPr lang="de-DE" dirty="0" err="1"/>
              <a:t>node</a:t>
            </a:r>
            <a:r>
              <a:rPr lang="de-DE" dirty="0"/>
              <a:t> </a:t>
            </a:r>
            <a:r>
              <a:rPr lang="de-DE" dirty="0" err="1"/>
              <a:t>embedding</a:t>
            </a:r>
            <a:r>
              <a:rPr lang="de-DE" dirty="0"/>
              <a:t> </a:t>
            </a:r>
            <a:r>
              <a:rPr lang="de-DE" dirty="0" err="1"/>
              <a:t>scheme</a:t>
            </a:r>
            <a:r>
              <a:rPr lang="de-DE" dirty="0"/>
              <a:t/>
            </a:r>
            <a:br>
              <a:rPr lang="de-DE" dirty="0"/>
            </a:br>
            <a:r>
              <a:rPr lang="de-DE" dirty="0" err="1"/>
              <a:t>Idea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xmlns="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1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</a:p>
        </p:txBody>
      </p:sp>
      <p:grpSp>
        <p:nvGrpSpPr>
          <p:cNvPr id="90" name="Gruppieren 89"/>
          <p:cNvGrpSpPr>
            <a:grpSpLocks noChangeAspect="1"/>
          </p:cNvGrpSpPr>
          <p:nvPr/>
        </p:nvGrpSpPr>
        <p:grpSpPr>
          <a:xfrm>
            <a:off x="320613" y="1311818"/>
            <a:ext cx="856737" cy="1445913"/>
            <a:chOff x="336815" y="2026706"/>
            <a:chExt cx="2057341" cy="3472169"/>
          </a:xfrm>
        </p:grpSpPr>
        <p:sp>
          <p:nvSpPr>
            <p:cNvPr id="151" name="Freihandform 150"/>
            <p:cNvSpPr/>
            <p:nvPr/>
          </p:nvSpPr>
          <p:spPr>
            <a:xfrm>
              <a:off x="336815" y="2026706"/>
              <a:ext cx="2057341" cy="3472169"/>
            </a:xfrm>
            <a:custGeom>
              <a:avLst/>
              <a:gdLst>
                <a:gd name="connsiteX0" fmla="*/ 606160 w 2057341"/>
                <a:gd name="connsiteY0" fmla="*/ 49564 h 3519614"/>
                <a:gd name="connsiteX1" fmla="*/ 1015735 w 2057341"/>
                <a:gd name="connsiteY1" fmla="*/ 182914 h 3519614"/>
                <a:gd name="connsiteX2" fmla="*/ 1301485 w 2057341"/>
                <a:gd name="connsiteY2" fmla="*/ 487714 h 3519614"/>
                <a:gd name="connsiteX3" fmla="*/ 1701535 w 2057341"/>
                <a:gd name="connsiteY3" fmla="*/ 735364 h 3519614"/>
                <a:gd name="connsiteX4" fmla="*/ 2044435 w 2057341"/>
                <a:gd name="connsiteY4" fmla="*/ 1059214 h 3519614"/>
                <a:gd name="connsiteX5" fmla="*/ 1958710 w 2057341"/>
                <a:gd name="connsiteY5" fmla="*/ 1440214 h 3519614"/>
                <a:gd name="connsiteX6" fmla="*/ 1711060 w 2057341"/>
                <a:gd name="connsiteY6" fmla="*/ 1783114 h 3519614"/>
                <a:gd name="connsiteX7" fmla="*/ 1425310 w 2057341"/>
                <a:gd name="connsiteY7" fmla="*/ 1897414 h 3519614"/>
                <a:gd name="connsiteX8" fmla="*/ 1330060 w 2057341"/>
                <a:gd name="connsiteY8" fmla="*/ 2106964 h 3519614"/>
                <a:gd name="connsiteX9" fmla="*/ 1025260 w 2057341"/>
                <a:gd name="connsiteY9" fmla="*/ 2316514 h 3519614"/>
                <a:gd name="connsiteX10" fmla="*/ 853810 w 2057341"/>
                <a:gd name="connsiteY10" fmla="*/ 2487964 h 3519614"/>
                <a:gd name="connsiteX11" fmla="*/ 1472935 w 2057341"/>
                <a:gd name="connsiteY11" fmla="*/ 2278414 h 3519614"/>
                <a:gd name="connsiteX12" fmla="*/ 1625335 w 2057341"/>
                <a:gd name="connsiteY12" fmla="*/ 2545114 h 3519614"/>
                <a:gd name="connsiteX13" fmla="*/ 1625335 w 2057341"/>
                <a:gd name="connsiteY13" fmla="*/ 2926114 h 3519614"/>
                <a:gd name="connsiteX14" fmla="*/ 1368160 w 2057341"/>
                <a:gd name="connsiteY14" fmla="*/ 3154714 h 3519614"/>
                <a:gd name="connsiteX15" fmla="*/ 987160 w 2057341"/>
                <a:gd name="connsiteY15" fmla="*/ 3307114 h 3519614"/>
                <a:gd name="connsiteX16" fmla="*/ 549010 w 2057341"/>
                <a:gd name="connsiteY16" fmla="*/ 3516664 h 3519614"/>
                <a:gd name="connsiteX17" fmla="*/ 377560 w 2057341"/>
                <a:gd name="connsiteY17" fmla="*/ 3383314 h 3519614"/>
                <a:gd name="connsiteX18" fmla="*/ 206110 w 2057341"/>
                <a:gd name="connsiteY18" fmla="*/ 2792764 h 3519614"/>
                <a:gd name="connsiteX19" fmla="*/ 187060 w 2057341"/>
                <a:gd name="connsiteY19" fmla="*/ 2373664 h 3519614"/>
                <a:gd name="connsiteX20" fmla="*/ 168010 w 2057341"/>
                <a:gd name="connsiteY20" fmla="*/ 2106964 h 3519614"/>
                <a:gd name="connsiteX21" fmla="*/ 53710 w 2057341"/>
                <a:gd name="connsiteY21" fmla="*/ 1687864 h 3519614"/>
                <a:gd name="connsiteX22" fmla="*/ 348985 w 2057341"/>
                <a:gd name="connsiteY22" fmla="*/ 1402114 h 3519614"/>
                <a:gd name="connsiteX23" fmla="*/ 15610 w 2057341"/>
                <a:gd name="connsiteY23" fmla="*/ 1021114 h 3519614"/>
                <a:gd name="connsiteX24" fmla="*/ 63235 w 2057341"/>
                <a:gd name="connsiteY24" fmla="*/ 697264 h 3519614"/>
                <a:gd name="connsiteX25" fmla="*/ 139435 w 2057341"/>
                <a:gd name="connsiteY25" fmla="*/ 278164 h 3519614"/>
                <a:gd name="connsiteX26" fmla="*/ 558535 w 2057341"/>
                <a:gd name="connsiteY26" fmla="*/ 11464 h 3519614"/>
                <a:gd name="connsiteX27" fmla="*/ 606160 w 2057341"/>
                <a:gd name="connsiteY27" fmla="*/ 49564 h 3519614"/>
                <a:gd name="connsiteX0" fmla="*/ 606160 w 2057341"/>
                <a:gd name="connsiteY0" fmla="*/ 2119 h 3472169"/>
                <a:gd name="connsiteX1" fmla="*/ 1015735 w 2057341"/>
                <a:gd name="connsiteY1" fmla="*/ 135469 h 3472169"/>
                <a:gd name="connsiteX2" fmla="*/ 1301485 w 2057341"/>
                <a:gd name="connsiteY2" fmla="*/ 440269 h 3472169"/>
                <a:gd name="connsiteX3" fmla="*/ 1701535 w 2057341"/>
                <a:gd name="connsiteY3" fmla="*/ 687919 h 3472169"/>
                <a:gd name="connsiteX4" fmla="*/ 2044435 w 2057341"/>
                <a:gd name="connsiteY4" fmla="*/ 1011769 h 3472169"/>
                <a:gd name="connsiteX5" fmla="*/ 1958710 w 2057341"/>
                <a:gd name="connsiteY5" fmla="*/ 1392769 h 3472169"/>
                <a:gd name="connsiteX6" fmla="*/ 1711060 w 2057341"/>
                <a:gd name="connsiteY6" fmla="*/ 1735669 h 3472169"/>
                <a:gd name="connsiteX7" fmla="*/ 1425310 w 2057341"/>
                <a:gd name="connsiteY7" fmla="*/ 1849969 h 3472169"/>
                <a:gd name="connsiteX8" fmla="*/ 1330060 w 2057341"/>
                <a:gd name="connsiteY8" fmla="*/ 2059519 h 3472169"/>
                <a:gd name="connsiteX9" fmla="*/ 1025260 w 2057341"/>
                <a:gd name="connsiteY9" fmla="*/ 2269069 h 3472169"/>
                <a:gd name="connsiteX10" fmla="*/ 853810 w 2057341"/>
                <a:gd name="connsiteY10" fmla="*/ 2440519 h 3472169"/>
                <a:gd name="connsiteX11" fmla="*/ 1472935 w 2057341"/>
                <a:gd name="connsiteY11" fmla="*/ 2230969 h 3472169"/>
                <a:gd name="connsiteX12" fmla="*/ 1625335 w 2057341"/>
                <a:gd name="connsiteY12" fmla="*/ 2497669 h 3472169"/>
                <a:gd name="connsiteX13" fmla="*/ 1625335 w 2057341"/>
                <a:gd name="connsiteY13" fmla="*/ 2878669 h 3472169"/>
                <a:gd name="connsiteX14" fmla="*/ 1368160 w 2057341"/>
                <a:gd name="connsiteY14" fmla="*/ 3107269 h 3472169"/>
                <a:gd name="connsiteX15" fmla="*/ 987160 w 2057341"/>
                <a:gd name="connsiteY15" fmla="*/ 3259669 h 3472169"/>
                <a:gd name="connsiteX16" fmla="*/ 549010 w 2057341"/>
                <a:gd name="connsiteY16" fmla="*/ 3469219 h 3472169"/>
                <a:gd name="connsiteX17" fmla="*/ 377560 w 2057341"/>
                <a:gd name="connsiteY17" fmla="*/ 3335869 h 3472169"/>
                <a:gd name="connsiteX18" fmla="*/ 206110 w 2057341"/>
                <a:gd name="connsiteY18" fmla="*/ 2745319 h 3472169"/>
                <a:gd name="connsiteX19" fmla="*/ 187060 w 2057341"/>
                <a:gd name="connsiteY19" fmla="*/ 2326219 h 3472169"/>
                <a:gd name="connsiteX20" fmla="*/ 168010 w 2057341"/>
                <a:gd name="connsiteY20" fmla="*/ 2059519 h 3472169"/>
                <a:gd name="connsiteX21" fmla="*/ 53710 w 2057341"/>
                <a:gd name="connsiteY21" fmla="*/ 1640419 h 3472169"/>
                <a:gd name="connsiteX22" fmla="*/ 348985 w 2057341"/>
                <a:gd name="connsiteY22" fmla="*/ 1354669 h 3472169"/>
                <a:gd name="connsiteX23" fmla="*/ 15610 w 2057341"/>
                <a:gd name="connsiteY23" fmla="*/ 973669 h 3472169"/>
                <a:gd name="connsiteX24" fmla="*/ 63235 w 2057341"/>
                <a:gd name="connsiteY24" fmla="*/ 649819 h 3472169"/>
                <a:gd name="connsiteX25" fmla="*/ 139435 w 2057341"/>
                <a:gd name="connsiteY25" fmla="*/ 230719 h 3472169"/>
                <a:gd name="connsiteX26" fmla="*/ 606160 w 2057341"/>
                <a:gd name="connsiteY26" fmla="*/ 2119 h 3472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057341" h="3472169">
                  <a:moveTo>
                    <a:pt x="606160" y="2119"/>
                  </a:moveTo>
                  <a:cubicBezTo>
                    <a:pt x="752210" y="-13756"/>
                    <a:pt x="899848" y="62444"/>
                    <a:pt x="1015735" y="135469"/>
                  </a:cubicBezTo>
                  <a:cubicBezTo>
                    <a:pt x="1131622" y="208494"/>
                    <a:pt x="1187185" y="348194"/>
                    <a:pt x="1301485" y="440269"/>
                  </a:cubicBezTo>
                  <a:cubicBezTo>
                    <a:pt x="1415785" y="532344"/>
                    <a:pt x="1577710" y="592669"/>
                    <a:pt x="1701535" y="687919"/>
                  </a:cubicBezTo>
                  <a:cubicBezTo>
                    <a:pt x="1825360" y="783169"/>
                    <a:pt x="2001573" y="894294"/>
                    <a:pt x="2044435" y="1011769"/>
                  </a:cubicBezTo>
                  <a:cubicBezTo>
                    <a:pt x="2087297" y="1129244"/>
                    <a:pt x="2014273" y="1272119"/>
                    <a:pt x="1958710" y="1392769"/>
                  </a:cubicBezTo>
                  <a:cubicBezTo>
                    <a:pt x="1903148" y="1513419"/>
                    <a:pt x="1799960" y="1659469"/>
                    <a:pt x="1711060" y="1735669"/>
                  </a:cubicBezTo>
                  <a:cubicBezTo>
                    <a:pt x="1622160" y="1811869"/>
                    <a:pt x="1488810" y="1795994"/>
                    <a:pt x="1425310" y="1849969"/>
                  </a:cubicBezTo>
                  <a:cubicBezTo>
                    <a:pt x="1361810" y="1903944"/>
                    <a:pt x="1396735" y="1989669"/>
                    <a:pt x="1330060" y="2059519"/>
                  </a:cubicBezTo>
                  <a:cubicBezTo>
                    <a:pt x="1263385" y="2129369"/>
                    <a:pt x="1104635" y="2205569"/>
                    <a:pt x="1025260" y="2269069"/>
                  </a:cubicBezTo>
                  <a:cubicBezTo>
                    <a:pt x="945885" y="2332569"/>
                    <a:pt x="779198" y="2446869"/>
                    <a:pt x="853810" y="2440519"/>
                  </a:cubicBezTo>
                  <a:cubicBezTo>
                    <a:pt x="928422" y="2434169"/>
                    <a:pt x="1344347" y="2221444"/>
                    <a:pt x="1472935" y="2230969"/>
                  </a:cubicBezTo>
                  <a:cubicBezTo>
                    <a:pt x="1601523" y="2240494"/>
                    <a:pt x="1599935" y="2389719"/>
                    <a:pt x="1625335" y="2497669"/>
                  </a:cubicBezTo>
                  <a:cubicBezTo>
                    <a:pt x="1650735" y="2605619"/>
                    <a:pt x="1668198" y="2777069"/>
                    <a:pt x="1625335" y="2878669"/>
                  </a:cubicBezTo>
                  <a:cubicBezTo>
                    <a:pt x="1582473" y="2980269"/>
                    <a:pt x="1474522" y="3043769"/>
                    <a:pt x="1368160" y="3107269"/>
                  </a:cubicBezTo>
                  <a:cubicBezTo>
                    <a:pt x="1261798" y="3170769"/>
                    <a:pt x="1123685" y="3199344"/>
                    <a:pt x="987160" y="3259669"/>
                  </a:cubicBezTo>
                  <a:cubicBezTo>
                    <a:pt x="850635" y="3319994"/>
                    <a:pt x="650610" y="3456519"/>
                    <a:pt x="549010" y="3469219"/>
                  </a:cubicBezTo>
                  <a:cubicBezTo>
                    <a:pt x="447410" y="3481919"/>
                    <a:pt x="434710" y="3456519"/>
                    <a:pt x="377560" y="3335869"/>
                  </a:cubicBezTo>
                  <a:cubicBezTo>
                    <a:pt x="320410" y="3215219"/>
                    <a:pt x="237860" y="2913594"/>
                    <a:pt x="206110" y="2745319"/>
                  </a:cubicBezTo>
                  <a:cubicBezTo>
                    <a:pt x="174360" y="2577044"/>
                    <a:pt x="193410" y="2440519"/>
                    <a:pt x="187060" y="2326219"/>
                  </a:cubicBezTo>
                  <a:cubicBezTo>
                    <a:pt x="180710" y="2211919"/>
                    <a:pt x="190235" y="2173819"/>
                    <a:pt x="168010" y="2059519"/>
                  </a:cubicBezTo>
                  <a:cubicBezTo>
                    <a:pt x="145785" y="1945219"/>
                    <a:pt x="23548" y="1757894"/>
                    <a:pt x="53710" y="1640419"/>
                  </a:cubicBezTo>
                  <a:cubicBezTo>
                    <a:pt x="83872" y="1522944"/>
                    <a:pt x="355335" y="1465794"/>
                    <a:pt x="348985" y="1354669"/>
                  </a:cubicBezTo>
                  <a:cubicBezTo>
                    <a:pt x="342635" y="1243544"/>
                    <a:pt x="63235" y="1091144"/>
                    <a:pt x="15610" y="973669"/>
                  </a:cubicBezTo>
                  <a:cubicBezTo>
                    <a:pt x="-32015" y="856194"/>
                    <a:pt x="42598" y="773644"/>
                    <a:pt x="63235" y="649819"/>
                  </a:cubicBezTo>
                  <a:cubicBezTo>
                    <a:pt x="83872" y="525994"/>
                    <a:pt x="56885" y="345019"/>
                    <a:pt x="139435" y="230719"/>
                  </a:cubicBezTo>
                  <a:cubicBezTo>
                    <a:pt x="229922" y="122769"/>
                    <a:pt x="460110" y="17994"/>
                    <a:pt x="606160" y="2119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="1"/>
            </a:p>
          </p:txBody>
        </p:sp>
        <p:sp>
          <p:nvSpPr>
            <p:cNvPr id="152" name="Freihandform 151"/>
            <p:cNvSpPr/>
            <p:nvPr/>
          </p:nvSpPr>
          <p:spPr>
            <a:xfrm>
              <a:off x="387364" y="2083163"/>
              <a:ext cx="1803409" cy="3305016"/>
            </a:xfrm>
            <a:custGeom>
              <a:avLst/>
              <a:gdLst>
                <a:gd name="connsiteX0" fmla="*/ 98411 w 1803409"/>
                <a:gd name="connsiteY0" fmla="*/ 212362 h 3305016"/>
                <a:gd name="connsiteX1" fmla="*/ 12686 w 1803409"/>
                <a:gd name="connsiteY1" fmla="*/ 860062 h 3305016"/>
                <a:gd name="connsiteX2" fmla="*/ 336536 w 1803409"/>
                <a:gd name="connsiteY2" fmla="*/ 1317262 h 3305016"/>
                <a:gd name="connsiteX3" fmla="*/ 136511 w 1803409"/>
                <a:gd name="connsiteY3" fmla="*/ 1679212 h 3305016"/>
                <a:gd name="connsiteX4" fmla="*/ 260336 w 1803409"/>
                <a:gd name="connsiteY4" fmla="*/ 2250712 h 3305016"/>
                <a:gd name="connsiteX5" fmla="*/ 288911 w 1803409"/>
                <a:gd name="connsiteY5" fmla="*/ 2955562 h 3305016"/>
                <a:gd name="connsiteX6" fmla="*/ 507986 w 1803409"/>
                <a:gd name="connsiteY6" fmla="*/ 3298462 h 3305016"/>
                <a:gd name="connsiteX7" fmla="*/ 812786 w 1803409"/>
                <a:gd name="connsiteY7" fmla="*/ 3146062 h 3305016"/>
                <a:gd name="connsiteX8" fmla="*/ 803261 w 1803409"/>
                <a:gd name="connsiteY8" fmla="*/ 2726962 h 3305016"/>
                <a:gd name="connsiteX9" fmla="*/ 669911 w 1803409"/>
                <a:gd name="connsiteY9" fmla="*/ 2403112 h 3305016"/>
                <a:gd name="connsiteX10" fmla="*/ 717536 w 1803409"/>
                <a:gd name="connsiteY10" fmla="*/ 2212612 h 3305016"/>
                <a:gd name="connsiteX11" fmla="*/ 1098536 w 1803409"/>
                <a:gd name="connsiteY11" fmla="*/ 2022112 h 3305016"/>
                <a:gd name="connsiteX12" fmla="*/ 1155686 w 1803409"/>
                <a:gd name="connsiteY12" fmla="*/ 1736362 h 3305016"/>
                <a:gd name="connsiteX13" fmla="*/ 1650986 w 1803409"/>
                <a:gd name="connsiteY13" fmla="*/ 1450612 h 3305016"/>
                <a:gd name="connsiteX14" fmla="*/ 1803386 w 1803409"/>
                <a:gd name="connsiteY14" fmla="*/ 1088662 h 3305016"/>
                <a:gd name="connsiteX15" fmla="*/ 1660511 w 1803409"/>
                <a:gd name="connsiteY15" fmla="*/ 688612 h 3305016"/>
                <a:gd name="connsiteX16" fmla="*/ 1412861 w 1803409"/>
                <a:gd name="connsiteY16" fmla="*/ 593362 h 3305016"/>
                <a:gd name="connsiteX17" fmla="*/ 1127111 w 1803409"/>
                <a:gd name="connsiteY17" fmla="*/ 345712 h 3305016"/>
                <a:gd name="connsiteX18" fmla="*/ 784211 w 1803409"/>
                <a:gd name="connsiteY18" fmla="*/ 98062 h 3305016"/>
                <a:gd name="connsiteX19" fmla="*/ 403211 w 1803409"/>
                <a:gd name="connsiteY19" fmla="*/ 2812 h 3305016"/>
                <a:gd name="connsiteX20" fmla="*/ 98411 w 1803409"/>
                <a:gd name="connsiteY20" fmla="*/ 212362 h 3305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803409" h="3305016">
                  <a:moveTo>
                    <a:pt x="98411" y="212362"/>
                  </a:moveTo>
                  <a:cubicBezTo>
                    <a:pt x="33324" y="355237"/>
                    <a:pt x="-27001" y="675912"/>
                    <a:pt x="12686" y="860062"/>
                  </a:cubicBezTo>
                  <a:cubicBezTo>
                    <a:pt x="52373" y="1044212"/>
                    <a:pt x="315899" y="1180737"/>
                    <a:pt x="336536" y="1317262"/>
                  </a:cubicBezTo>
                  <a:cubicBezTo>
                    <a:pt x="357173" y="1453787"/>
                    <a:pt x="149211" y="1523637"/>
                    <a:pt x="136511" y="1679212"/>
                  </a:cubicBezTo>
                  <a:cubicBezTo>
                    <a:pt x="123811" y="1834787"/>
                    <a:pt x="234936" y="2037987"/>
                    <a:pt x="260336" y="2250712"/>
                  </a:cubicBezTo>
                  <a:cubicBezTo>
                    <a:pt x="285736" y="2463437"/>
                    <a:pt x="247636" y="2780937"/>
                    <a:pt x="288911" y="2955562"/>
                  </a:cubicBezTo>
                  <a:cubicBezTo>
                    <a:pt x="330186" y="3130187"/>
                    <a:pt x="420674" y="3266712"/>
                    <a:pt x="507986" y="3298462"/>
                  </a:cubicBezTo>
                  <a:cubicBezTo>
                    <a:pt x="595298" y="3330212"/>
                    <a:pt x="763574" y="3241312"/>
                    <a:pt x="812786" y="3146062"/>
                  </a:cubicBezTo>
                  <a:cubicBezTo>
                    <a:pt x="861998" y="3050812"/>
                    <a:pt x="827073" y="2850787"/>
                    <a:pt x="803261" y="2726962"/>
                  </a:cubicBezTo>
                  <a:cubicBezTo>
                    <a:pt x="779449" y="2603137"/>
                    <a:pt x="684199" y="2488837"/>
                    <a:pt x="669911" y="2403112"/>
                  </a:cubicBezTo>
                  <a:cubicBezTo>
                    <a:pt x="655623" y="2317387"/>
                    <a:pt x="646099" y="2276112"/>
                    <a:pt x="717536" y="2212612"/>
                  </a:cubicBezTo>
                  <a:cubicBezTo>
                    <a:pt x="788973" y="2149112"/>
                    <a:pt x="1025511" y="2101487"/>
                    <a:pt x="1098536" y="2022112"/>
                  </a:cubicBezTo>
                  <a:cubicBezTo>
                    <a:pt x="1171561" y="1942737"/>
                    <a:pt x="1063611" y="1831612"/>
                    <a:pt x="1155686" y="1736362"/>
                  </a:cubicBezTo>
                  <a:cubicBezTo>
                    <a:pt x="1247761" y="1641112"/>
                    <a:pt x="1543036" y="1558562"/>
                    <a:pt x="1650986" y="1450612"/>
                  </a:cubicBezTo>
                  <a:cubicBezTo>
                    <a:pt x="1758936" y="1342662"/>
                    <a:pt x="1801799" y="1215662"/>
                    <a:pt x="1803386" y="1088662"/>
                  </a:cubicBezTo>
                  <a:cubicBezTo>
                    <a:pt x="1804973" y="961662"/>
                    <a:pt x="1725598" y="771162"/>
                    <a:pt x="1660511" y="688612"/>
                  </a:cubicBezTo>
                  <a:cubicBezTo>
                    <a:pt x="1595424" y="606062"/>
                    <a:pt x="1501761" y="650512"/>
                    <a:pt x="1412861" y="593362"/>
                  </a:cubicBezTo>
                  <a:cubicBezTo>
                    <a:pt x="1323961" y="536212"/>
                    <a:pt x="1231886" y="428262"/>
                    <a:pt x="1127111" y="345712"/>
                  </a:cubicBezTo>
                  <a:cubicBezTo>
                    <a:pt x="1022336" y="263162"/>
                    <a:pt x="904861" y="155212"/>
                    <a:pt x="784211" y="98062"/>
                  </a:cubicBezTo>
                  <a:cubicBezTo>
                    <a:pt x="663561" y="40912"/>
                    <a:pt x="515924" y="-13063"/>
                    <a:pt x="403211" y="2812"/>
                  </a:cubicBezTo>
                  <a:cubicBezTo>
                    <a:pt x="290499" y="18687"/>
                    <a:pt x="163498" y="69487"/>
                    <a:pt x="98411" y="212362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="1"/>
            </a:p>
          </p:txBody>
        </p:sp>
        <p:sp>
          <p:nvSpPr>
            <p:cNvPr id="153" name="Freihandform 152"/>
            <p:cNvSpPr/>
            <p:nvPr/>
          </p:nvSpPr>
          <p:spPr>
            <a:xfrm>
              <a:off x="561900" y="2209983"/>
              <a:ext cx="1507519" cy="1980602"/>
            </a:xfrm>
            <a:custGeom>
              <a:avLst/>
              <a:gdLst>
                <a:gd name="connsiteX0" fmla="*/ 381075 w 1507519"/>
                <a:gd name="connsiteY0" fmla="*/ 1266642 h 1980602"/>
                <a:gd name="connsiteX1" fmla="*/ 362025 w 1507519"/>
                <a:gd name="connsiteY1" fmla="*/ 1171392 h 1980602"/>
                <a:gd name="connsiteX2" fmla="*/ 75 w 1507519"/>
                <a:gd name="connsiteY2" fmla="*/ 561792 h 1980602"/>
                <a:gd name="connsiteX3" fmla="*/ 333450 w 1507519"/>
                <a:gd name="connsiteY3" fmla="*/ 9342 h 1980602"/>
                <a:gd name="connsiteX4" fmla="*/ 695400 w 1507519"/>
                <a:gd name="connsiteY4" fmla="*/ 237942 h 1980602"/>
                <a:gd name="connsiteX5" fmla="*/ 1057350 w 1507519"/>
                <a:gd name="connsiteY5" fmla="*/ 542742 h 1980602"/>
                <a:gd name="connsiteX6" fmla="*/ 1476450 w 1507519"/>
                <a:gd name="connsiteY6" fmla="*/ 637992 h 1980602"/>
                <a:gd name="connsiteX7" fmla="*/ 1447875 w 1507519"/>
                <a:gd name="connsiteY7" fmla="*/ 1190442 h 1980602"/>
                <a:gd name="connsiteX8" fmla="*/ 1219275 w 1507519"/>
                <a:gd name="connsiteY8" fmla="*/ 1399992 h 1980602"/>
                <a:gd name="connsiteX9" fmla="*/ 990675 w 1507519"/>
                <a:gd name="connsiteY9" fmla="*/ 1457142 h 1980602"/>
                <a:gd name="connsiteX10" fmla="*/ 876375 w 1507519"/>
                <a:gd name="connsiteY10" fmla="*/ 1761942 h 1980602"/>
                <a:gd name="connsiteX11" fmla="*/ 666825 w 1507519"/>
                <a:gd name="connsiteY11" fmla="*/ 1971492 h 1980602"/>
                <a:gd name="connsiteX12" fmla="*/ 171525 w 1507519"/>
                <a:gd name="connsiteY12" fmla="*/ 1895292 h 1980602"/>
                <a:gd name="connsiteX13" fmla="*/ 104850 w 1507519"/>
                <a:gd name="connsiteY13" fmla="*/ 1476192 h 1980602"/>
                <a:gd name="connsiteX14" fmla="*/ 381075 w 1507519"/>
                <a:gd name="connsiteY14" fmla="*/ 1266642 h 1980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7519" h="1980602">
                  <a:moveTo>
                    <a:pt x="381075" y="1266642"/>
                  </a:moveTo>
                  <a:cubicBezTo>
                    <a:pt x="423937" y="1215842"/>
                    <a:pt x="425525" y="1288867"/>
                    <a:pt x="362025" y="1171392"/>
                  </a:cubicBezTo>
                  <a:cubicBezTo>
                    <a:pt x="298525" y="1053917"/>
                    <a:pt x="4837" y="755467"/>
                    <a:pt x="75" y="561792"/>
                  </a:cubicBezTo>
                  <a:cubicBezTo>
                    <a:pt x="-4687" y="368117"/>
                    <a:pt x="217563" y="63317"/>
                    <a:pt x="333450" y="9342"/>
                  </a:cubicBezTo>
                  <a:cubicBezTo>
                    <a:pt x="449337" y="-44633"/>
                    <a:pt x="574750" y="149042"/>
                    <a:pt x="695400" y="237942"/>
                  </a:cubicBezTo>
                  <a:cubicBezTo>
                    <a:pt x="816050" y="326842"/>
                    <a:pt x="927175" y="476067"/>
                    <a:pt x="1057350" y="542742"/>
                  </a:cubicBezTo>
                  <a:cubicBezTo>
                    <a:pt x="1187525" y="609417"/>
                    <a:pt x="1411363" y="530042"/>
                    <a:pt x="1476450" y="637992"/>
                  </a:cubicBezTo>
                  <a:cubicBezTo>
                    <a:pt x="1541537" y="745942"/>
                    <a:pt x="1490738" y="1063442"/>
                    <a:pt x="1447875" y="1190442"/>
                  </a:cubicBezTo>
                  <a:cubicBezTo>
                    <a:pt x="1405012" y="1317442"/>
                    <a:pt x="1295475" y="1355542"/>
                    <a:pt x="1219275" y="1399992"/>
                  </a:cubicBezTo>
                  <a:cubicBezTo>
                    <a:pt x="1143075" y="1444442"/>
                    <a:pt x="1047825" y="1396817"/>
                    <a:pt x="990675" y="1457142"/>
                  </a:cubicBezTo>
                  <a:cubicBezTo>
                    <a:pt x="933525" y="1517467"/>
                    <a:pt x="930350" y="1676217"/>
                    <a:pt x="876375" y="1761942"/>
                  </a:cubicBezTo>
                  <a:cubicBezTo>
                    <a:pt x="822400" y="1847667"/>
                    <a:pt x="784300" y="1949267"/>
                    <a:pt x="666825" y="1971492"/>
                  </a:cubicBezTo>
                  <a:cubicBezTo>
                    <a:pt x="549350" y="1993717"/>
                    <a:pt x="265188" y="1977842"/>
                    <a:pt x="171525" y="1895292"/>
                  </a:cubicBezTo>
                  <a:cubicBezTo>
                    <a:pt x="77862" y="1812742"/>
                    <a:pt x="71513" y="1584142"/>
                    <a:pt x="104850" y="1476192"/>
                  </a:cubicBezTo>
                  <a:cubicBezTo>
                    <a:pt x="138187" y="1368242"/>
                    <a:pt x="338213" y="1317442"/>
                    <a:pt x="381075" y="1266642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="1"/>
            </a:p>
          </p:txBody>
        </p:sp>
        <p:grpSp>
          <p:nvGrpSpPr>
            <p:cNvPr id="154" name="Gruppieren 153"/>
            <p:cNvGrpSpPr/>
            <p:nvPr/>
          </p:nvGrpSpPr>
          <p:grpSpPr>
            <a:xfrm>
              <a:off x="746901" y="2558113"/>
              <a:ext cx="1065643" cy="2591394"/>
              <a:chOff x="746901" y="2558113"/>
              <a:chExt cx="1065643" cy="2591394"/>
            </a:xfrm>
          </p:grpSpPr>
          <p:cxnSp>
            <p:nvCxnSpPr>
              <p:cNvPr id="155" name="Gerader Verbinder 154"/>
              <p:cNvCxnSpPr>
                <a:cxnSpLocks/>
                <a:stCxn id="160" idx="6"/>
                <a:endCxn id="161" idx="1"/>
              </p:cNvCxnSpPr>
              <p:nvPr/>
            </p:nvCxnSpPr>
            <p:spPr>
              <a:xfrm>
                <a:off x="1106901" y="2738113"/>
                <a:ext cx="398364" cy="25056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Gerader Verbinder 155"/>
              <p:cNvCxnSpPr>
                <a:cxnSpLocks/>
                <a:stCxn id="160" idx="4"/>
                <a:endCxn id="162" idx="0"/>
              </p:cNvCxnSpPr>
              <p:nvPr/>
            </p:nvCxnSpPr>
            <p:spPr>
              <a:xfrm>
                <a:off x="926901" y="2918113"/>
                <a:ext cx="211551" cy="63795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Gerader Verbinder 156"/>
              <p:cNvCxnSpPr>
                <a:cxnSpLocks/>
                <a:stCxn id="162" idx="4"/>
                <a:endCxn id="163" idx="0"/>
              </p:cNvCxnSpPr>
              <p:nvPr/>
            </p:nvCxnSpPr>
            <p:spPr>
              <a:xfrm flipH="1">
                <a:off x="926901" y="3916069"/>
                <a:ext cx="211551" cy="87343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Gerader Verbinder 157"/>
              <p:cNvCxnSpPr>
                <a:cxnSpLocks/>
                <a:stCxn id="163" idx="6"/>
                <a:endCxn id="164" idx="2"/>
              </p:cNvCxnSpPr>
              <p:nvPr/>
            </p:nvCxnSpPr>
            <p:spPr>
              <a:xfrm flipV="1">
                <a:off x="1106901" y="4609507"/>
                <a:ext cx="345643" cy="36000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Gerader Verbinder 158"/>
              <p:cNvCxnSpPr>
                <a:cxnSpLocks/>
                <a:stCxn id="162" idx="7"/>
                <a:endCxn id="161" idx="3"/>
              </p:cNvCxnSpPr>
              <p:nvPr/>
            </p:nvCxnSpPr>
            <p:spPr>
              <a:xfrm flipV="1">
                <a:off x="1265731" y="3243240"/>
                <a:ext cx="239534" cy="36555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0" name="Ellipse 159"/>
              <p:cNvSpPr>
                <a:spLocks noChangeAspect="1"/>
              </p:cNvSpPr>
              <p:nvPr/>
            </p:nvSpPr>
            <p:spPr>
              <a:xfrm>
                <a:off x="746901" y="2558113"/>
                <a:ext cx="360000" cy="360000"/>
              </a:xfrm>
              <a:prstGeom prst="ellipse">
                <a:avLst/>
              </a:prstGeom>
              <a:solidFill>
                <a:schemeClr val="tx1"/>
              </a:solidFill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b="1" dirty="0" smtClean="0"/>
              </a:p>
            </p:txBody>
          </p:sp>
          <p:sp>
            <p:nvSpPr>
              <p:cNvPr id="161" name="Ellipse 160"/>
              <p:cNvSpPr>
                <a:spLocks noChangeAspect="1"/>
              </p:cNvSpPr>
              <p:nvPr/>
            </p:nvSpPr>
            <p:spPr>
              <a:xfrm>
                <a:off x="1452544" y="2935961"/>
                <a:ext cx="360000" cy="3600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b="1" dirty="0" smtClean="0"/>
              </a:p>
            </p:txBody>
          </p:sp>
          <p:sp>
            <p:nvSpPr>
              <p:cNvPr id="162" name="Ellipse 161"/>
              <p:cNvSpPr>
                <a:spLocks noChangeAspect="1"/>
              </p:cNvSpPr>
              <p:nvPr/>
            </p:nvSpPr>
            <p:spPr>
              <a:xfrm>
                <a:off x="958452" y="3556069"/>
                <a:ext cx="360000" cy="3600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b="1" dirty="0" smtClean="0"/>
              </a:p>
            </p:txBody>
          </p:sp>
          <p:sp>
            <p:nvSpPr>
              <p:cNvPr id="163" name="Ellipse 162"/>
              <p:cNvSpPr>
                <a:spLocks noChangeAspect="1"/>
              </p:cNvSpPr>
              <p:nvPr/>
            </p:nvSpPr>
            <p:spPr>
              <a:xfrm>
                <a:off x="746901" y="4789507"/>
                <a:ext cx="360000" cy="3600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b="1" dirty="0" smtClean="0"/>
              </a:p>
            </p:txBody>
          </p:sp>
          <p:sp>
            <p:nvSpPr>
              <p:cNvPr id="164" name="Ellipse 163"/>
              <p:cNvSpPr>
                <a:spLocks noChangeAspect="1"/>
              </p:cNvSpPr>
              <p:nvPr/>
            </p:nvSpPr>
            <p:spPr>
              <a:xfrm>
                <a:off x="1452544" y="4429507"/>
                <a:ext cx="360000" cy="3600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b="1" dirty="0" smtClean="0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91" name="Gruppieren 90"/>
          <p:cNvGrpSpPr>
            <a:grpSpLocks noChangeAspect="1"/>
          </p:cNvGrpSpPr>
          <p:nvPr/>
        </p:nvGrpSpPr>
        <p:grpSpPr>
          <a:xfrm>
            <a:off x="1522427" y="1311818"/>
            <a:ext cx="856737" cy="1445913"/>
            <a:chOff x="336815" y="2026706"/>
            <a:chExt cx="2057341" cy="3472169"/>
          </a:xfrm>
        </p:grpSpPr>
        <p:sp>
          <p:nvSpPr>
            <p:cNvPr id="137" name="Freihandform 136"/>
            <p:cNvSpPr/>
            <p:nvPr/>
          </p:nvSpPr>
          <p:spPr>
            <a:xfrm>
              <a:off x="336815" y="2026706"/>
              <a:ext cx="2057341" cy="3472169"/>
            </a:xfrm>
            <a:custGeom>
              <a:avLst/>
              <a:gdLst>
                <a:gd name="connsiteX0" fmla="*/ 606160 w 2057341"/>
                <a:gd name="connsiteY0" fmla="*/ 49564 h 3519614"/>
                <a:gd name="connsiteX1" fmla="*/ 1015735 w 2057341"/>
                <a:gd name="connsiteY1" fmla="*/ 182914 h 3519614"/>
                <a:gd name="connsiteX2" fmla="*/ 1301485 w 2057341"/>
                <a:gd name="connsiteY2" fmla="*/ 487714 h 3519614"/>
                <a:gd name="connsiteX3" fmla="*/ 1701535 w 2057341"/>
                <a:gd name="connsiteY3" fmla="*/ 735364 h 3519614"/>
                <a:gd name="connsiteX4" fmla="*/ 2044435 w 2057341"/>
                <a:gd name="connsiteY4" fmla="*/ 1059214 h 3519614"/>
                <a:gd name="connsiteX5" fmla="*/ 1958710 w 2057341"/>
                <a:gd name="connsiteY5" fmla="*/ 1440214 h 3519614"/>
                <a:gd name="connsiteX6" fmla="*/ 1711060 w 2057341"/>
                <a:gd name="connsiteY6" fmla="*/ 1783114 h 3519614"/>
                <a:gd name="connsiteX7" fmla="*/ 1425310 w 2057341"/>
                <a:gd name="connsiteY7" fmla="*/ 1897414 h 3519614"/>
                <a:gd name="connsiteX8" fmla="*/ 1330060 w 2057341"/>
                <a:gd name="connsiteY8" fmla="*/ 2106964 h 3519614"/>
                <a:gd name="connsiteX9" fmla="*/ 1025260 w 2057341"/>
                <a:gd name="connsiteY9" fmla="*/ 2316514 h 3519614"/>
                <a:gd name="connsiteX10" fmla="*/ 853810 w 2057341"/>
                <a:gd name="connsiteY10" fmla="*/ 2487964 h 3519614"/>
                <a:gd name="connsiteX11" fmla="*/ 1472935 w 2057341"/>
                <a:gd name="connsiteY11" fmla="*/ 2278414 h 3519614"/>
                <a:gd name="connsiteX12" fmla="*/ 1625335 w 2057341"/>
                <a:gd name="connsiteY12" fmla="*/ 2545114 h 3519614"/>
                <a:gd name="connsiteX13" fmla="*/ 1625335 w 2057341"/>
                <a:gd name="connsiteY13" fmla="*/ 2926114 h 3519614"/>
                <a:gd name="connsiteX14" fmla="*/ 1368160 w 2057341"/>
                <a:gd name="connsiteY14" fmla="*/ 3154714 h 3519614"/>
                <a:gd name="connsiteX15" fmla="*/ 987160 w 2057341"/>
                <a:gd name="connsiteY15" fmla="*/ 3307114 h 3519614"/>
                <a:gd name="connsiteX16" fmla="*/ 549010 w 2057341"/>
                <a:gd name="connsiteY16" fmla="*/ 3516664 h 3519614"/>
                <a:gd name="connsiteX17" fmla="*/ 377560 w 2057341"/>
                <a:gd name="connsiteY17" fmla="*/ 3383314 h 3519614"/>
                <a:gd name="connsiteX18" fmla="*/ 206110 w 2057341"/>
                <a:gd name="connsiteY18" fmla="*/ 2792764 h 3519614"/>
                <a:gd name="connsiteX19" fmla="*/ 187060 w 2057341"/>
                <a:gd name="connsiteY19" fmla="*/ 2373664 h 3519614"/>
                <a:gd name="connsiteX20" fmla="*/ 168010 w 2057341"/>
                <a:gd name="connsiteY20" fmla="*/ 2106964 h 3519614"/>
                <a:gd name="connsiteX21" fmla="*/ 53710 w 2057341"/>
                <a:gd name="connsiteY21" fmla="*/ 1687864 h 3519614"/>
                <a:gd name="connsiteX22" fmla="*/ 348985 w 2057341"/>
                <a:gd name="connsiteY22" fmla="*/ 1402114 h 3519614"/>
                <a:gd name="connsiteX23" fmla="*/ 15610 w 2057341"/>
                <a:gd name="connsiteY23" fmla="*/ 1021114 h 3519614"/>
                <a:gd name="connsiteX24" fmla="*/ 63235 w 2057341"/>
                <a:gd name="connsiteY24" fmla="*/ 697264 h 3519614"/>
                <a:gd name="connsiteX25" fmla="*/ 139435 w 2057341"/>
                <a:gd name="connsiteY25" fmla="*/ 278164 h 3519614"/>
                <a:gd name="connsiteX26" fmla="*/ 558535 w 2057341"/>
                <a:gd name="connsiteY26" fmla="*/ 11464 h 3519614"/>
                <a:gd name="connsiteX27" fmla="*/ 606160 w 2057341"/>
                <a:gd name="connsiteY27" fmla="*/ 49564 h 3519614"/>
                <a:gd name="connsiteX0" fmla="*/ 606160 w 2057341"/>
                <a:gd name="connsiteY0" fmla="*/ 2119 h 3472169"/>
                <a:gd name="connsiteX1" fmla="*/ 1015735 w 2057341"/>
                <a:gd name="connsiteY1" fmla="*/ 135469 h 3472169"/>
                <a:gd name="connsiteX2" fmla="*/ 1301485 w 2057341"/>
                <a:gd name="connsiteY2" fmla="*/ 440269 h 3472169"/>
                <a:gd name="connsiteX3" fmla="*/ 1701535 w 2057341"/>
                <a:gd name="connsiteY3" fmla="*/ 687919 h 3472169"/>
                <a:gd name="connsiteX4" fmla="*/ 2044435 w 2057341"/>
                <a:gd name="connsiteY4" fmla="*/ 1011769 h 3472169"/>
                <a:gd name="connsiteX5" fmla="*/ 1958710 w 2057341"/>
                <a:gd name="connsiteY5" fmla="*/ 1392769 h 3472169"/>
                <a:gd name="connsiteX6" fmla="*/ 1711060 w 2057341"/>
                <a:gd name="connsiteY6" fmla="*/ 1735669 h 3472169"/>
                <a:gd name="connsiteX7" fmla="*/ 1425310 w 2057341"/>
                <a:gd name="connsiteY7" fmla="*/ 1849969 h 3472169"/>
                <a:gd name="connsiteX8" fmla="*/ 1330060 w 2057341"/>
                <a:gd name="connsiteY8" fmla="*/ 2059519 h 3472169"/>
                <a:gd name="connsiteX9" fmla="*/ 1025260 w 2057341"/>
                <a:gd name="connsiteY9" fmla="*/ 2269069 h 3472169"/>
                <a:gd name="connsiteX10" fmla="*/ 853810 w 2057341"/>
                <a:gd name="connsiteY10" fmla="*/ 2440519 h 3472169"/>
                <a:gd name="connsiteX11" fmla="*/ 1472935 w 2057341"/>
                <a:gd name="connsiteY11" fmla="*/ 2230969 h 3472169"/>
                <a:gd name="connsiteX12" fmla="*/ 1625335 w 2057341"/>
                <a:gd name="connsiteY12" fmla="*/ 2497669 h 3472169"/>
                <a:gd name="connsiteX13" fmla="*/ 1625335 w 2057341"/>
                <a:gd name="connsiteY13" fmla="*/ 2878669 h 3472169"/>
                <a:gd name="connsiteX14" fmla="*/ 1368160 w 2057341"/>
                <a:gd name="connsiteY14" fmla="*/ 3107269 h 3472169"/>
                <a:gd name="connsiteX15" fmla="*/ 987160 w 2057341"/>
                <a:gd name="connsiteY15" fmla="*/ 3259669 h 3472169"/>
                <a:gd name="connsiteX16" fmla="*/ 549010 w 2057341"/>
                <a:gd name="connsiteY16" fmla="*/ 3469219 h 3472169"/>
                <a:gd name="connsiteX17" fmla="*/ 377560 w 2057341"/>
                <a:gd name="connsiteY17" fmla="*/ 3335869 h 3472169"/>
                <a:gd name="connsiteX18" fmla="*/ 206110 w 2057341"/>
                <a:gd name="connsiteY18" fmla="*/ 2745319 h 3472169"/>
                <a:gd name="connsiteX19" fmla="*/ 187060 w 2057341"/>
                <a:gd name="connsiteY19" fmla="*/ 2326219 h 3472169"/>
                <a:gd name="connsiteX20" fmla="*/ 168010 w 2057341"/>
                <a:gd name="connsiteY20" fmla="*/ 2059519 h 3472169"/>
                <a:gd name="connsiteX21" fmla="*/ 53710 w 2057341"/>
                <a:gd name="connsiteY21" fmla="*/ 1640419 h 3472169"/>
                <a:gd name="connsiteX22" fmla="*/ 348985 w 2057341"/>
                <a:gd name="connsiteY22" fmla="*/ 1354669 h 3472169"/>
                <a:gd name="connsiteX23" fmla="*/ 15610 w 2057341"/>
                <a:gd name="connsiteY23" fmla="*/ 973669 h 3472169"/>
                <a:gd name="connsiteX24" fmla="*/ 63235 w 2057341"/>
                <a:gd name="connsiteY24" fmla="*/ 649819 h 3472169"/>
                <a:gd name="connsiteX25" fmla="*/ 139435 w 2057341"/>
                <a:gd name="connsiteY25" fmla="*/ 230719 h 3472169"/>
                <a:gd name="connsiteX26" fmla="*/ 606160 w 2057341"/>
                <a:gd name="connsiteY26" fmla="*/ 2119 h 3472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057341" h="3472169">
                  <a:moveTo>
                    <a:pt x="606160" y="2119"/>
                  </a:moveTo>
                  <a:cubicBezTo>
                    <a:pt x="752210" y="-13756"/>
                    <a:pt x="899848" y="62444"/>
                    <a:pt x="1015735" y="135469"/>
                  </a:cubicBezTo>
                  <a:cubicBezTo>
                    <a:pt x="1131622" y="208494"/>
                    <a:pt x="1187185" y="348194"/>
                    <a:pt x="1301485" y="440269"/>
                  </a:cubicBezTo>
                  <a:cubicBezTo>
                    <a:pt x="1415785" y="532344"/>
                    <a:pt x="1577710" y="592669"/>
                    <a:pt x="1701535" y="687919"/>
                  </a:cubicBezTo>
                  <a:cubicBezTo>
                    <a:pt x="1825360" y="783169"/>
                    <a:pt x="2001573" y="894294"/>
                    <a:pt x="2044435" y="1011769"/>
                  </a:cubicBezTo>
                  <a:cubicBezTo>
                    <a:pt x="2087297" y="1129244"/>
                    <a:pt x="2014273" y="1272119"/>
                    <a:pt x="1958710" y="1392769"/>
                  </a:cubicBezTo>
                  <a:cubicBezTo>
                    <a:pt x="1903148" y="1513419"/>
                    <a:pt x="1799960" y="1659469"/>
                    <a:pt x="1711060" y="1735669"/>
                  </a:cubicBezTo>
                  <a:cubicBezTo>
                    <a:pt x="1622160" y="1811869"/>
                    <a:pt x="1488810" y="1795994"/>
                    <a:pt x="1425310" y="1849969"/>
                  </a:cubicBezTo>
                  <a:cubicBezTo>
                    <a:pt x="1361810" y="1903944"/>
                    <a:pt x="1396735" y="1989669"/>
                    <a:pt x="1330060" y="2059519"/>
                  </a:cubicBezTo>
                  <a:cubicBezTo>
                    <a:pt x="1263385" y="2129369"/>
                    <a:pt x="1104635" y="2205569"/>
                    <a:pt x="1025260" y="2269069"/>
                  </a:cubicBezTo>
                  <a:cubicBezTo>
                    <a:pt x="945885" y="2332569"/>
                    <a:pt x="779198" y="2446869"/>
                    <a:pt x="853810" y="2440519"/>
                  </a:cubicBezTo>
                  <a:cubicBezTo>
                    <a:pt x="928422" y="2434169"/>
                    <a:pt x="1344347" y="2221444"/>
                    <a:pt x="1472935" y="2230969"/>
                  </a:cubicBezTo>
                  <a:cubicBezTo>
                    <a:pt x="1601523" y="2240494"/>
                    <a:pt x="1599935" y="2389719"/>
                    <a:pt x="1625335" y="2497669"/>
                  </a:cubicBezTo>
                  <a:cubicBezTo>
                    <a:pt x="1650735" y="2605619"/>
                    <a:pt x="1668198" y="2777069"/>
                    <a:pt x="1625335" y="2878669"/>
                  </a:cubicBezTo>
                  <a:cubicBezTo>
                    <a:pt x="1582473" y="2980269"/>
                    <a:pt x="1474522" y="3043769"/>
                    <a:pt x="1368160" y="3107269"/>
                  </a:cubicBezTo>
                  <a:cubicBezTo>
                    <a:pt x="1261798" y="3170769"/>
                    <a:pt x="1123685" y="3199344"/>
                    <a:pt x="987160" y="3259669"/>
                  </a:cubicBezTo>
                  <a:cubicBezTo>
                    <a:pt x="850635" y="3319994"/>
                    <a:pt x="650610" y="3456519"/>
                    <a:pt x="549010" y="3469219"/>
                  </a:cubicBezTo>
                  <a:cubicBezTo>
                    <a:pt x="447410" y="3481919"/>
                    <a:pt x="434710" y="3456519"/>
                    <a:pt x="377560" y="3335869"/>
                  </a:cubicBezTo>
                  <a:cubicBezTo>
                    <a:pt x="320410" y="3215219"/>
                    <a:pt x="237860" y="2913594"/>
                    <a:pt x="206110" y="2745319"/>
                  </a:cubicBezTo>
                  <a:cubicBezTo>
                    <a:pt x="174360" y="2577044"/>
                    <a:pt x="193410" y="2440519"/>
                    <a:pt x="187060" y="2326219"/>
                  </a:cubicBezTo>
                  <a:cubicBezTo>
                    <a:pt x="180710" y="2211919"/>
                    <a:pt x="190235" y="2173819"/>
                    <a:pt x="168010" y="2059519"/>
                  </a:cubicBezTo>
                  <a:cubicBezTo>
                    <a:pt x="145785" y="1945219"/>
                    <a:pt x="23548" y="1757894"/>
                    <a:pt x="53710" y="1640419"/>
                  </a:cubicBezTo>
                  <a:cubicBezTo>
                    <a:pt x="83872" y="1522944"/>
                    <a:pt x="355335" y="1465794"/>
                    <a:pt x="348985" y="1354669"/>
                  </a:cubicBezTo>
                  <a:cubicBezTo>
                    <a:pt x="342635" y="1243544"/>
                    <a:pt x="63235" y="1091144"/>
                    <a:pt x="15610" y="973669"/>
                  </a:cubicBezTo>
                  <a:cubicBezTo>
                    <a:pt x="-32015" y="856194"/>
                    <a:pt x="42598" y="773644"/>
                    <a:pt x="63235" y="649819"/>
                  </a:cubicBezTo>
                  <a:cubicBezTo>
                    <a:pt x="83872" y="525994"/>
                    <a:pt x="56885" y="345019"/>
                    <a:pt x="139435" y="230719"/>
                  </a:cubicBezTo>
                  <a:cubicBezTo>
                    <a:pt x="229922" y="122769"/>
                    <a:pt x="460110" y="17994"/>
                    <a:pt x="606160" y="2119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="1"/>
            </a:p>
          </p:txBody>
        </p:sp>
        <p:sp>
          <p:nvSpPr>
            <p:cNvPr id="138" name="Freihandform 137"/>
            <p:cNvSpPr/>
            <p:nvPr/>
          </p:nvSpPr>
          <p:spPr>
            <a:xfrm>
              <a:off x="387364" y="2083163"/>
              <a:ext cx="1803409" cy="3305016"/>
            </a:xfrm>
            <a:custGeom>
              <a:avLst/>
              <a:gdLst>
                <a:gd name="connsiteX0" fmla="*/ 98411 w 1803409"/>
                <a:gd name="connsiteY0" fmla="*/ 212362 h 3305016"/>
                <a:gd name="connsiteX1" fmla="*/ 12686 w 1803409"/>
                <a:gd name="connsiteY1" fmla="*/ 860062 h 3305016"/>
                <a:gd name="connsiteX2" fmla="*/ 336536 w 1803409"/>
                <a:gd name="connsiteY2" fmla="*/ 1317262 h 3305016"/>
                <a:gd name="connsiteX3" fmla="*/ 136511 w 1803409"/>
                <a:gd name="connsiteY3" fmla="*/ 1679212 h 3305016"/>
                <a:gd name="connsiteX4" fmla="*/ 260336 w 1803409"/>
                <a:gd name="connsiteY4" fmla="*/ 2250712 h 3305016"/>
                <a:gd name="connsiteX5" fmla="*/ 288911 w 1803409"/>
                <a:gd name="connsiteY5" fmla="*/ 2955562 h 3305016"/>
                <a:gd name="connsiteX6" fmla="*/ 507986 w 1803409"/>
                <a:gd name="connsiteY6" fmla="*/ 3298462 h 3305016"/>
                <a:gd name="connsiteX7" fmla="*/ 812786 w 1803409"/>
                <a:gd name="connsiteY7" fmla="*/ 3146062 h 3305016"/>
                <a:gd name="connsiteX8" fmla="*/ 803261 w 1803409"/>
                <a:gd name="connsiteY8" fmla="*/ 2726962 h 3305016"/>
                <a:gd name="connsiteX9" fmla="*/ 669911 w 1803409"/>
                <a:gd name="connsiteY9" fmla="*/ 2403112 h 3305016"/>
                <a:gd name="connsiteX10" fmla="*/ 717536 w 1803409"/>
                <a:gd name="connsiteY10" fmla="*/ 2212612 h 3305016"/>
                <a:gd name="connsiteX11" fmla="*/ 1098536 w 1803409"/>
                <a:gd name="connsiteY11" fmla="*/ 2022112 h 3305016"/>
                <a:gd name="connsiteX12" fmla="*/ 1155686 w 1803409"/>
                <a:gd name="connsiteY12" fmla="*/ 1736362 h 3305016"/>
                <a:gd name="connsiteX13" fmla="*/ 1650986 w 1803409"/>
                <a:gd name="connsiteY13" fmla="*/ 1450612 h 3305016"/>
                <a:gd name="connsiteX14" fmla="*/ 1803386 w 1803409"/>
                <a:gd name="connsiteY14" fmla="*/ 1088662 h 3305016"/>
                <a:gd name="connsiteX15" fmla="*/ 1660511 w 1803409"/>
                <a:gd name="connsiteY15" fmla="*/ 688612 h 3305016"/>
                <a:gd name="connsiteX16" fmla="*/ 1412861 w 1803409"/>
                <a:gd name="connsiteY16" fmla="*/ 593362 h 3305016"/>
                <a:gd name="connsiteX17" fmla="*/ 1127111 w 1803409"/>
                <a:gd name="connsiteY17" fmla="*/ 345712 h 3305016"/>
                <a:gd name="connsiteX18" fmla="*/ 784211 w 1803409"/>
                <a:gd name="connsiteY18" fmla="*/ 98062 h 3305016"/>
                <a:gd name="connsiteX19" fmla="*/ 403211 w 1803409"/>
                <a:gd name="connsiteY19" fmla="*/ 2812 h 3305016"/>
                <a:gd name="connsiteX20" fmla="*/ 98411 w 1803409"/>
                <a:gd name="connsiteY20" fmla="*/ 212362 h 3305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803409" h="3305016">
                  <a:moveTo>
                    <a:pt x="98411" y="212362"/>
                  </a:moveTo>
                  <a:cubicBezTo>
                    <a:pt x="33324" y="355237"/>
                    <a:pt x="-27001" y="675912"/>
                    <a:pt x="12686" y="860062"/>
                  </a:cubicBezTo>
                  <a:cubicBezTo>
                    <a:pt x="52373" y="1044212"/>
                    <a:pt x="315899" y="1180737"/>
                    <a:pt x="336536" y="1317262"/>
                  </a:cubicBezTo>
                  <a:cubicBezTo>
                    <a:pt x="357173" y="1453787"/>
                    <a:pt x="149211" y="1523637"/>
                    <a:pt x="136511" y="1679212"/>
                  </a:cubicBezTo>
                  <a:cubicBezTo>
                    <a:pt x="123811" y="1834787"/>
                    <a:pt x="234936" y="2037987"/>
                    <a:pt x="260336" y="2250712"/>
                  </a:cubicBezTo>
                  <a:cubicBezTo>
                    <a:pt x="285736" y="2463437"/>
                    <a:pt x="247636" y="2780937"/>
                    <a:pt x="288911" y="2955562"/>
                  </a:cubicBezTo>
                  <a:cubicBezTo>
                    <a:pt x="330186" y="3130187"/>
                    <a:pt x="420674" y="3266712"/>
                    <a:pt x="507986" y="3298462"/>
                  </a:cubicBezTo>
                  <a:cubicBezTo>
                    <a:pt x="595298" y="3330212"/>
                    <a:pt x="763574" y="3241312"/>
                    <a:pt x="812786" y="3146062"/>
                  </a:cubicBezTo>
                  <a:cubicBezTo>
                    <a:pt x="861998" y="3050812"/>
                    <a:pt x="827073" y="2850787"/>
                    <a:pt x="803261" y="2726962"/>
                  </a:cubicBezTo>
                  <a:cubicBezTo>
                    <a:pt x="779449" y="2603137"/>
                    <a:pt x="684199" y="2488837"/>
                    <a:pt x="669911" y="2403112"/>
                  </a:cubicBezTo>
                  <a:cubicBezTo>
                    <a:pt x="655623" y="2317387"/>
                    <a:pt x="646099" y="2276112"/>
                    <a:pt x="717536" y="2212612"/>
                  </a:cubicBezTo>
                  <a:cubicBezTo>
                    <a:pt x="788973" y="2149112"/>
                    <a:pt x="1025511" y="2101487"/>
                    <a:pt x="1098536" y="2022112"/>
                  </a:cubicBezTo>
                  <a:cubicBezTo>
                    <a:pt x="1171561" y="1942737"/>
                    <a:pt x="1063611" y="1831612"/>
                    <a:pt x="1155686" y="1736362"/>
                  </a:cubicBezTo>
                  <a:cubicBezTo>
                    <a:pt x="1247761" y="1641112"/>
                    <a:pt x="1543036" y="1558562"/>
                    <a:pt x="1650986" y="1450612"/>
                  </a:cubicBezTo>
                  <a:cubicBezTo>
                    <a:pt x="1758936" y="1342662"/>
                    <a:pt x="1801799" y="1215662"/>
                    <a:pt x="1803386" y="1088662"/>
                  </a:cubicBezTo>
                  <a:cubicBezTo>
                    <a:pt x="1804973" y="961662"/>
                    <a:pt x="1725598" y="771162"/>
                    <a:pt x="1660511" y="688612"/>
                  </a:cubicBezTo>
                  <a:cubicBezTo>
                    <a:pt x="1595424" y="606062"/>
                    <a:pt x="1501761" y="650512"/>
                    <a:pt x="1412861" y="593362"/>
                  </a:cubicBezTo>
                  <a:cubicBezTo>
                    <a:pt x="1323961" y="536212"/>
                    <a:pt x="1231886" y="428262"/>
                    <a:pt x="1127111" y="345712"/>
                  </a:cubicBezTo>
                  <a:cubicBezTo>
                    <a:pt x="1022336" y="263162"/>
                    <a:pt x="904861" y="155212"/>
                    <a:pt x="784211" y="98062"/>
                  </a:cubicBezTo>
                  <a:cubicBezTo>
                    <a:pt x="663561" y="40912"/>
                    <a:pt x="515924" y="-13063"/>
                    <a:pt x="403211" y="2812"/>
                  </a:cubicBezTo>
                  <a:cubicBezTo>
                    <a:pt x="290499" y="18687"/>
                    <a:pt x="163498" y="69487"/>
                    <a:pt x="98411" y="212362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="1"/>
            </a:p>
          </p:txBody>
        </p:sp>
        <p:sp>
          <p:nvSpPr>
            <p:cNvPr id="139" name="Freihandform 138"/>
            <p:cNvSpPr/>
            <p:nvPr/>
          </p:nvSpPr>
          <p:spPr>
            <a:xfrm>
              <a:off x="561900" y="2209983"/>
              <a:ext cx="1507519" cy="1980602"/>
            </a:xfrm>
            <a:custGeom>
              <a:avLst/>
              <a:gdLst>
                <a:gd name="connsiteX0" fmla="*/ 381075 w 1507519"/>
                <a:gd name="connsiteY0" fmla="*/ 1266642 h 1980602"/>
                <a:gd name="connsiteX1" fmla="*/ 362025 w 1507519"/>
                <a:gd name="connsiteY1" fmla="*/ 1171392 h 1980602"/>
                <a:gd name="connsiteX2" fmla="*/ 75 w 1507519"/>
                <a:gd name="connsiteY2" fmla="*/ 561792 h 1980602"/>
                <a:gd name="connsiteX3" fmla="*/ 333450 w 1507519"/>
                <a:gd name="connsiteY3" fmla="*/ 9342 h 1980602"/>
                <a:gd name="connsiteX4" fmla="*/ 695400 w 1507519"/>
                <a:gd name="connsiteY4" fmla="*/ 237942 h 1980602"/>
                <a:gd name="connsiteX5" fmla="*/ 1057350 w 1507519"/>
                <a:gd name="connsiteY5" fmla="*/ 542742 h 1980602"/>
                <a:gd name="connsiteX6" fmla="*/ 1476450 w 1507519"/>
                <a:gd name="connsiteY6" fmla="*/ 637992 h 1980602"/>
                <a:gd name="connsiteX7" fmla="*/ 1447875 w 1507519"/>
                <a:gd name="connsiteY7" fmla="*/ 1190442 h 1980602"/>
                <a:gd name="connsiteX8" fmla="*/ 1219275 w 1507519"/>
                <a:gd name="connsiteY8" fmla="*/ 1399992 h 1980602"/>
                <a:gd name="connsiteX9" fmla="*/ 990675 w 1507519"/>
                <a:gd name="connsiteY9" fmla="*/ 1457142 h 1980602"/>
                <a:gd name="connsiteX10" fmla="*/ 876375 w 1507519"/>
                <a:gd name="connsiteY10" fmla="*/ 1761942 h 1980602"/>
                <a:gd name="connsiteX11" fmla="*/ 666825 w 1507519"/>
                <a:gd name="connsiteY11" fmla="*/ 1971492 h 1980602"/>
                <a:gd name="connsiteX12" fmla="*/ 171525 w 1507519"/>
                <a:gd name="connsiteY12" fmla="*/ 1895292 h 1980602"/>
                <a:gd name="connsiteX13" fmla="*/ 104850 w 1507519"/>
                <a:gd name="connsiteY13" fmla="*/ 1476192 h 1980602"/>
                <a:gd name="connsiteX14" fmla="*/ 381075 w 1507519"/>
                <a:gd name="connsiteY14" fmla="*/ 1266642 h 1980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7519" h="1980602">
                  <a:moveTo>
                    <a:pt x="381075" y="1266642"/>
                  </a:moveTo>
                  <a:cubicBezTo>
                    <a:pt x="423937" y="1215842"/>
                    <a:pt x="425525" y="1288867"/>
                    <a:pt x="362025" y="1171392"/>
                  </a:cubicBezTo>
                  <a:cubicBezTo>
                    <a:pt x="298525" y="1053917"/>
                    <a:pt x="4837" y="755467"/>
                    <a:pt x="75" y="561792"/>
                  </a:cubicBezTo>
                  <a:cubicBezTo>
                    <a:pt x="-4687" y="368117"/>
                    <a:pt x="217563" y="63317"/>
                    <a:pt x="333450" y="9342"/>
                  </a:cubicBezTo>
                  <a:cubicBezTo>
                    <a:pt x="449337" y="-44633"/>
                    <a:pt x="574750" y="149042"/>
                    <a:pt x="695400" y="237942"/>
                  </a:cubicBezTo>
                  <a:cubicBezTo>
                    <a:pt x="816050" y="326842"/>
                    <a:pt x="927175" y="476067"/>
                    <a:pt x="1057350" y="542742"/>
                  </a:cubicBezTo>
                  <a:cubicBezTo>
                    <a:pt x="1187525" y="609417"/>
                    <a:pt x="1411363" y="530042"/>
                    <a:pt x="1476450" y="637992"/>
                  </a:cubicBezTo>
                  <a:cubicBezTo>
                    <a:pt x="1541537" y="745942"/>
                    <a:pt x="1490738" y="1063442"/>
                    <a:pt x="1447875" y="1190442"/>
                  </a:cubicBezTo>
                  <a:cubicBezTo>
                    <a:pt x="1405012" y="1317442"/>
                    <a:pt x="1295475" y="1355542"/>
                    <a:pt x="1219275" y="1399992"/>
                  </a:cubicBezTo>
                  <a:cubicBezTo>
                    <a:pt x="1143075" y="1444442"/>
                    <a:pt x="1047825" y="1396817"/>
                    <a:pt x="990675" y="1457142"/>
                  </a:cubicBezTo>
                  <a:cubicBezTo>
                    <a:pt x="933525" y="1517467"/>
                    <a:pt x="930350" y="1676217"/>
                    <a:pt x="876375" y="1761942"/>
                  </a:cubicBezTo>
                  <a:cubicBezTo>
                    <a:pt x="822400" y="1847667"/>
                    <a:pt x="784300" y="1949267"/>
                    <a:pt x="666825" y="1971492"/>
                  </a:cubicBezTo>
                  <a:cubicBezTo>
                    <a:pt x="549350" y="1993717"/>
                    <a:pt x="265188" y="1977842"/>
                    <a:pt x="171525" y="1895292"/>
                  </a:cubicBezTo>
                  <a:cubicBezTo>
                    <a:pt x="77862" y="1812742"/>
                    <a:pt x="71513" y="1584142"/>
                    <a:pt x="104850" y="1476192"/>
                  </a:cubicBezTo>
                  <a:cubicBezTo>
                    <a:pt x="138187" y="1368242"/>
                    <a:pt x="338213" y="1317442"/>
                    <a:pt x="381075" y="1266642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="1"/>
            </a:p>
          </p:txBody>
        </p:sp>
        <p:grpSp>
          <p:nvGrpSpPr>
            <p:cNvPr id="140" name="Gruppieren 139"/>
            <p:cNvGrpSpPr/>
            <p:nvPr/>
          </p:nvGrpSpPr>
          <p:grpSpPr>
            <a:xfrm>
              <a:off x="746901" y="2558113"/>
              <a:ext cx="1065643" cy="2591394"/>
              <a:chOff x="746901" y="2558113"/>
              <a:chExt cx="1065643" cy="2591394"/>
            </a:xfrm>
          </p:grpSpPr>
          <p:cxnSp>
            <p:nvCxnSpPr>
              <p:cNvPr id="141" name="Gerader Verbinder 140"/>
              <p:cNvCxnSpPr>
                <a:cxnSpLocks/>
                <a:stCxn id="146" idx="6"/>
                <a:endCxn id="147" idx="1"/>
              </p:cNvCxnSpPr>
              <p:nvPr/>
            </p:nvCxnSpPr>
            <p:spPr>
              <a:xfrm>
                <a:off x="1106901" y="2738113"/>
                <a:ext cx="398364" cy="25056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Gerader Verbinder 141"/>
              <p:cNvCxnSpPr>
                <a:cxnSpLocks/>
                <a:stCxn id="146" idx="4"/>
                <a:endCxn id="148" idx="0"/>
              </p:cNvCxnSpPr>
              <p:nvPr/>
            </p:nvCxnSpPr>
            <p:spPr>
              <a:xfrm>
                <a:off x="926901" y="2918113"/>
                <a:ext cx="211551" cy="63795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Gerader Verbinder 142"/>
              <p:cNvCxnSpPr>
                <a:cxnSpLocks/>
                <a:stCxn id="148" idx="4"/>
                <a:endCxn id="149" idx="0"/>
              </p:cNvCxnSpPr>
              <p:nvPr/>
            </p:nvCxnSpPr>
            <p:spPr>
              <a:xfrm flipH="1">
                <a:off x="926901" y="3916069"/>
                <a:ext cx="211551" cy="87343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Gerader Verbinder 143"/>
              <p:cNvCxnSpPr>
                <a:cxnSpLocks/>
                <a:stCxn id="149" idx="6"/>
                <a:endCxn id="150" idx="2"/>
              </p:cNvCxnSpPr>
              <p:nvPr/>
            </p:nvCxnSpPr>
            <p:spPr>
              <a:xfrm flipV="1">
                <a:off x="1106901" y="4609507"/>
                <a:ext cx="345643" cy="36000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Gerader Verbinder 144"/>
              <p:cNvCxnSpPr>
                <a:cxnSpLocks/>
                <a:stCxn id="148" idx="7"/>
                <a:endCxn id="147" idx="3"/>
              </p:cNvCxnSpPr>
              <p:nvPr/>
            </p:nvCxnSpPr>
            <p:spPr>
              <a:xfrm flipV="1">
                <a:off x="1265731" y="3243240"/>
                <a:ext cx="239534" cy="36555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6" name="Ellipse 145"/>
              <p:cNvSpPr>
                <a:spLocks noChangeAspect="1"/>
              </p:cNvSpPr>
              <p:nvPr/>
            </p:nvSpPr>
            <p:spPr>
              <a:xfrm>
                <a:off x="746901" y="2558113"/>
                <a:ext cx="360000" cy="360000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b="1" dirty="0" smtClean="0"/>
              </a:p>
            </p:txBody>
          </p:sp>
          <p:sp>
            <p:nvSpPr>
              <p:cNvPr id="147" name="Ellipse 146"/>
              <p:cNvSpPr>
                <a:spLocks noChangeAspect="1"/>
              </p:cNvSpPr>
              <p:nvPr/>
            </p:nvSpPr>
            <p:spPr>
              <a:xfrm>
                <a:off x="1452544" y="2935961"/>
                <a:ext cx="360000" cy="360000"/>
              </a:xfrm>
              <a:prstGeom prst="ellipse">
                <a:avLst/>
              </a:prstGeom>
              <a:solidFill>
                <a:schemeClr val="tx1"/>
              </a:solidFill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b="1" dirty="0" smtClean="0"/>
              </a:p>
            </p:txBody>
          </p:sp>
          <p:sp>
            <p:nvSpPr>
              <p:cNvPr id="148" name="Ellipse 147"/>
              <p:cNvSpPr>
                <a:spLocks noChangeAspect="1"/>
              </p:cNvSpPr>
              <p:nvPr/>
            </p:nvSpPr>
            <p:spPr>
              <a:xfrm>
                <a:off x="958452" y="3556069"/>
                <a:ext cx="360000" cy="3600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b="1" dirty="0" smtClean="0"/>
              </a:p>
            </p:txBody>
          </p:sp>
          <p:sp>
            <p:nvSpPr>
              <p:cNvPr id="149" name="Ellipse 148"/>
              <p:cNvSpPr>
                <a:spLocks noChangeAspect="1"/>
              </p:cNvSpPr>
              <p:nvPr/>
            </p:nvSpPr>
            <p:spPr>
              <a:xfrm>
                <a:off x="746901" y="4789507"/>
                <a:ext cx="360000" cy="3600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b="1" dirty="0" smtClean="0"/>
              </a:p>
            </p:txBody>
          </p:sp>
          <p:sp>
            <p:nvSpPr>
              <p:cNvPr id="150" name="Ellipse 149"/>
              <p:cNvSpPr>
                <a:spLocks noChangeAspect="1"/>
              </p:cNvSpPr>
              <p:nvPr/>
            </p:nvSpPr>
            <p:spPr>
              <a:xfrm>
                <a:off x="1452544" y="4429507"/>
                <a:ext cx="360000" cy="3600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b="1" dirty="0" smtClean="0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92" name="Gruppieren 91"/>
          <p:cNvGrpSpPr>
            <a:grpSpLocks noChangeAspect="1"/>
          </p:cNvGrpSpPr>
          <p:nvPr/>
        </p:nvGrpSpPr>
        <p:grpSpPr>
          <a:xfrm>
            <a:off x="2724241" y="1359144"/>
            <a:ext cx="725900" cy="1398588"/>
            <a:chOff x="427431" y="2134005"/>
            <a:chExt cx="1735071" cy="3342953"/>
          </a:xfrm>
        </p:grpSpPr>
        <p:sp>
          <p:nvSpPr>
            <p:cNvPr id="123" name="Freihandform 122"/>
            <p:cNvSpPr/>
            <p:nvPr/>
          </p:nvSpPr>
          <p:spPr>
            <a:xfrm>
              <a:off x="427431" y="2134005"/>
              <a:ext cx="1735071" cy="3342953"/>
            </a:xfrm>
            <a:custGeom>
              <a:avLst/>
              <a:gdLst>
                <a:gd name="connsiteX0" fmla="*/ 182169 w 1735071"/>
                <a:gd name="connsiteY0" fmla="*/ 161520 h 3342953"/>
                <a:gd name="connsiteX1" fmla="*/ 620319 w 1735071"/>
                <a:gd name="connsiteY1" fmla="*/ 28170 h 3342953"/>
                <a:gd name="connsiteX2" fmla="*/ 1687119 w 1735071"/>
                <a:gd name="connsiteY2" fmla="*/ 694920 h 3342953"/>
                <a:gd name="connsiteX3" fmla="*/ 1487094 w 1735071"/>
                <a:gd name="connsiteY3" fmla="*/ 1437870 h 3342953"/>
                <a:gd name="connsiteX4" fmla="*/ 915594 w 1735071"/>
                <a:gd name="connsiteY4" fmla="*/ 2218920 h 3342953"/>
                <a:gd name="connsiteX5" fmla="*/ 1287069 w 1735071"/>
                <a:gd name="connsiteY5" fmla="*/ 1914120 h 3342953"/>
                <a:gd name="connsiteX6" fmla="*/ 1610919 w 1735071"/>
                <a:gd name="connsiteY6" fmla="*/ 2752320 h 3342953"/>
                <a:gd name="connsiteX7" fmla="*/ 363144 w 1735071"/>
                <a:gd name="connsiteY7" fmla="*/ 3342870 h 3342953"/>
                <a:gd name="connsiteX8" fmla="*/ 163119 w 1735071"/>
                <a:gd name="connsiteY8" fmla="*/ 2714220 h 3342953"/>
                <a:gd name="connsiteX9" fmla="*/ 410769 w 1735071"/>
                <a:gd name="connsiteY9" fmla="*/ 2237970 h 3342953"/>
                <a:gd name="connsiteX10" fmla="*/ 239319 w 1735071"/>
                <a:gd name="connsiteY10" fmla="*/ 1799820 h 3342953"/>
                <a:gd name="connsiteX11" fmla="*/ 1194 w 1735071"/>
                <a:gd name="connsiteY11" fmla="*/ 504420 h 3342953"/>
                <a:gd name="connsiteX12" fmla="*/ 182169 w 1735071"/>
                <a:gd name="connsiteY12" fmla="*/ 161520 h 3342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35071" h="3342953">
                  <a:moveTo>
                    <a:pt x="182169" y="161520"/>
                  </a:moveTo>
                  <a:cubicBezTo>
                    <a:pt x="285356" y="82145"/>
                    <a:pt x="369494" y="-60730"/>
                    <a:pt x="620319" y="28170"/>
                  </a:cubicBezTo>
                  <a:cubicBezTo>
                    <a:pt x="871144" y="117070"/>
                    <a:pt x="1542657" y="459970"/>
                    <a:pt x="1687119" y="694920"/>
                  </a:cubicBezTo>
                  <a:cubicBezTo>
                    <a:pt x="1831581" y="929870"/>
                    <a:pt x="1615681" y="1183870"/>
                    <a:pt x="1487094" y="1437870"/>
                  </a:cubicBezTo>
                  <a:cubicBezTo>
                    <a:pt x="1358507" y="1691870"/>
                    <a:pt x="948931" y="2139545"/>
                    <a:pt x="915594" y="2218920"/>
                  </a:cubicBezTo>
                  <a:cubicBezTo>
                    <a:pt x="882257" y="2298295"/>
                    <a:pt x="1171181" y="1825220"/>
                    <a:pt x="1287069" y="1914120"/>
                  </a:cubicBezTo>
                  <a:cubicBezTo>
                    <a:pt x="1402957" y="2003020"/>
                    <a:pt x="1764907" y="2514195"/>
                    <a:pt x="1610919" y="2752320"/>
                  </a:cubicBezTo>
                  <a:cubicBezTo>
                    <a:pt x="1456932" y="2990445"/>
                    <a:pt x="604444" y="3349220"/>
                    <a:pt x="363144" y="3342870"/>
                  </a:cubicBezTo>
                  <a:cubicBezTo>
                    <a:pt x="121844" y="3336520"/>
                    <a:pt x="155182" y="2898370"/>
                    <a:pt x="163119" y="2714220"/>
                  </a:cubicBezTo>
                  <a:cubicBezTo>
                    <a:pt x="171056" y="2530070"/>
                    <a:pt x="398069" y="2390370"/>
                    <a:pt x="410769" y="2237970"/>
                  </a:cubicBezTo>
                  <a:cubicBezTo>
                    <a:pt x="423469" y="2085570"/>
                    <a:pt x="307582" y="2088745"/>
                    <a:pt x="239319" y="1799820"/>
                  </a:cubicBezTo>
                  <a:cubicBezTo>
                    <a:pt x="171056" y="1510895"/>
                    <a:pt x="13894" y="780645"/>
                    <a:pt x="1194" y="504420"/>
                  </a:cubicBezTo>
                  <a:cubicBezTo>
                    <a:pt x="-11506" y="228195"/>
                    <a:pt x="78982" y="240895"/>
                    <a:pt x="182169" y="16152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4" name="Freihandform 123"/>
            <p:cNvSpPr/>
            <p:nvPr/>
          </p:nvSpPr>
          <p:spPr>
            <a:xfrm>
              <a:off x="472546" y="2265458"/>
              <a:ext cx="1581122" cy="3116199"/>
            </a:xfrm>
            <a:custGeom>
              <a:avLst/>
              <a:gdLst>
                <a:gd name="connsiteX0" fmla="*/ 3704 w 1581122"/>
                <a:gd name="connsiteY0" fmla="*/ 334867 h 3116199"/>
                <a:gd name="connsiteX1" fmla="*/ 384704 w 1581122"/>
                <a:gd name="connsiteY1" fmla="*/ 11017 h 3116199"/>
                <a:gd name="connsiteX2" fmla="*/ 746654 w 1581122"/>
                <a:gd name="connsiteY2" fmla="*/ 125317 h 3116199"/>
                <a:gd name="connsiteX3" fmla="*/ 1546754 w 1581122"/>
                <a:gd name="connsiteY3" fmla="*/ 601567 h 3116199"/>
                <a:gd name="connsiteX4" fmla="*/ 1384829 w 1581122"/>
                <a:gd name="connsiteY4" fmla="*/ 1211167 h 3116199"/>
                <a:gd name="connsiteX5" fmla="*/ 927629 w 1581122"/>
                <a:gd name="connsiteY5" fmla="*/ 1706467 h 3116199"/>
                <a:gd name="connsiteX6" fmla="*/ 813329 w 1581122"/>
                <a:gd name="connsiteY6" fmla="*/ 2258917 h 3116199"/>
                <a:gd name="connsiteX7" fmla="*/ 1241954 w 1581122"/>
                <a:gd name="connsiteY7" fmla="*/ 1916017 h 3116199"/>
                <a:gd name="connsiteX8" fmla="*/ 1461029 w 1581122"/>
                <a:gd name="connsiteY8" fmla="*/ 2373217 h 3116199"/>
                <a:gd name="connsiteX9" fmla="*/ 1365779 w 1581122"/>
                <a:gd name="connsiteY9" fmla="*/ 2697067 h 3116199"/>
                <a:gd name="connsiteX10" fmla="*/ 384704 w 1581122"/>
                <a:gd name="connsiteY10" fmla="*/ 3116167 h 3116199"/>
                <a:gd name="connsiteX11" fmla="*/ 146579 w 1581122"/>
                <a:gd name="connsiteY11" fmla="*/ 2716117 h 3116199"/>
                <a:gd name="connsiteX12" fmla="*/ 403754 w 1581122"/>
                <a:gd name="connsiteY12" fmla="*/ 2068417 h 3116199"/>
                <a:gd name="connsiteX13" fmla="*/ 203729 w 1581122"/>
                <a:gd name="connsiteY13" fmla="*/ 1496917 h 3116199"/>
                <a:gd name="connsiteX14" fmla="*/ 3704 w 1581122"/>
                <a:gd name="connsiteY14" fmla="*/ 334867 h 3116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81122" h="3116199">
                  <a:moveTo>
                    <a:pt x="3704" y="334867"/>
                  </a:moveTo>
                  <a:cubicBezTo>
                    <a:pt x="33867" y="87217"/>
                    <a:pt x="260879" y="45942"/>
                    <a:pt x="384704" y="11017"/>
                  </a:cubicBezTo>
                  <a:cubicBezTo>
                    <a:pt x="508529" y="-23908"/>
                    <a:pt x="552979" y="26892"/>
                    <a:pt x="746654" y="125317"/>
                  </a:cubicBezTo>
                  <a:cubicBezTo>
                    <a:pt x="940329" y="223742"/>
                    <a:pt x="1440392" y="420592"/>
                    <a:pt x="1546754" y="601567"/>
                  </a:cubicBezTo>
                  <a:cubicBezTo>
                    <a:pt x="1653117" y="782542"/>
                    <a:pt x="1488016" y="1027017"/>
                    <a:pt x="1384829" y="1211167"/>
                  </a:cubicBezTo>
                  <a:cubicBezTo>
                    <a:pt x="1281642" y="1395317"/>
                    <a:pt x="1022879" y="1531842"/>
                    <a:pt x="927629" y="1706467"/>
                  </a:cubicBezTo>
                  <a:cubicBezTo>
                    <a:pt x="832379" y="1881092"/>
                    <a:pt x="760942" y="2223992"/>
                    <a:pt x="813329" y="2258917"/>
                  </a:cubicBezTo>
                  <a:cubicBezTo>
                    <a:pt x="865717" y="2293842"/>
                    <a:pt x="1134004" y="1896967"/>
                    <a:pt x="1241954" y="1916017"/>
                  </a:cubicBezTo>
                  <a:cubicBezTo>
                    <a:pt x="1349904" y="1935067"/>
                    <a:pt x="1440392" y="2243042"/>
                    <a:pt x="1461029" y="2373217"/>
                  </a:cubicBezTo>
                  <a:cubicBezTo>
                    <a:pt x="1481666" y="2503392"/>
                    <a:pt x="1545166" y="2573242"/>
                    <a:pt x="1365779" y="2697067"/>
                  </a:cubicBezTo>
                  <a:cubicBezTo>
                    <a:pt x="1186392" y="2820892"/>
                    <a:pt x="587904" y="3112992"/>
                    <a:pt x="384704" y="3116167"/>
                  </a:cubicBezTo>
                  <a:cubicBezTo>
                    <a:pt x="181504" y="3119342"/>
                    <a:pt x="143404" y="2890742"/>
                    <a:pt x="146579" y="2716117"/>
                  </a:cubicBezTo>
                  <a:cubicBezTo>
                    <a:pt x="149754" y="2541492"/>
                    <a:pt x="394229" y="2271617"/>
                    <a:pt x="403754" y="2068417"/>
                  </a:cubicBezTo>
                  <a:cubicBezTo>
                    <a:pt x="413279" y="1865217"/>
                    <a:pt x="271992" y="1785842"/>
                    <a:pt x="203729" y="1496917"/>
                  </a:cubicBezTo>
                  <a:cubicBezTo>
                    <a:pt x="135466" y="1207992"/>
                    <a:pt x="-26459" y="582517"/>
                    <a:pt x="3704" y="334867"/>
                  </a:cubicBezTo>
                  <a:close/>
                </a:path>
              </a:pathLst>
            </a:custGeom>
            <a:solidFill>
              <a:schemeClr val="accent4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5" name="Freihandform 124"/>
            <p:cNvSpPr/>
            <p:nvPr/>
          </p:nvSpPr>
          <p:spPr>
            <a:xfrm>
              <a:off x="612503" y="2329641"/>
              <a:ext cx="1360447" cy="2995218"/>
            </a:xfrm>
            <a:custGeom>
              <a:avLst/>
              <a:gdLst>
                <a:gd name="connsiteX0" fmla="*/ 320947 w 1360447"/>
                <a:gd name="connsiteY0" fmla="*/ 1642284 h 2995218"/>
                <a:gd name="connsiteX1" fmla="*/ 139972 w 1360447"/>
                <a:gd name="connsiteY1" fmla="*/ 1451784 h 2995218"/>
                <a:gd name="connsiteX2" fmla="*/ 263797 w 1360447"/>
                <a:gd name="connsiteY2" fmla="*/ 1204134 h 2995218"/>
                <a:gd name="connsiteX3" fmla="*/ 197122 w 1360447"/>
                <a:gd name="connsiteY3" fmla="*/ 842184 h 2995218"/>
                <a:gd name="connsiteX4" fmla="*/ 6622 w 1360447"/>
                <a:gd name="connsiteY4" fmla="*/ 442134 h 2995218"/>
                <a:gd name="connsiteX5" fmla="*/ 168547 w 1360447"/>
                <a:gd name="connsiteY5" fmla="*/ 3984 h 2995218"/>
                <a:gd name="connsiteX6" fmla="*/ 530497 w 1360447"/>
                <a:gd name="connsiteY6" fmla="*/ 213534 h 2995218"/>
                <a:gd name="connsiteX7" fmla="*/ 835297 w 1360447"/>
                <a:gd name="connsiteY7" fmla="*/ 384984 h 2995218"/>
                <a:gd name="connsiteX8" fmla="*/ 1292497 w 1360447"/>
                <a:gd name="connsiteY8" fmla="*/ 556434 h 2995218"/>
                <a:gd name="connsiteX9" fmla="*/ 1349647 w 1360447"/>
                <a:gd name="connsiteY9" fmla="*/ 785034 h 2995218"/>
                <a:gd name="connsiteX10" fmla="*/ 1206772 w 1360447"/>
                <a:gd name="connsiteY10" fmla="*/ 1070784 h 2995218"/>
                <a:gd name="connsiteX11" fmla="*/ 959122 w 1360447"/>
                <a:gd name="connsiteY11" fmla="*/ 1242234 h 2995218"/>
                <a:gd name="connsiteX12" fmla="*/ 711472 w 1360447"/>
                <a:gd name="connsiteY12" fmla="*/ 1680384 h 2995218"/>
                <a:gd name="connsiteX13" fmla="*/ 540022 w 1360447"/>
                <a:gd name="connsiteY13" fmla="*/ 2328084 h 2995218"/>
                <a:gd name="connsiteX14" fmla="*/ 587647 w 1360447"/>
                <a:gd name="connsiteY14" fmla="*/ 2785284 h 2995218"/>
                <a:gd name="connsiteX15" fmla="*/ 368572 w 1360447"/>
                <a:gd name="connsiteY15" fmla="*/ 2994834 h 2995218"/>
                <a:gd name="connsiteX16" fmla="*/ 6622 w 1360447"/>
                <a:gd name="connsiteY16" fmla="*/ 2823384 h 2995218"/>
                <a:gd name="connsiteX17" fmla="*/ 149497 w 1360447"/>
                <a:gd name="connsiteY17" fmla="*/ 2366184 h 2995218"/>
                <a:gd name="connsiteX18" fmla="*/ 339997 w 1360447"/>
                <a:gd name="connsiteY18" fmla="*/ 1966134 h 2995218"/>
                <a:gd name="connsiteX19" fmla="*/ 320947 w 1360447"/>
                <a:gd name="connsiteY19" fmla="*/ 1642284 h 2995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360447" h="2995218">
                  <a:moveTo>
                    <a:pt x="320947" y="1642284"/>
                  </a:moveTo>
                  <a:cubicBezTo>
                    <a:pt x="287609" y="1556559"/>
                    <a:pt x="149497" y="1524809"/>
                    <a:pt x="139972" y="1451784"/>
                  </a:cubicBezTo>
                  <a:cubicBezTo>
                    <a:pt x="130447" y="1378759"/>
                    <a:pt x="254272" y="1305734"/>
                    <a:pt x="263797" y="1204134"/>
                  </a:cubicBezTo>
                  <a:cubicBezTo>
                    <a:pt x="273322" y="1102534"/>
                    <a:pt x="239985" y="969184"/>
                    <a:pt x="197122" y="842184"/>
                  </a:cubicBezTo>
                  <a:cubicBezTo>
                    <a:pt x="154259" y="715184"/>
                    <a:pt x="11384" y="581834"/>
                    <a:pt x="6622" y="442134"/>
                  </a:cubicBezTo>
                  <a:cubicBezTo>
                    <a:pt x="1860" y="302434"/>
                    <a:pt x="81234" y="42084"/>
                    <a:pt x="168547" y="3984"/>
                  </a:cubicBezTo>
                  <a:cubicBezTo>
                    <a:pt x="255859" y="-34116"/>
                    <a:pt x="530497" y="213534"/>
                    <a:pt x="530497" y="213534"/>
                  </a:cubicBezTo>
                  <a:cubicBezTo>
                    <a:pt x="641622" y="277034"/>
                    <a:pt x="708297" y="327834"/>
                    <a:pt x="835297" y="384984"/>
                  </a:cubicBezTo>
                  <a:cubicBezTo>
                    <a:pt x="962297" y="442134"/>
                    <a:pt x="1206772" y="489759"/>
                    <a:pt x="1292497" y="556434"/>
                  </a:cubicBezTo>
                  <a:cubicBezTo>
                    <a:pt x="1378222" y="623109"/>
                    <a:pt x="1363935" y="699309"/>
                    <a:pt x="1349647" y="785034"/>
                  </a:cubicBezTo>
                  <a:cubicBezTo>
                    <a:pt x="1335359" y="870759"/>
                    <a:pt x="1271860" y="994584"/>
                    <a:pt x="1206772" y="1070784"/>
                  </a:cubicBezTo>
                  <a:cubicBezTo>
                    <a:pt x="1141685" y="1146984"/>
                    <a:pt x="1041672" y="1140634"/>
                    <a:pt x="959122" y="1242234"/>
                  </a:cubicBezTo>
                  <a:cubicBezTo>
                    <a:pt x="876572" y="1343834"/>
                    <a:pt x="781322" y="1499409"/>
                    <a:pt x="711472" y="1680384"/>
                  </a:cubicBezTo>
                  <a:cubicBezTo>
                    <a:pt x="641622" y="1861359"/>
                    <a:pt x="560659" y="2143934"/>
                    <a:pt x="540022" y="2328084"/>
                  </a:cubicBezTo>
                  <a:cubicBezTo>
                    <a:pt x="519385" y="2512234"/>
                    <a:pt x="616222" y="2674159"/>
                    <a:pt x="587647" y="2785284"/>
                  </a:cubicBezTo>
                  <a:cubicBezTo>
                    <a:pt x="559072" y="2896409"/>
                    <a:pt x="465409" y="2988484"/>
                    <a:pt x="368572" y="2994834"/>
                  </a:cubicBezTo>
                  <a:cubicBezTo>
                    <a:pt x="271735" y="3001184"/>
                    <a:pt x="43134" y="2928159"/>
                    <a:pt x="6622" y="2823384"/>
                  </a:cubicBezTo>
                  <a:cubicBezTo>
                    <a:pt x="-29890" y="2718609"/>
                    <a:pt x="93934" y="2509059"/>
                    <a:pt x="149497" y="2366184"/>
                  </a:cubicBezTo>
                  <a:cubicBezTo>
                    <a:pt x="205059" y="2223309"/>
                    <a:pt x="308247" y="2080434"/>
                    <a:pt x="339997" y="1966134"/>
                  </a:cubicBezTo>
                  <a:cubicBezTo>
                    <a:pt x="371747" y="1851834"/>
                    <a:pt x="354285" y="1728009"/>
                    <a:pt x="320947" y="1642284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26" name="Gruppieren 125"/>
            <p:cNvGrpSpPr/>
            <p:nvPr/>
          </p:nvGrpSpPr>
          <p:grpSpPr>
            <a:xfrm>
              <a:off x="746901" y="2558113"/>
              <a:ext cx="1065643" cy="2591394"/>
              <a:chOff x="746901" y="2558113"/>
              <a:chExt cx="1065643" cy="2591394"/>
            </a:xfrm>
          </p:grpSpPr>
          <p:cxnSp>
            <p:nvCxnSpPr>
              <p:cNvPr id="127" name="Gerader Verbinder 126"/>
              <p:cNvCxnSpPr>
                <a:cxnSpLocks/>
                <a:stCxn id="132" idx="6"/>
                <a:endCxn id="133" idx="1"/>
              </p:cNvCxnSpPr>
              <p:nvPr/>
            </p:nvCxnSpPr>
            <p:spPr>
              <a:xfrm>
                <a:off x="1106901" y="2738113"/>
                <a:ext cx="398364" cy="25056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Gerader Verbinder 127"/>
              <p:cNvCxnSpPr>
                <a:cxnSpLocks/>
                <a:stCxn id="132" idx="4"/>
                <a:endCxn id="134" idx="0"/>
              </p:cNvCxnSpPr>
              <p:nvPr/>
            </p:nvCxnSpPr>
            <p:spPr>
              <a:xfrm>
                <a:off x="926901" y="2918113"/>
                <a:ext cx="211551" cy="63795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Gerader Verbinder 128"/>
              <p:cNvCxnSpPr>
                <a:cxnSpLocks/>
                <a:stCxn id="134" idx="4"/>
                <a:endCxn id="135" idx="0"/>
              </p:cNvCxnSpPr>
              <p:nvPr/>
            </p:nvCxnSpPr>
            <p:spPr>
              <a:xfrm flipH="1">
                <a:off x="926901" y="3916069"/>
                <a:ext cx="211551" cy="87343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Gerader Verbinder 129"/>
              <p:cNvCxnSpPr>
                <a:cxnSpLocks/>
                <a:stCxn id="135" idx="6"/>
                <a:endCxn id="136" idx="2"/>
              </p:cNvCxnSpPr>
              <p:nvPr/>
            </p:nvCxnSpPr>
            <p:spPr>
              <a:xfrm flipV="1">
                <a:off x="1106901" y="4609507"/>
                <a:ext cx="345643" cy="36000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Gerader Verbinder 130"/>
              <p:cNvCxnSpPr>
                <a:cxnSpLocks/>
                <a:stCxn id="134" idx="7"/>
                <a:endCxn id="133" idx="3"/>
              </p:cNvCxnSpPr>
              <p:nvPr/>
            </p:nvCxnSpPr>
            <p:spPr>
              <a:xfrm flipV="1">
                <a:off x="1265731" y="3243240"/>
                <a:ext cx="239534" cy="36555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2" name="Ellipse 131"/>
              <p:cNvSpPr>
                <a:spLocks noChangeAspect="1"/>
              </p:cNvSpPr>
              <p:nvPr/>
            </p:nvSpPr>
            <p:spPr>
              <a:xfrm>
                <a:off x="746901" y="2558113"/>
                <a:ext cx="360000" cy="360000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 smtClean="0"/>
              </a:p>
            </p:txBody>
          </p:sp>
          <p:sp>
            <p:nvSpPr>
              <p:cNvPr id="133" name="Ellipse 132"/>
              <p:cNvSpPr>
                <a:spLocks noChangeAspect="1"/>
              </p:cNvSpPr>
              <p:nvPr/>
            </p:nvSpPr>
            <p:spPr>
              <a:xfrm>
                <a:off x="1452544" y="2935961"/>
                <a:ext cx="360000" cy="3600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 smtClean="0"/>
              </a:p>
            </p:txBody>
          </p:sp>
          <p:sp>
            <p:nvSpPr>
              <p:cNvPr id="134" name="Ellipse 133"/>
              <p:cNvSpPr>
                <a:spLocks noChangeAspect="1"/>
              </p:cNvSpPr>
              <p:nvPr/>
            </p:nvSpPr>
            <p:spPr>
              <a:xfrm>
                <a:off x="958452" y="3556069"/>
                <a:ext cx="360000" cy="360000"/>
              </a:xfrm>
              <a:prstGeom prst="ellipse">
                <a:avLst/>
              </a:prstGeom>
              <a:solidFill>
                <a:schemeClr val="tx1"/>
              </a:solidFill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 smtClean="0"/>
              </a:p>
            </p:txBody>
          </p:sp>
          <p:sp>
            <p:nvSpPr>
              <p:cNvPr id="135" name="Ellipse 134"/>
              <p:cNvSpPr>
                <a:spLocks noChangeAspect="1"/>
              </p:cNvSpPr>
              <p:nvPr/>
            </p:nvSpPr>
            <p:spPr>
              <a:xfrm>
                <a:off x="746901" y="4789507"/>
                <a:ext cx="360000" cy="3600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 smtClean="0"/>
              </a:p>
            </p:txBody>
          </p:sp>
          <p:sp>
            <p:nvSpPr>
              <p:cNvPr id="136" name="Ellipse 135"/>
              <p:cNvSpPr>
                <a:spLocks noChangeAspect="1"/>
              </p:cNvSpPr>
              <p:nvPr/>
            </p:nvSpPr>
            <p:spPr>
              <a:xfrm>
                <a:off x="1452544" y="4429507"/>
                <a:ext cx="360000" cy="3600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 smtClean="0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93" name="Gruppieren 92"/>
          <p:cNvGrpSpPr>
            <a:grpSpLocks noChangeAspect="1"/>
          </p:cNvGrpSpPr>
          <p:nvPr/>
        </p:nvGrpSpPr>
        <p:grpSpPr>
          <a:xfrm>
            <a:off x="3796031" y="1440992"/>
            <a:ext cx="686901" cy="1324954"/>
            <a:chOff x="525065" y="2344361"/>
            <a:chExt cx="1569709" cy="3027789"/>
          </a:xfrm>
        </p:grpSpPr>
        <p:sp>
          <p:nvSpPr>
            <p:cNvPr id="109" name="Freihandform 108"/>
            <p:cNvSpPr/>
            <p:nvPr/>
          </p:nvSpPr>
          <p:spPr>
            <a:xfrm>
              <a:off x="525065" y="2344361"/>
              <a:ext cx="1569709" cy="3027789"/>
            </a:xfrm>
            <a:custGeom>
              <a:avLst/>
              <a:gdLst>
                <a:gd name="connsiteX0" fmla="*/ 144891 w 1569709"/>
                <a:gd name="connsiteY0" fmla="*/ 100075 h 3027789"/>
                <a:gd name="connsiteX1" fmla="*/ 507030 w 1569709"/>
                <a:gd name="connsiteY1" fmla="*/ 45754 h 3027789"/>
                <a:gd name="connsiteX2" fmla="*/ 1484804 w 1569709"/>
                <a:gd name="connsiteY2" fmla="*/ 733817 h 3027789"/>
                <a:gd name="connsiteX3" fmla="*/ 1032131 w 1569709"/>
                <a:gd name="connsiteY3" fmla="*/ 1222704 h 3027789"/>
                <a:gd name="connsiteX4" fmla="*/ 1050238 w 1569709"/>
                <a:gd name="connsiteY4" fmla="*/ 1512415 h 3027789"/>
                <a:gd name="connsiteX5" fmla="*/ 851062 w 1569709"/>
                <a:gd name="connsiteY5" fmla="*/ 1784019 h 3027789"/>
                <a:gd name="connsiteX6" fmla="*/ 1349002 w 1569709"/>
                <a:gd name="connsiteY6" fmla="*/ 1965089 h 3027789"/>
                <a:gd name="connsiteX7" fmla="*/ 1521018 w 1569709"/>
                <a:gd name="connsiteY7" fmla="*/ 2435869 h 3027789"/>
                <a:gd name="connsiteX8" fmla="*/ 497977 w 1569709"/>
                <a:gd name="connsiteY8" fmla="*/ 2960970 h 3027789"/>
                <a:gd name="connsiteX9" fmla="*/ 126785 w 1569709"/>
                <a:gd name="connsiteY9" fmla="*/ 2979077 h 3027789"/>
                <a:gd name="connsiteX10" fmla="*/ 36 w 1569709"/>
                <a:gd name="connsiteY10" fmla="*/ 2580724 h 3027789"/>
                <a:gd name="connsiteX11" fmla="*/ 135838 w 1569709"/>
                <a:gd name="connsiteY11" fmla="*/ 2363441 h 3027789"/>
                <a:gd name="connsiteX12" fmla="*/ 298800 w 1569709"/>
                <a:gd name="connsiteY12" fmla="*/ 2164265 h 3027789"/>
                <a:gd name="connsiteX13" fmla="*/ 316907 w 1569709"/>
                <a:gd name="connsiteY13" fmla="*/ 1729698 h 3027789"/>
                <a:gd name="connsiteX14" fmla="*/ 235426 w 1569709"/>
                <a:gd name="connsiteY14" fmla="*/ 1494308 h 3027789"/>
                <a:gd name="connsiteX15" fmla="*/ 289747 w 1569709"/>
                <a:gd name="connsiteY15" fmla="*/ 878673 h 3027789"/>
                <a:gd name="connsiteX16" fmla="*/ 36250 w 1569709"/>
                <a:gd name="connsiteY16" fmla="*/ 389786 h 3027789"/>
                <a:gd name="connsiteX17" fmla="*/ 144891 w 1569709"/>
                <a:gd name="connsiteY17" fmla="*/ 100075 h 3027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69709" h="3027789">
                  <a:moveTo>
                    <a:pt x="144891" y="100075"/>
                  </a:moveTo>
                  <a:cubicBezTo>
                    <a:pt x="223354" y="42736"/>
                    <a:pt x="283711" y="-59870"/>
                    <a:pt x="507030" y="45754"/>
                  </a:cubicBezTo>
                  <a:cubicBezTo>
                    <a:pt x="730349" y="151378"/>
                    <a:pt x="1397287" y="537659"/>
                    <a:pt x="1484804" y="733817"/>
                  </a:cubicBezTo>
                  <a:cubicBezTo>
                    <a:pt x="1572321" y="929975"/>
                    <a:pt x="1104559" y="1092938"/>
                    <a:pt x="1032131" y="1222704"/>
                  </a:cubicBezTo>
                  <a:cubicBezTo>
                    <a:pt x="959703" y="1352470"/>
                    <a:pt x="1080416" y="1418863"/>
                    <a:pt x="1050238" y="1512415"/>
                  </a:cubicBezTo>
                  <a:cubicBezTo>
                    <a:pt x="1020060" y="1605968"/>
                    <a:pt x="801268" y="1708573"/>
                    <a:pt x="851062" y="1784019"/>
                  </a:cubicBezTo>
                  <a:cubicBezTo>
                    <a:pt x="900856" y="1859465"/>
                    <a:pt x="1237343" y="1856447"/>
                    <a:pt x="1349002" y="1965089"/>
                  </a:cubicBezTo>
                  <a:cubicBezTo>
                    <a:pt x="1460661" y="2073731"/>
                    <a:pt x="1662856" y="2269889"/>
                    <a:pt x="1521018" y="2435869"/>
                  </a:cubicBezTo>
                  <a:cubicBezTo>
                    <a:pt x="1379181" y="2601849"/>
                    <a:pt x="730349" y="2870435"/>
                    <a:pt x="497977" y="2960970"/>
                  </a:cubicBezTo>
                  <a:cubicBezTo>
                    <a:pt x="265605" y="3051505"/>
                    <a:pt x="209775" y="3042451"/>
                    <a:pt x="126785" y="2979077"/>
                  </a:cubicBezTo>
                  <a:cubicBezTo>
                    <a:pt x="43795" y="2915703"/>
                    <a:pt x="-1473" y="2683330"/>
                    <a:pt x="36" y="2580724"/>
                  </a:cubicBezTo>
                  <a:cubicBezTo>
                    <a:pt x="1545" y="2478118"/>
                    <a:pt x="86044" y="2432851"/>
                    <a:pt x="135838" y="2363441"/>
                  </a:cubicBezTo>
                  <a:cubicBezTo>
                    <a:pt x="185632" y="2294031"/>
                    <a:pt x="268622" y="2269889"/>
                    <a:pt x="298800" y="2164265"/>
                  </a:cubicBezTo>
                  <a:cubicBezTo>
                    <a:pt x="328978" y="2058641"/>
                    <a:pt x="327469" y="1841357"/>
                    <a:pt x="316907" y="1729698"/>
                  </a:cubicBezTo>
                  <a:cubicBezTo>
                    <a:pt x="306345" y="1618039"/>
                    <a:pt x="239953" y="1636145"/>
                    <a:pt x="235426" y="1494308"/>
                  </a:cubicBezTo>
                  <a:cubicBezTo>
                    <a:pt x="230899" y="1352471"/>
                    <a:pt x="322943" y="1062760"/>
                    <a:pt x="289747" y="878673"/>
                  </a:cubicBezTo>
                  <a:cubicBezTo>
                    <a:pt x="256551" y="694586"/>
                    <a:pt x="67937" y="519552"/>
                    <a:pt x="36250" y="389786"/>
                  </a:cubicBezTo>
                  <a:cubicBezTo>
                    <a:pt x="4563" y="260020"/>
                    <a:pt x="66428" y="157414"/>
                    <a:pt x="144891" y="100075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0" name="Freihandform 109"/>
            <p:cNvSpPr/>
            <p:nvPr/>
          </p:nvSpPr>
          <p:spPr>
            <a:xfrm>
              <a:off x="561879" y="2458173"/>
              <a:ext cx="1425215" cy="2830041"/>
            </a:xfrm>
            <a:custGeom>
              <a:avLst/>
              <a:gdLst>
                <a:gd name="connsiteX0" fmla="*/ 53757 w 1425215"/>
                <a:gd name="connsiteY0" fmla="*/ 185439 h 2830041"/>
                <a:gd name="connsiteX1" fmla="*/ 198612 w 1425215"/>
                <a:gd name="connsiteY1" fmla="*/ 529471 h 2830041"/>
                <a:gd name="connsiteX2" fmla="*/ 379681 w 1425215"/>
                <a:gd name="connsiteY2" fmla="*/ 891609 h 2830041"/>
                <a:gd name="connsiteX3" fmla="*/ 234826 w 1425215"/>
                <a:gd name="connsiteY3" fmla="*/ 1326176 h 2830041"/>
                <a:gd name="connsiteX4" fmla="*/ 334414 w 1425215"/>
                <a:gd name="connsiteY4" fmla="*/ 1597779 h 2830041"/>
                <a:gd name="connsiteX5" fmla="*/ 334414 w 1425215"/>
                <a:gd name="connsiteY5" fmla="*/ 2032346 h 2830041"/>
                <a:gd name="connsiteX6" fmla="*/ 35650 w 1425215"/>
                <a:gd name="connsiteY6" fmla="*/ 2394484 h 2830041"/>
                <a:gd name="connsiteX7" fmla="*/ 26596 w 1425215"/>
                <a:gd name="connsiteY7" fmla="*/ 2666088 h 2830041"/>
                <a:gd name="connsiteX8" fmla="*/ 225772 w 1425215"/>
                <a:gd name="connsiteY8" fmla="*/ 2829051 h 2830041"/>
                <a:gd name="connsiteX9" fmla="*/ 696553 w 1425215"/>
                <a:gd name="connsiteY9" fmla="*/ 2720409 h 2830041"/>
                <a:gd name="connsiteX10" fmla="*/ 1185440 w 1425215"/>
                <a:gd name="connsiteY10" fmla="*/ 2448805 h 2830041"/>
                <a:gd name="connsiteX11" fmla="*/ 1420830 w 1425215"/>
                <a:gd name="connsiteY11" fmla="*/ 2068560 h 2830041"/>
                <a:gd name="connsiteX12" fmla="*/ 995317 w 1425215"/>
                <a:gd name="connsiteY12" fmla="*/ 1833170 h 2830041"/>
                <a:gd name="connsiteX13" fmla="*/ 796141 w 1425215"/>
                <a:gd name="connsiteY13" fmla="*/ 1851277 h 2830041"/>
                <a:gd name="connsiteX14" fmla="*/ 651285 w 1425215"/>
                <a:gd name="connsiteY14" fmla="*/ 1978025 h 2830041"/>
                <a:gd name="connsiteX15" fmla="*/ 660339 w 1425215"/>
                <a:gd name="connsiteY15" fmla="*/ 1724528 h 2830041"/>
                <a:gd name="connsiteX16" fmla="*/ 768980 w 1425215"/>
                <a:gd name="connsiteY16" fmla="*/ 1489138 h 2830041"/>
                <a:gd name="connsiteX17" fmla="*/ 931943 w 1425215"/>
                <a:gd name="connsiteY17" fmla="*/ 1362389 h 2830041"/>
                <a:gd name="connsiteX18" fmla="*/ 959103 w 1425215"/>
                <a:gd name="connsiteY18" fmla="*/ 1090785 h 2830041"/>
                <a:gd name="connsiteX19" fmla="*/ 1366509 w 1425215"/>
                <a:gd name="connsiteY19" fmla="*/ 638112 h 2830041"/>
                <a:gd name="connsiteX20" fmla="*/ 506430 w 1425215"/>
                <a:gd name="connsiteY20" fmla="*/ 22477 h 2830041"/>
                <a:gd name="connsiteX21" fmla="*/ 53757 w 1425215"/>
                <a:gd name="connsiteY21" fmla="*/ 185439 h 2830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25215" h="2830041">
                  <a:moveTo>
                    <a:pt x="53757" y="185439"/>
                  </a:moveTo>
                  <a:cubicBezTo>
                    <a:pt x="2454" y="269938"/>
                    <a:pt x="144291" y="411776"/>
                    <a:pt x="198612" y="529471"/>
                  </a:cubicBezTo>
                  <a:cubicBezTo>
                    <a:pt x="252933" y="647166"/>
                    <a:pt x="373645" y="758825"/>
                    <a:pt x="379681" y="891609"/>
                  </a:cubicBezTo>
                  <a:cubicBezTo>
                    <a:pt x="385717" y="1024393"/>
                    <a:pt x="242371" y="1208481"/>
                    <a:pt x="234826" y="1326176"/>
                  </a:cubicBezTo>
                  <a:cubicBezTo>
                    <a:pt x="227282" y="1443871"/>
                    <a:pt x="317816" y="1480084"/>
                    <a:pt x="334414" y="1597779"/>
                  </a:cubicBezTo>
                  <a:cubicBezTo>
                    <a:pt x="351012" y="1715474"/>
                    <a:pt x="384208" y="1899562"/>
                    <a:pt x="334414" y="2032346"/>
                  </a:cubicBezTo>
                  <a:cubicBezTo>
                    <a:pt x="284620" y="2165130"/>
                    <a:pt x="86953" y="2288860"/>
                    <a:pt x="35650" y="2394484"/>
                  </a:cubicBezTo>
                  <a:cubicBezTo>
                    <a:pt x="-15653" y="2500108"/>
                    <a:pt x="-5091" y="2593660"/>
                    <a:pt x="26596" y="2666088"/>
                  </a:cubicBezTo>
                  <a:cubicBezTo>
                    <a:pt x="58283" y="2738516"/>
                    <a:pt x="114113" y="2819998"/>
                    <a:pt x="225772" y="2829051"/>
                  </a:cubicBezTo>
                  <a:cubicBezTo>
                    <a:pt x="337431" y="2838104"/>
                    <a:pt x="536608" y="2783783"/>
                    <a:pt x="696553" y="2720409"/>
                  </a:cubicBezTo>
                  <a:cubicBezTo>
                    <a:pt x="856498" y="2657035"/>
                    <a:pt x="1064727" y="2557447"/>
                    <a:pt x="1185440" y="2448805"/>
                  </a:cubicBezTo>
                  <a:cubicBezTo>
                    <a:pt x="1306153" y="2340164"/>
                    <a:pt x="1452517" y="2171166"/>
                    <a:pt x="1420830" y="2068560"/>
                  </a:cubicBezTo>
                  <a:cubicBezTo>
                    <a:pt x="1389143" y="1965954"/>
                    <a:pt x="1099432" y="1869384"/>
                    <a:pt x="995317" y="1833170"/>
                  </a:cubicBezTo>
                  <a:cubicBezTo>
                    <a:pt x="891202" y="1796956"/>
                    <a:pt x="853480" y="1827135"/>
                    <a:pt x="796141" y="1851277"/>
                  </a:cubicBezTo>
                  <a:cubicBezTo>
                    <a:pt x="738802" y="1875419"/>
                    <a:pt x="673919" y="1999150"/>
                    <a:pt x="651285" y="1978025"/>
                  </a:cubicBezTo>
                  <a:cubicBezTo>
                    <a:pt x="628651" y="1956900"/>
                    <a:pt x="640723" y="1806009"/>
                    <a:pt x="660339" y="1724528"/>
                  </a:cubicBezTo>
                  <a:cubicBezTo>
                    <a:pt x="679955" y="1643047"/>
                    <a:pt x="723713" y="1549495"/>
                    <a:pt x="768980" y="1489138"/>
                  </a:cubicBezTo>
                  <a:cubicBezTo>
                    <a:pt x="814247" y="1428782"/>
                    <a:pt x="900256" y="1428781"/>
                    <a:pt x="931943" y="1362389"/>
                  </a:cubicBezTo>
                  <a:cubicBezTo>
                    <a:pt x="963630" y="1295997"/>
                    <a:pt x="886675" y="1211498"/>
                    <a:pt x="959103" y="1090785"/>
                  </a:cubicBezTo>
                  <a:cubicBezTo>
                    <a:pt x="1031531" y="970072"/>
                    <a:pt x="1441954" y="816163"/>
                    <a:pt x="1366509" y="638112"/>
                  </a:cubicBezTo>
                  <a:cubicBezTo>
                    <a:pt x="1291064" y="460061"/>
                    <a:pt x="722204" y="103958"/>
                    <a:pt x="506430" y="22477"/>
                  </a:cubicBezTo>
                  <a:cubicBezTo>
                    <a:pt x="290656" y="-59004"/>
                    <a:pt x="105060" y="100940"/>
                    <a:pt x="53757" y="185439"/>
                  </a:cubicBezTo>
                  <a:close/>
                </a:path>
              </a:pathLst>
            </a:cu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1" name="Freihandform 110"/>
            <p:cNvSpPr/>
            <p:nvPr/>
          </p:nvSpPr>
          <p:spPr>
            <a:xfrm>
              <a:off x="629968" y="3440280"/>
              <a:ext cx="1302323" cy="1793036"/>
            </a:xfrm>
            <a:custGeom>
              <a:avLst/>
              <a:gdLst>
                <a:gd name="connsiteX0" fmla="*/ 3775 w 1302323"/>
                <a:gd name="connsiteY0" fmla="*/ 1575340 h 1793036"/>
                <a:gd name="connsiteX1" fmla="*/ 139577 w 1302323"/>
                <a:gd name="connsiteY1" fmla="*/ 1285629 h 1793036"/>
                <a:gd name="connsiteX2" fmla="*/ 302539 w 1302323"/>
                <a:gd name="connsiteY2" fmla="*/ 1140773 h 1793036"/>
                <a:gd name="connsiteX3" fmla="*/ 365913 w 1302323"/>
                <a:gd name="connsiteY3" fmla="*/ 579459 h 1793036"/>
                <a:gd name="connsiteX4" fmla="*/ 257272 w 1302323"/>
                <a:gd name="connsiteY4" fmla="*/ 271641 h 1793036"/>
                <a:gd name="connsiteX5" fmla="*/ 519822 w 1302323"/>
                <a:gd name="connsiteY5" fmla="*/ 37 h 1793036"/>
                <a:gd name="connsiteX6" fmla="*/ 809533 w 1302323"/>
                <a:gd name="connsiteY6" fmla="*/ 289748 h 1793036"/>
                <a:gd name="connsiteX7" fmla="*/ 583196 w 1302323"/>
                <a:gd name="connsiteY7" fmla="*/ 543245 h 1793036"/>
                <a:gd name="connsiteX8" fmla="*/ 393074 w 1302323"/>
                <a:gd name="connsiteY8" fmla="*/ 1267522 h 1793036"/>
                <a:gd name="connsiteX9" fmla="*/ 465501 w 1302323"/>
                <a:gd name="connsiteY9" fmla="*/ 1339950 h 1793036"/>
                <a:gd name="connsiteX10" fmla="*/ 881961 w 1302323"/>
                <a:gd name="connsiteY10" fmla="*/ 887276 h 1793036"/>
                <a:gd name="connsiteX11" fmla="*/ 1298420 w 1302323"/>
                <a:gd name="connsiteY11" fmla="*/ 1122667 h 1793036"/>
                <a:gd name="connsiteX12" fmla="*/ 1072083 w 1302323"/>
                <a:gd name="connsiteY12" fmla="*/ 1430484 h 1793036"/>
                <a:gd name="connsiteX13" fmla="*/ 764266 w 1302323"/>
                <a:gd name="connsiteY13" fmla="*/ 1502912 h 1793036"/>
                <a:gd name="connsiteX14" fmla="*/ 293485 w 1302323"/>
                <a:gd name="connsiteY14" fmla="*/ 1792623 h 1793036"/>
                <a:gd name="connsiteX15" fmla="*/ 3775 w 1302323"/>
                <a:gd name="connsiteY15" fmla="*/ 1575340 h 1793036"/>
                <a:gd name="connsiteX0" fmla="*/ 3775 w 1302323"/>
                <a:gd name="connsiteY0" fmla="*/ 1575340 h 1793036"/>
                <a:gd name="connsiteX1" fmla="*/ 139577 w 1302323"/>
                <a:gd name="connsiteY1" fmla="*/ 1285629 h 1793036"/>
                <a:gd name="connsiteX2" fmla="*/ 302539 w 1302323"/>
                <a:gd name="connsiteY2" fmla="*/ 1140773 h 1793036"/>
                <a:gd name="connsiteX3" fmla="*/ 365913 w 1302323"/>
                <a:gd name="connsiteY3" fmla="*/ 579459 h 1793036"/>
                <a:gd name="connsiteX4" fmla="*/ 257272 w 1302323"/>
                <a:gd name="connsiteY4" fmla="*/ 271641 h 1793036"/>
                <a:gd name="connsiteX5" fmla="*/ 519822 w 1302323"/>
                <a:gd name="connsiteY5" fmla="*/ 37 h 1793036"/>
                <a:gd name="connsiteX6" fmla="*/ 809533 w 1302323"/>
                <a:gd name="connsiteY6" fmla="*/ 289748 h 1793036"/>
                <a:gd name="connsiteX7" fmla="*/ 583196 w 1302323"/>
                <a:gd name="connsiteY7" fmla="*/ 543245 h 1793036"/>
                <a:gd name="connsiteX8" fmla="*/ 393074 w 1302323"/>
                <a:gd name="connsiteY8" fmla="*/ 1267522 h 1793036"/>
                <a:gd name="connsiteX9" fmla="*/ 519822 w 1302323"/>
                <a:gd name="connsiteY9" fmla="*/ 1267522 h 1793036"/>
                <a:gd name="connsiteX10" fmla="*/ 881961 w 1302323"/>
                <a:gd name="connsiteY10" fmla="*/ 887276 h 1793036"/>
                <a:gd name="connsiteX11" fmla="*/ 1298420 w 1302323"/>
                <a:gd name="connsiteY11" fmla="*/ 1122667 h 1793036"/>
                <a:gd name="connsiteX12" fmla="*/ 1072083 w 1302323"/>
                <a:gd name="connsiteY12" fmla="*/ 1430484 h 1793036"/>
                <a:gd name="connsiteX13" fmla="*/ 764266 w 1302323"/>
                <a:gd name="connsiteY13" fmla="*/ 1502912 h 1793036"/>
                <a:gd name="connsiteX14" fmla="*/ 293485 w 1302323"/>
                <a:gd name="connsiteY14" fmla="*/ 1792623 h 1793036"/>
                <a:gd name="connsiteX15" fmla="*/ 3775 w 1302323"/>
                <a:gd name="connsiteY15" fmla="*/ 1575340 h 1793036"/>
                <a:gd name="connsiteX0" fmla="*/ 3775 w 1302323"/>
                <a:gd name="connsiteY0" fmla="*/ 1575340 h 1793036"/>
                <a:gd name="connsiteX1" fmla="*/ 139577 w 1302323"/>
                <a:gd name="connsiteY1" fmla="*/ 1285629 h 1793036"/>
                <a:gd name="connsiteX2" fmla="*/ 302539 w 1302323"/>
                <a:gd name="connsiteY2" fmla="*/ 1140773 h 1793036"/>
                <a:gd name="connsiteX3" fmla="*/ 365913 w 1302323"/>
                <a:gd name="connsiteY3" fmla="*/ 579459 h 1793036"/>
                <a:gd name="connsiteX4" fmla="*/ 257272 w 1302323"/>
                <a:gd name="connsiteY4" fmla="*/ 271641 h 1793036"/>
                <a:gd name="connsiteX5" fmla="*/ 519822 w 1302323"/>
                <a:gd name="connsiteY5" fmla="*/ 37 h 1793036"/>
                <a:gd name="connsiteX6" fmla="*/ 809533 w 1302323"/>
                <a:gd name="connsiteY6" fmla="*/ 289748 h 1793036"/>
                <a:gd name="connsiteX7" fmla="*/ 583196 w 1302323"/>
                <a:gd name="connsiteY7" fmla="*/ 543245 h 1793036"/>
                <a:gd name="connsiteX8" fmla="*/ 438342 w 1302323"/>
                <a:gd name="connsiteY8" fmla="*/ 1122667 h 1793036"/>
                <a:gd name="connsiteX9" fmla="*/ 519822 w 1302323"/>
                <a:gd name="connsiteY9" fmla="*/ 1267522 h 1793036"/>
                <a:gd name="connsiteX10" fmla="*/ 881961 w 1302323"/>
                <a:gd name="connsiteY10" fmla="*/ 887276 h 1793036"/>
                <a:gd name="connsiteX11" fmla="*/ 1298420 w 1302323"/>
                <a:gd name="connsiteY11" fmla="*/ 1122667 h 1793036"/>
                <a:gd name="connsiteX12" fmla="*/ 1072083 w 1302323"/>
                <a:gd name="connsiteY12" fmla="*/ 1430484 h 1793036"/>
                <a:gd name="connsiteX13" fmla="*/ 764266 w 1302323"/>
                <a:gd name="connsiteY13" fmla="*/ 1502912 h 1793036"/>
                <a:gd name="connsiteX14" fmla="*/ 293485 w 1302323"/>
                <a:gd name="connsiteY14" fmla="*/ 1792623 h 1793036"/>
                <a:gd name="connsiteX15" fmla="*/ 3775 w 1302323"/>
                <a:gd name="connsiteY15" fmla="*/ 1575340 h 1793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02323" h="1793036">
                  <a:moveTo>
                    <a:pt x="3775" y="1575340"/>
                  </a:moveTo>
                  <a:cubicBezTo>
                    <a:pt x="-21876" y="1490841"/>
                    <a:pt x="89783" y="1358057"/>
                    <a:pt x="139577" y="1285629"/>
                  </a:cubicBezTo>
                  <a:cubicBezTo>
                    <a:pt x="189371" y="1213201"/>
                    <a:pt x="264816" y="1258468"/>
                    <a:pt x="302539" y="1140773"/>
                  </a:cubicBezTo>
                  <a:cubicBezTo>
                    <a:pt x="340262" y="1023078"/>
                    <a:pt x="373457" y="724314"/>
                    <a:pt x="365913" y="579459"/>
                  </a:cubicBezTo>
                  <a:cubicBezTo>
                    <a:pt x="358369" y="434604"/>
                    <a:pt x="231621" y="368211"/>
                    <a:pt x="257272" y="271641"/>
                  </a:cubicBezTo>
                  <a:cubicBezTo>
                    <a:pt x="282923" y="175071"/>
                    <a:pt x="427779" y="-2981"/>
                    <a:pt x="519822" y="37"/>
                  </a:cubicBezTo>
                  <a:cubicBezTo>
                    <a:pt x="611865" y="3055"/>
                    <a:pt x="798971" y="199213"/>
                    <a:pt x="809533" y="289748"/>
                  </a:cubicBezTo>
                  <a:cubicBezTo>
                    <a:pt x="820095" y="380283"/>
                    <a:pt x="645061" y="404425"/>
                    <a:pt x="583196" y="543245"/>
                  </a:cubicBezTo>
                  <a:cubicBezTo>
                    <a:pt x="521331" y="682065"/>
                    <a:pt x="448904" y="1001954"/>
                    <a:pt x="438342" y="1122667"/>
                  </a:cubicBezTo>
                  <a:cubicBezTo>
                    <a:pt x="427780" y="1243380"/>
                    <a:pt x="445886" y="1306754"/>
                    <a:pt x="519822" y="1267522"/>
                  </a:cubicBezTo>
                  <a:cubicBezTo>
                    <a:pt x="593758" y="1228290"/>
                    <a:pt x="752195" y="911418"/>
                    <a:pt x="881961" y="887276"/>
                  </a:cubicBezTo>
                  <a:cubicBezTo>
                    <a:pt x="1011727" y="863134"/>
                    <a:pt x="1266733" y="1032132"/>
                    <a:pt x="1298420" y="1122667"/>
                  </a:cubicBezTo>
                  <a:cubicBezTo>
                    <a:pt x="1330107" y="1213202"/>
                    <a:pt x="1161109" y="1367110"/>
                    <a:pt x="1072083" y="1430484"/>
                  </a:cubicBezTo>
                  <a:cubicBezTo>
                    <a:pt x="983057" y="1493858"/>
                    <a:pt x="894032" y="1442555"/>
                    <a:pt x="764266" y="1502912"/>
                  </a:cubicBezTo>
                  <a:cubicBezTo>
                    <a:pt x="634500" y="1563268"/>
                    <a:pt x="421742" y="1783570"/>
                    <a:pt x="293485" y="1792623"/>
                  </a:cubicBezTo>
                  <a:cubicBezTo>
                    <a:pt x="165228" y="1801676"/>
                    <a:pt x="29426" y="1659839"/>
                    <a:pt x="3775" y="157534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12" name="Gruppieren 111"/>
            <p:cNvGrpSpPr/>
            <p:nvPr/>
          </p:nvGrpSpPr>
          <p:grpSpPr>
            <a:xfrm>
              <a:off x="746901" y="2558113"/>
              <a:ext cx="1065643" cy="2591394"/>
              <a:chOff x="746901" y="2558113"/>
              <a:chExt cx="1065643" cy="2591394"/>
            </a:xfrm>
          </p:grpSpPr>
          <p:cxnSp>
            <p:nvCxnSpPr>
              <p:cNvPr id="113" name="Gerader Verbinder 112"/>
              <p:cNvCxnSpPr>
                <a:cxnSpLocks/>
                <a:stCxn id="118" idx="6"/>
                <a:endCxn id="119" idx="1"/>
              </p:cNvCxnSpPr>
              <p:nvPr/>
            </p:nvCxnSpPr>
            <p:spPr>
              <a:xfrm>
                <a:off x="1106901" y="2738113"/>
                <a:ext cx="398364" cy="25056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Gerader Verbinder 113"/>
              <p:cNvCxnSpPr>
                <a:cxnSpLocks/>
                <a:stCxn id="118" idx="4"/>
                <a:endCxn id="120" idx="0"/>
              </p:cNvCxnSpPr>
              <p:nvPr/>
            </p:nvCxnSpPr>
            <p:spPr>
              <a:xfrm>
                <a:off x="926901" y="2918113"/>
                <a:ext cx="211551" cy="63795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Gerader Verbinder 114"/>
              <p:cNvCxnSpPr>
                <a:cxnSpLocks/>
                <a:stCxn id="120" idx="4"/>
                <a:endCxn id="121" idx="0"/>
              </p:cNvCxnSpPr>
              <p:nvPr/>
            </p:nvCxnSpPr>
            <p:spPr>
              <a:xfrm flipH="1">
                <a:off x="926901" y="3916069"/>
                <a:ext cx="211551" cy="87343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Gerader Verbinder 115"/>
              <p:cNvCxnSpPr>
                <a:cxnSpLocks/>
                <a:stCxn id="121" idx="6"/>
                <a:endCxn id="122" idx="2"/>
              </p:cNvCxnSpPr>
              <p:nvPr/>
            </p:nvCxnSpPr>
            <p:spPr>
              <a:xfrm flipV="1">
                <a:off x="1106901" y="4609507"/>
                <a:ext cx="345643" cy="36000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Gerader Verbinder 116"/>
              <p:cNvCxnSpPr>
                <a:cxnSpLocks/>
                <a:stCxn id="120" idx="7"/>
                <a:endCxn id="119" idx="3"/>
              </p:cNvCxnSpPr>
              <p:nvPr/>
            </p:nvCxnSpPr>
            <p:spPr>
              <a:xfrm flipV="1">
                <a:off x="1265731" y="3243240"/>
                <a:ext cx="239534" cy="36555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8" name="Ellipse 117"/>
              <p:cNvSpPr>
                <a:spLocks noChangeAspect="1"/>
              </p:cNvSpPr>
              <p:nvPr/>
            </p:nvSpPr>
            <p:spPr>
              <a:xfrm>
                <a:off x="746901" y="2558113"/>
                <a:ext cx="360000" cy="360000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 smtClean="0"/>
              </a:p>
            </p:txBody>
          </p:sp>
          <p:sp>
            <p:nvSpPr>
              <p:cNvPr id="119" name="Ellipse 118"/>
              <p:cNvSpPr>
                <a:spLocks noChangeAspect="1"/>
              </p:cNvSpPr>
              <p:nvPr/>
            </p:nvSpPr>
            <p:spPr>
              <a:xfrm>
                <a:off x="1452544" y="2935961"/>
                <a:ext cx="360000" cy="3600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 smtClean="0"/>
              </a:p>
            </p:txBody>
          </p:sp>
          <p:sp>
            <p:nvSpPr>
              <p:cNvPr id="120" name="Ellipse 119"/>
              <p:cNvSpPr>
                <a:spLocks noChangeAspect="1"/>
              </p:cNvSpPr>
              <p:nvPr/>
            </p:nvSpPr>
            <p:spPr>
              <a:xfrm>
                <a:off x="958452" y="3556069"/>
                <a:ext cx="360000" cy="3600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 smtClean="0"/>
              </a:p>
            </p:txBody>
          </p:sp>
          <p:sp>
            <p:nvSpPr>
              <p:cNvPr id="121" name="Ellipse 120"/>
              <p:cNvSpPr>
                <a:spLocks noChangeAspect="1"/>
              </p:cNvSpPr>
              <p:nvPr/>
            </p:nvSpPr>
            <p:spPr>
              <a:xfrm>
                <a:off x="746901" y="4789507"/>
                <a:ext cx="360000" cy="360000"/>
              </a:xfrm>
              <a:prstGeom prst="ellipse">
                <a:avLst/>
              </a:prstGeom>
              <a:solidFill>
                <a:schemeClr val="tx1"/>
              </a:solidFill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 smtClean="0"/>
              </a:p>
            </p:txBody>
          </p:sp>
          <p:sp>
            <p:nvSpPr>
              <p:cNvPr id="122" name="Ellipse 121"/>
              <p:cNvSpPr>
                <a:spLocks noChangeAspect="1"/>
              </p:cNvSpPr>
              <p:nvPr/>
            </p:nvSpPr>
            <p:spPr>
              <a:xfrm>
                <a:off x="1452544" y="4429507"/>
                <a:ext cx="360000" cy="3600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 smtClean="0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96033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2B3039ED-CBD4-4DB0-AD4F-1CBB73A0DB3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de-DE" dirty="0"/>
              <a:t>1.1 </a:t>
            </a:r>
            <a:r>
              <a:rPr lang="de-DE" dirty="0" err="1"/>
              <a:t>Weisfeiler</a:t>
            </a:r>
            <a:r>
              <a:rPr lang="de-DE" dirty="0"/>
              <a:t>-Lehman </a:t>
            </a:r>
            <a:r>
              <a:rPr lang="de-DE" dirty="0" err="1"/>
              <a:t>node</a:t>
            </a:r>
            <a:r>
              <a:rPr lang="de-DE" dirty="0"/>
              <a:t> </a:t>
            </a:r>
            <a:r>
              <a:rPr lang="de-DE" dirty="0" err="1"/>
              <a:t>embedding</a:t>
            </a:r>
            <a:r>
              <a:rPr lang="de-DE" dirty="0"/>
              <a:t> </a:t>
            </a:r>
            <a:r>
              <a:rPr lang="de-DE" dirty="0" err="1"/>
              <a:t>scheme</a:t>
            </a:r>
            <a:r>
              <a:rPr lang="de-DE" dirty="0"/>
              <a:t/>
            </a:r>
            <a:br>
              <a:rPr lang="de-DE" dirty="0"/>
            </a:br>
            <a:r>
              <a:rPr lang="de-DE" dirty="0" err="1"/>
              <a:t>Idea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xmlns="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1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</a:p>
        </p:txBody>
      </p:sp>
      <p:grpSp>
        <p:nvGrpSpPr>
          <p:cNvPr id="4" name="Gruppieren 3"/>
          <p:cNvGrpSpPr/>
          <p:nvPr/>
        </p:nvGrpSpPr>
        <p:grpSpPr>
          <a:xfrm>
            <a:off x="344747" y="3021308"/>
            <a:ext cx="7346828" cy="3469260"/>
            <a:chOff x="336815" y="2026706"/>
            <a:chExt cx="7346828" cy="3469260"/>
          </a:xfrm>
        </p:grpSpPr>
        <p:sp>
          <p:nvSpPr>
            <p:cNvPr id="6" name="Freihandform 5"/>
            <p:cNvSpPr/>
            <p:nvPr/>
          </p:nvSpPr>
          <p:spPr>
            <a:xfrm>
              <a:off x="612503" y="2329641"/>
              <a:ext cx="1360447" cy="2995218"/>
            </a:xfrm>
            <a:custGeom>
              <a:avLst/>
              <a:gdLst>
                <a:gd name="connsiteX0" fmla="*/ 320947 w 1360447"/>
                <a:gd name="connsiteY0" fmla="*/ 1642284 h 2995218"/>
                <a:gd name="connsiteX1" fmla="*/ 139972 w 1360447"/>
                <a:gd name="connsiteY1" fmla="*/ 1451784 h 2995218"/>
                <a:gd name="connsiteX2" fmla="*/ 263797 w 1360447"/>
                <a:gd name="connsiteY2" fmla="*/ 1204134 h 2995218"/>
                <a:gd name="connsiteX3" fmla="*/ 197122 w 1360447"/>
                <a:gd name="connsiteY3" fmla="*/ 842184 h 2995218"/>
                <a:gd name="connsiteX4" fmla="*/ 6622 w 1360447"/>
                <a:gd name="connsiteY4" fmla="*/ 442134 h 2995218"/>
                <a:gd name="connsiteX5" fmla="*/ 168547 w 1360447"/>
                <a:gd name="connsiteY5" fmla="*/ 3984 h 2995218"/>
                <a:gd name="connsiteX6" fmla="*/ 530497 w 1360447"/>
                <a:gd name="connsiteY6" fmla="*/ 213534 h 2995218"/>
                <a:gd name="connsiteX7" fmla="*/ 835297 w 1360447"/>
                <a:gd name="connsiteY7" fmla="*/ 384984 h 2995218"/>
                <a:gd name="connsiteX8" fmla="*/ 1292497 w 1360447"/>
                <a:gd name="connsiteY8" fmla="*/ 556434 h 2995218"/>
                <a:gd name="connsiteX9" fmla="*/ 1349647 w 1360447"/>
                <a:gd name="connsiteY9" fmla="*/ 785034 h 2995218"/>
                <a:gd name="connsiteX10" fmla="*/ 1206772 w 1360447"/>
                <a:gd name="connsiteY10" fmla="*/ 1070784 h 2995218"/>
                <a:gd name="connsiteX11" fmla="*/ 959122 w 1360447"/>
                <a:gd name="connsiteY11" fmla="*/ 1242234 h 2995218"/>
                <a:gd name="connsiteX12" fmla="*/ 711472 w 1360447"/>
                <a:gd name="connsiteY12" fmla="*/ 1680384 h 2995218"/>
                <a:gd name="connsiteX13" fmla="*/ 540022 w 1360447"/>
                <a:gd name="connsiteY13" fmla="*/ 2328084 h 2995218"/>
                <a:gd name="connsiteX14" fmla="*/ 587647 w 1360447"/>
                <a:gd name="connsiteY14" fmla="*/ 2785284 h 2995218"/>
                <a:gd name="connsiteX15" fmla="*/ 368572 w 1360447"/>
                <a:gd name="connsiteY15" fmla="*/ 2994834 h 2995218"/>
                <a:gd name="connsiteX16" fmla="*/ 6622 w 1360447"/>
                <a:gd name="connsiteY16" fmla="*/ 2823384 h 2995218"/>
                <a:gd name="connsiteX17" fmla="*/ 149497 w 1360447"/>
                <a:gd name="connsiteY17" fmla="*/ 2366184 h 2995218"/>
                <a:gd name="connsiteX18" fmla="*/ 339997 w 1360447"/>
                <a:gd name="connsiteY18" fmla="*/ 1966134 h 2995218"/>
                <a:gd name="connsiteX19" fmla="*/ 320947 w 1360447"/>
                <a:gd name="connsiteY19" fmla="*/ 1642284 h 2995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360447" h="2995218">
                  <a:moveTo>
                    <a:pt x="320947" y="1642284"/>
                  </a:moveTo>
                  <a:cubicBezTo>
                    <a:pt x="287609" y="1556559"/>
                    <a:pt x="149497" y="1524809"/>
                    <a:pt x="139972" y="1451784"/>
                  </a:cubicBezTo>
                  <a:cubicBezTo>
                    <a:pt x="130447" y="1378759"/>
                    <a:pt x="254272" y="1305734"/>
                    <a:pt x="263797" y="1204134"/>
                  </a:cubicBezTo>
                  <a:cubicBezTo>
                    <a:pt x="273322" y="1102534"/>
                    <a:pt x="239985" y="969184"/>
                    <a:pt x="197122" y="842184"/>
                  </a:cubicBezTo>
                  <a:cubicBezTo>
                    <a:pt x="154259" y="715184"/>
                    <a:pt x="11384" y="581834"/>
                    <a:pt x="6622" y="442134"/>
                  </a:cubicBezTo>
                  <a:cubicBezTo>
                    <a:pt x="1860" y="302434"/>
                    <a:pt x="81234" y="42084"/>
                    <a:pt x="168547" y="3984"/>
                  </a:cubicBezTo>
                  <a:cubicBezTo>
                    <a:pt x="255859" y="-34116"/>
                    <a:pt x="530497" y="213534"/>
                    <a:pt x="530497" y="213534"/>
                  </a:cubicBezTo>
                  <a:cubicBezTo>
                    <a:pt x="641622" y="277034"/>
                    <a:pt x="708297" y="327834"/>
                    <a:pt x="835297" y="384984"/>
                  </a:cubicBezTo>
                  <a:cubicBezTo>
                    <a:pt x="962297" y="442134"/>
                    <a:pt x="1206772" y="489759"/>
                    <a:pt x="1292497" y="556434"/>
                  </a:cubicBezTo>
                  <a:cubicBezTo>
                    <a:pt x="1378222" y="623109"/>
                    <a:pt x="1363935" y="699309"/>
                    <a:pt x="1349647" y="785034"/>
                  </a:cubicBezTo>
                  <a:cubicBezTo>
                    <a:pt x="1335359" y="870759"/>
                    <a:pt x="1271860" y="994584"/>
                    <a:pt x="1206772" y="1070784"/>
                  </a:cubicBezTo>
                  <a:cubicBezTo>
                    <a:pt x="1141685" y="1146984"/>
                    <a:pt x="1041672" y="1140634"/>
                    <a:pt x="959122" y="1242234"/>
                  </a:cubicBezTo>
                  <a:cubicBezTo>
                    <a:pt x="876572" y="1343834"/>
                    <a:pt x="781322" y="1499409"/>
                    <a:pt x="711472" y="1680384"/>
                  </a:cubicBezTo>
                  <a:cubicBezTo>
                    <a:pt x="641622" y="1861359"/>
                    <a:pt x="560659" y="2143934"/>
                    <a:pt x="540022" y="2328084"/>
                  </a:cubicBezTo>
                  <a:cubicBezTo>
                    <a:pt x="519385" y="2512234"/>
                    <a:pt x="616222" y="2674159"/>
                    <a:pt x="587647" y="2785284"/>
                  </a:cubicBezTo>
                  <a:cubicBezTo>
                    <a:pt x="559072" y="2896409"/>
                    <a:pt x="465409" y="2988484"/>
                    <a:pt x="368572" y="2994834"/>
                  </a:cubicBezTo>
                  <a:cubicBezTo>
                    <a:pt x="271735" y="3001184"/>
                    <a:pt x="43134" y="2928159"/>
                    <a:pt x="6622" y="2823384"/>
                  </a:cubicBezTo>
                  <a:cubicBezTo>
                    <a:pt x="-29890" y="2718609"/>
                    <a:pt x="93934" y="2509059"/>
                    <a:pt x="149497" y="2366184"/>
                  </a:cubicBezTo>
                  <a:cubicBezTo>
                    <a:pt x="205059" y="2223309"/>
                    <a:pt x="308247" y="2080434"/>
                    <a:pt x="339997" y="1966134"/>
                  </a:cubicBezTo>
                  <a:cubicBezTo>
                    <a:pt x="371747" y="1851834"/>
                    <a:pt x="354285" y="1728009"/>
                    <a:pt x="320947" y="1642284"/>
                  </a:cubicBezTo>
                  <a:close/>
                </a:path>
              </a:pathLst>
            </a:custGeom>
            <a:solidFill>
              <a:srgbClr val="ED7D31">
                <a:alpha val="30196"/>
              </a:srgb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Freihandform 6"/>
            <p:cNvSpPr/>
            <p:nvPr/>
          </p:nvSpPr>
          <p:spPr>
            <a:xfrm>
              <a:off x="336815" y="2026706"/>
              <a:ext cx="2057341" cy="3469260"/>
            </a:xfrm>
            <a:custGeom>
              <a:avLst/>
              <a:gdLst>
                <a:gd name="connsiteX0" fmla="*/ 606160 w 2057341"/>
                <a:gd name="connsiteY0" fmla="*/ 49564 h 3519614"/>
                <a:gd name="connsiteX1" fmla="*/ 1015735 w 2057341"/>
                <a:gd name="connsiteY1" fmla="*/ 182914 h 3519614"/>
                <a:gd name="connsiteX2" fmla="*/ 1301485 w 2057341"/>
                <a:gd name="connsiteY2" fmla="*/ 487714 h 3519614"/>
                <a:gd name="connsiteX3" fmla="*/ 1701535 w 2057341"/>
                <a:gd name="connsiteY3" fmla="*/ 735364 h 3519614"/>
                <a:gd name="connsiteX4" fmla="*/ 2044435 w 2057341"/>
                <a:gd name="connsiteY4" fmla="*/ 1059214 h 3519614"/>
                <a:gd name="connsiteX5" fmla="*/ 1958710 w 2057341"/>
                <a:gd name="connsiteY5" fmla="*/ 1440214 h 3519614"/>
                <a:gd name="connsiteX6" fmla="*/ 1711060 w 2057341"/>
                <a:gd name="connsiteY6" fmla="*/ 1783114 h 3519614"/>
                <a:gd name="connsiteX7" fmla="*/ 1425310 w 2057341"/>
                <a:gd name="connsiteY7" fmla="*/ 1897414 h 3519614"/>
                <a:gd name="connsiteX8" fmla="*/ 1330060 w 2057341"/>
                <a:gd name="connsiteY8" fmla="*/ 2106964 h 3519614"/>
                <a:gd name="connsiteX9" fmla="*/ 1025260 w 2057341"/>
                <a:gd name="connsiteY9" fmla="*/ 2316514 h 3519614"/>
                <a:gd name="connsiteX10" fmla="*/ 853810 w 2057341"/>
                <a:gd name="connsiteY10" fmla="*/ 2487964 h 3519614"/>
                <a:gd name="connsiteX11" fmla="*/ 1472935 w 2057341"/>
                <a:gd name="connsiteY11" fmla="*/ 2278414 h 3519614"/>
                <a:gd name="connsiteX12" fmla="*/ 1625335 w 2057341"/>
                <a:gd name="connsiteY12" fmla="*/ 2545114 h 3519614"/>
                <a:gd name="connsiteX13" fmla="*/ 1625335 w 2057341"/>
                <a:gd name="connsiteY13" fmla="*/ 2926114 h 3519614"/>
                <a:gd name="connsiteX14" fmla="*/ 1368160 w 2057341"/>
                <a:gd name="connsiteY14" fmla="*/ 3154714 h 3519614"/>
                <a:gd name="connsiteX15" fmla="*/ 987160 w 2057341"/>
                <a:gd name="connsiteY15" fmla="*/ 3307114 h 3519614"/>
                <a:gd name="connsiteX16" fmla="*/ 549010 w 2057341"/>
                <a:gd name="connsiteY16" fmla="*/ 3516664 h 3519614"/>
                <a:gd name="connsiteX17" fmla="*/ 377560 w 2057341"/>
                <a:gd name="connsiteY17" fmla="*/ 3383314 h 3519614"/>
                <a:gd name="connsiteX18" fmla="*/ 206110 w 2057341"/>
                <a:gd name="connsiteY18" fmla="*/ 2792764 h 3519614"/>
                <a:gd name="connsiteX19" fmla="*/ 187060 w 2057341"/>
                <a:gd name="connsiteY19" fmla="*/ 2373664 h 3519614"/>
                <a:gd name="connsiteX20" fmla="*/ 168010 w 2057341"/>
                <a:gd name="connsiteY20" fmla="*/ 2106964 h 3519614"/>
                <a:gd name="connsiteX21" fmla="*/ 53710 w 2057341"/>
                <a:gd name="connsiteY21" fmla="*/ 1687864 h 3519614"/>
                <a:gd name="connsiteX22" fmla="*/ 348985 w 2057341"/>
                <a:gd name="connsiteY22" fmla="*/ 1402114 h 3519614"/>
                <a:gd name="connsiteX23" fmla="*/ 15610 w 2057341"/>
                <a:gd name="connsiteY23" fmla="*/ 1021114 h 3519614"/>
                <a:gd name="connsiteX24" fmla="*/ 63235 w 2057341"/>
                <a:gd name="connsiteY24" fmla="*/ 697264 h 3519614"/>
                <a:gd name="connsiteX25" fmla="*/ 139435 w 2057341"/>
                <a:gd name="connsiteY25" fmla="*/ 278164 h 3519614"/>
                <a:gd name="connsiteX26" fmla="*/ 558535 w 2057341"/>
                <a:gd name="connsiteY26" fmla="*/ 11464 h 3519614"/>
                <a:gd name="connsiteX27" fmla="*/ 606160 w 2057341"/>
                <a:gd name="connsiteY27" fmla="*/ 49564 h 3519614"/>
                <a:gd name="connsiteX0" fmla="*/ 606160 w 2057341"/>
                <a:gd name="connsiteY0" fmla="*/ 2119 h 3472169"/>
                <a:gd name="connsiteX1" fmla="*/ 1015735 w 2057341"/>
                <a:gd name="connsiteY1" fmla="*/ 135469 h 3472169"/>
                <a:gd name="connsiteX2" fmla="*/ 1301485 w 2057341"/>
                <a:gd name="connsiteY2" fmla="*/ 440269 h 3472169"/>
                <a:gd name="connsiteX3" fmla="*/ 1701535 w 2057341"/>
                <a:gd name="connsiteY3" fmla="*/ 687919 h 3472169"/>
                <a:gd name="connsiteX4" fmla="*/ 2044435 w 2057341"/>
                <a:gd name="connsiteY4" fmla="*/ 1011769 h 3472169"/>
                <a:gd name="connsiteX5" fmla="*/ 1958710 w 2057341"/>
                <a:gd name="connsiteY5" fmla="*/ 1392769 h 3472169"/>
                <a:gd name="connsiteX6" fmla="*/ 1711060 w 2057341"/>
                <a:gd name="connsiteY6" fmla="*/ 1735669 h 3472169"/>
                <a:gd name="connsiteX7" fmla="*/ 1425310 w 2057341"/>
                <a:gd name="connsiteY7" fmla="*/ 1849969 h 3472169"/>
                <a:gd name="connsiteX8" fmla="*/ 1330060 w 2057341"/>
                <a:gd name="connsiteY8" fmla="*/ 2059519 h 3472169"/>
                <a:gd name="connsiteX9" fmla="*/ 1025260 w 2057341"/>
                <a:gd name="connsiteY9" fmla="*/ 2269069 h 3472169"/>
                <a:gd name="connsiteX10" fmla="*/ 853810 w 2057341"/>
                <a:gd name="connsiteY10" fmla="*/ 2440519 h 3472169"/>
                <a:gd name="connsiteX11" fmla="*/ 1472935 w 2057341"/>
                <a:gd name="connsiteY11" fmla="*/ 2230969 h 3472169"/>
                <a:gd name="connsiteX12" fmla="*/ 1625335 w 2057341"/>
                <a:gd name="connsiteY12" fmla="*/ 2497669 h 3472169"/>
                <a:gd name="connsiteX13" fmla="*/ 1625335 w 2057341"/>
                <a:gd name="connsiteY13" fmla="*/ 2878669 h 3472169"/>
                <a:gd name="connsiteX14" fmla="*/ 1368160 w 2057341"/>
                <a:gd name="connsiteY14" fmla="*/ 3107269 h 3472169"/>
                <a:gd name="connsiteX15" fmla="*/ 987160 w 2057341"/>
                <a:gd name="connsiteY15" fmla="*/ 3259669 h 3472169"/>
                <a:gd name="connsiteX16" fmla="*/ 549010 w 2057341"/>
                <a:gd name="connsiteY16" fmla="*/ 3469219 h 3472169"/>
                <a:gd name="connsiteX17" fmla="*/ 377560 w 2057341"/>
                <a:gd name="connsiteY17" fmla="*/ 3335869 h 3472169"/>
                <a:gd name="connsiteX18" fmla="*/ 206110 w 2057341"/>
                <a:gd name="connsiteY18" fmla="*/ 2745319 h 3472169"/>
                <a:gd name="connsiteX19" fmla="*/ 187060 w 2057341"/>
                <a:gd name="connsiteY19" fmla="*/ 2326219 h 3472169"/>
                <a:gd name="connsiteX20" fmla="*/ 168010 w 2057341"/>
                <a:gd name="connsiteY20" fmla="*/ 2059519 h 3472169"/>
                <a:gd name="connsiteX21" fmla="*/ 53710 w 2057341"/>
                <a:gd name="connsiteY21" fmla="*/ 1640419 h 3472169"/>
                <a:gd name="connsiteX22" fmla="*/ 348985 w 2057341"/>
                <a:gd name="connsiteY22" fmla="*/ 1354669 h 3472169"/>
                <a:gd name="connsiteX23" fmla="*/ 15610 w 2057341"/>
                <a:gd name="connsiteY23" fmla="*/ 973669 h 3472169"/>
                <a:gd name="connsiteX24" fmla="*/ 63235 w 2057341"/>
                <a:gd name="connsiteY24" fmla="*/ 649819 h 3472169"/>
                <a:gd name="connsiteX25" fmla="*/ 139435 w 2057341"/>
                <a:gd name="connsiteY25" fmla="*/ 230719 h 3472169"/>
                <a:gd name="connsiteX26" fmla="*/ 606160 w 2057341"/>
                <a:gd name="connsiteY26" fmla="*/ 2119 h 3472169"/>
                <a:gd name="connsiteX0" fmla="*/ 606160 w 2057341"/>
                <a:gd name="connsiteY0" fmla="*/ 2119 h 3472169"/>
                <a:gd name="connsiteX1" fmla="*/ 1015735 w 2057341"/>
                <a:gd name="connsiteY1" fmla="*/ 135469 h 3472169"/>
                <a:gd name="connsiteX2" fmla="*/ 1301485 w 2057341"/>
                <a:gd name="connsiteY2" fmla="*/ 440269 h 3472169"/>
                <a:gd name="connsiteX3" fmla="*/ 1701535 w 2057341"/>
                <a:gd name="connsiteY3" fmla="*/ 687919 h 3472169"/>
                <a:gd name="connsiteX4" fmla="*/ 2044435 w 2057341"/>
                <a:gd name="connsiteY4" fmla="*/ 1011769 h 3472169"/>
                <a:gd name="connsiteX5" fmla="*/ 1958710 w 2057341"/>
                <a:gd name="connsiteY5" fmla="*/ 1392769 h 3472169"/>
                <a:gd name="connsiteX6" fmla="*/ 1711060 w 2057341"/>
                <a:gd name="connsiteY6" fmla="*/ 1735669 h 3472169"/>
                <a:gd name="connsiteX7" fmla="*/ 1425310 w 2057341"/>
                <a:gd name="connsiteY7" fmla="*/ 1849969 h 3472169"/>
                <a:gd name="connsiteX8" fmla="*/ 1330060 w 2057341"/>
                <a:gd name="connsiteY8" fmla="*/ 2059519 h 3472169"/>
                <a:gd name="connsiteX9" fmla="*/ 1025260 w 2057341"/>
                <a:gd name="connsiteY9" fmla="*/ 2269069 h 3472169"/>
                <a:gd name="connsiteX10" fmla="*/ 1018910 w 2057341"/>
                <a:gd name="connsiteY10" fmla="*/ 2332569 h 3472169"/>
                <a:gd name="connsiteX11" fmla="*/ 1472935 w 2057341"/>
                <a:gd name="connsiteY11" fmla="*/ 2230969 h 3472169"/>
                <a:gd name="connsiteX12" fmla="*/ 1625335 w 2057341"/>
                <a:gd name="connsiteY12" fmla="*/ 2497669 h 3472169"/>
                <a:gd name="connsiteX13" fmla="*/ 1625335 w 2057341"/>
                <a:gd name="connsiteY13" fmla="*/ 2878669 h 3472169"/>
                <a:gd name="connsiteX14" fmla="*/ 1368160 w 2057341"/>
                <a:gd name="connsiteY14" fmla="*/ 3107269 h 3472169"/>
                <a:gd name="connsiteX15" fmla="*/ 987160 w 2057341"/>
                <a:gd name="connsiteY15" fmla="*/ 3259669 h 3472169"/>
                <a:gd name="connsiteX16" fmla="*/ 549010 w 2057341"/>
                <a:gd name="connsiteY16" fmla="*/ 3469219 h 3472169"/>
                <a:gd name="connsiteX17" fmla="*/ 377560 w 2057341"/>
                <a:gd name="connsiteY17" fmla="*/ 3335869 h 3472169"/>
                <a:gd name="connsiteX18" fmla="*/ 206110 w 2057341"/>
                <a:gd name="connsiteY18" fmla="*/ 2745319 h 3472169"/>
                <a:gd name="connsiteX19" fmla="*/ 187060 w 2057341"/>
                <a:gd name="connsiteY19" fmla="*/ 2326219 h 3472169"/>
                <a:gd name="connsiteX20" fmla="*/ 168010 w 2057341"/>
                <a:gd name="connsiteY20" fmla="*/ 2059519 h 3472169"/>
                <a:gd name="connsiteX21" fmla="*/ 53710 w 2057341"/>
                <a:gd name="connsiteY21" fmla="*/ 1640419 h 3472169"/>
                <a:gd name="connsiteX22" fmla="*/ 348985 w 2057341"/>
                <a:gd name="connsiteY22" fmla="*/ 1354669 h 3472169"/>
                <a:gd name="connsiteX23" fmla="*/ 15610 w 2057341"/>
                <a:gd name="connsiteY23" fmla="*/ 973669 h 3472169"/>
                <a:gd name="connsiteX24" fmla="*/ 63235 w 2057341"/>
                <a:gd name="connsiteY24" fmla="*/ 649819 h 3472169"/>
                <a:gd name="connsiteX25" fmla="*/ 139435 w 2057341"/>
                <a:gd name="connsiteY25" fmla="*/ 230719 h 3472169"/>
                <a:gd name="connsiteX26" fmla="*/ 606160 w 2057341"/>
                <a:gd name="connsiteY26" fmla="*/ 2119 h 3472169"/>
                <a:gd name="connsiteX0" fmla="*/ 606160 w 2057341"/>
                <a:gd name="connsiteY0" fmla="*/ 2119 h 3472169"/>
                <a:gd name="connsiteX1" fmla="*/ 1015735 w 2057341"/>
                <a:gd name="connsiteY1" fmla="*/ 135469 h 3472169"/>
                <a:gd name="connsiteX2" fmla="*/ 1301485 w 2057341"/>
                <a:gd name="connsiteY2" fmla="*/ 440269 h 3472169"/>
                <a:gd name="connsiteX3" fmla="*/ 1701535 w 2057341"/>
                <a:gd name="connsiteY3" fmla="*/ 687919 h 3472169"/>
                <a:gd name="connsiteX4" fmla="*/ 2044435 w 2057341"/>
                <a:gd name="connsiteY4" fmla="*/ 1011769 h 3472169"/>
                <a:gd name="connsiteX5" fmla="*/ 1958710 w 2057341"/>
                <a:gd name="connsiteY5" fmla="*/ 1392769 h 3472169"/>
                <a:gd name="connsiteX6" fmla="*/ 1711060 w 2057341"/>
                <a:gd name="connsiteY6" fmla="*/ 1735669 h 3472169"/>
                <a:gd name="connsiteX7" fmla="*/ 1425310 w 2057341"/>
                <a:gd name="connsiteY7" fmla="*/ 1849969 h 3472169"/>
                <a:gd name="connsiteX8" fmla="*/ 1330060 w 2057341"/>
                <a:gd name="connsiteY8" fmla="*/ 2059519 h 3472169"/>
                <a:gd name="connsiteX9" fmla="*/ 1025260 w 2057341"/>
                <a:gd name="connsiteY9" fmla="*/ 2269069 h 3472169"/>
                <a:gd name="connsiteX10" fmla="*/ 1018910 w 2057341"/>
                <a:gd name="connsiteY10" fmla="*/ 2332569 h 3472169"/>
                <a:gd name="connsiteX11" fmla="*/ 1488810 w 2057341"/>
                <a:gd name="connsiteY11" fmla="*/ 2199219 h 3472169"/>
                <a:gd name="connsiteX12" fmla="*/ 1625335 w 2057341"/>
                <a:gd name="connsiteY12" fmla="*/ 2497669 h 3472169"/>
                <a:gd name="connsiteX13" fmla="*/ 1625335 w 2057341"/>
                <a:gd name="connsiteY13" fmla="*/ 2878669 h 3472169"/>
                <a:gd name="connsiteX14" fmla="*/ 1368160 w 2057341"/>
                <a:gd name="connsiteY14" fmla="*/ 3107269 h 3472169"/>
                <a:gd name="connsiteX15" fmla="*/ 987160 w 2057341"/>
                <a:gd name="connsiteY15" fmla="*/ 3259669 h 3472169"/>
                <a:gd name="connsiteX16" fmla="*/ 549010 w 2057341"/>
                <a:gd name="connsiteY16" fmla="*/ 3469219 h 3472169"/>
                <a:gd name="connsiteX17" fmla="*/ 377560 w 2057341"/>
                <a:gd name="connsiteY17" fmla="*/ 3335869 h 3472169"/>
                <a:gd name="connsiteX18" fmla="*/ 206110 w 2057341"/>
                <a:gd name="connsiteY18" fmla="*/ 2745319 h 3472169"/>
                <a:gd name="connsiteX19" fmla="*/ 187060 w 2057341"/>
                <a:gd name="connsiteY19" fmla="*/ 2326219 h 3472169"/>
                <a:gd name="connsiteX20" fmla="*/ 168010 w 2057341"/>
                <a:gd name="connsiteY20" fmla="*/ 2059519 h 3472169"/>
                <a:gd name="connsiteX21" fmla="*/ 53710 w 2057341"/>
                <a:gd name="connsiteY21" fmla="*/ 1640419 h 3472169"/>
                <a:gd name="connsiteX22" fmla="*/ 348985 w 2057341"/>
                <a:gd name="connsiteY22" fmla="*/ 1354669 h 3472169"/>
                <a:gd name="connsiteX23" fmla="*/ 15610 w 2057341"/>
                <a:gd name="connsiteY23" fmla="*/ 973669 h 3472169"/>
                <a:gd name="connsiteX24" fmla="*/ 63235 w 2057341"/>
                <a:gd name="connsiteY24" fmla="*/ 649819 h 3472169"/>
                <a:gd name="connsiteX25" fmla="*/ 139435 w 2057341"/>
                <a:gd name="connsiteY25" fmla="*/ 230719 h 3472169"/>
                <a:gd name="connsiteX26" fmla="*/ 606160 w 2057341"/>
                <a:gd name="connsiteY26" fmla="*/ 2119 h 3472169"/>
                <a:gd name="connsiteX0" fmla="*/ 606160 w 2057341"/>
                <a:gd name="connsiteY0" fmla="*/ 2119 h 3472169"/>
                <a:gd name="connsiteX1" fmla="*/ 1015735 w 2057341"/>
                <a:gd name="connsiteY1" fmla="*/ 135469 h 3472169"/>
                <a:gd name="connsiteX2" fmla="*/ 1301485 w 2057341"/>
                <a:gd name="connsiteY2" fmla="*/ 440269 h 3472169"/>
                <a:gd name="connsiteX3" fmla="*/ 1701535 w 2057341"/>
                <a:gd name="connsiteY3" fmla="*/ 687919 h 3472169"/>
                <a:gd name="connsiteX4" fmla="*/ 2044435 w 2057341"/>
                <a:gd name="connsiteY4" fmla="*/ 1011769 h 3472169"/>
                <a:gd name="connsiteX5" fmla="*/ 1958710 w 2057341"/>
                <a:gd name="connsiteY5" fmla="*/ 1392769 h 3472169"/>
                <a:gd name="connsiteX6" fmla="*/ 1711060 w 2057341"/>
                <a:gd name="connsiteY6" fmla="*/ 1735669 h 3472169"/>
                <a:gd name="connsiteX7" fmla="*/ 1425310 w 2057341"/>
                <a:gd name="connsiteY7" fmla="*/ 1849969 h 3472169"/>
                <a:gd name="connsiteX8" fmla="*/ 1330060 w 2057341"/>
                <a:gd name="connsiteY8" fmla="*/ 2059519 h 3472169"/>
                <a:gd name="connsiteX9" fmla="*/ 1025260 w 2057341"/>
                <a:gd name="connsiteY9" fmla="*/ 2269069 h 3472169"/>
                <a:gd name="connsiteX10" fmla="*/ 1018910 w 2057341"/>
                <a:gd name="connsiteY10" fmla="*/ 2332569 h 3472169"/>
                <a:gd name="connsiteX11" fmla="*/ 1488810 w 2057341"/>
                <a:gd name="connsiteY11" fmla="*/ 2199219 h 3472169"/>
                <a:gd name="connsiteX12" fmla="*/ 1707885 w 2057341"/>
                <a:gd name="connsiteY12" fmla="*/ 2465919 h 3472169"/>
                <a:gd name="connsiteX13" fmla="*/ 1625335 w 2057341"/>
                <a:gd name="connsiteY13" fmla="*/ 2878669 h 3472169"/>
                <a:gd name="connsiteX14" fmla="*/ 1368160 w 2057341"/>
                <a:gd name="connsiteY14" fmla="*/ 3107269 h 3472169"/>
                <a:gd name="connsiteX15" fmla="*/ 987160 w 2057341"/>
                <a:gd name="connsiteY15" fmla="*/ 3259669 h 3472169"/>
                <a:gd name="connsiteX16" fmla="*/ 549010 w 2057341"/>
                <a:gd name="connsiteY16" fmla="*/ 3469219 h 3472169"/>
                <a:gd name="connsiteX17" fmla="*/ 377560 w 2057341"/>
                <a:gd name="connsiteY17" fmla="*/ 3335869 h 3472169"/>
                <a:gd name="connsiteX18" fmla="*/ 206110 w 2057341"/>
                <a:gd name="connsiteY18" fmla="*/ 2745319 h 3472169"/>
                <a:gd name="connsiteX19" fmla="*/ 187060 w 2057341"/>
                <a:gd name="connsiteY19" fmla="*/ 2326219 h 3472169"/>
                <a:gd name="connsiteX20" fmla="*/ 168010 w 2057341"/>
                <a:gd name="connsiteY20" fmla="*/ 2059519 h 3472169"/>
                <a:gd name="connsiteX21" fmla="*/ 53710 w 2057341"/>
                <a:gd name="connsiteY21" fmla="*/ 1640419 h 3472169"/>
                <a:gd name="connsiteX22" fmla="*/ 348985 w 2057341"/>
                <a:gd name="connsiteY22" fmla="*/ 1354669 h 3472169"/>
                <a:gd name="connsiteX23" fmla="*/ 15610 w 2057341"/>
                <a:gd name="connsiteY23" fmla="*/ 973669 h 3472169"/>
                <a:gd name="connsiteX24" fmla="*/ 63235 w 2057341"/>
                <a:gd name="connsiteY24" fmla="*/ 649819 h 3472169"/>
                <a:gd name="connsiteX25" fmla="*/ 139435 w 2057341"/>
                <a:gd name="connsiteY25" fmla="*/ 230719 h 3472169"/>
                <a:gd name="connsiteX26" fmla="*/ 606160 w 2057341"/>
                <a:gd name="connsiteY26" fmla="*/ 2119 h 3472169"/>
                <a:gd name="connsiteX0" fmla="*/ 606160 w 2057341"/>
                <a:gd name="connsiteY0" fmla="*/ 2119 h 3469260"/>
                <a:gd name="connsiteX1" fmla="*/ 1015735 w 2057341"/>
                <a:gd name="connsiteY1" fmla="*/ 135469 h 3469260"/>
                <a:gd name="connsiteX2" fmla="*/ 1301485 w 2057341"/>
                <a:gd name="connsiteY2" fmla="*/ 440269 h 3469260"/>
                <a:gd name="connsiteX3" fmla="*/ 1701535 w 2057341"/>
                <a:gd name="connsiteY3" fmla="*/ 687919 h 3469260"/>
                <a:gd name="connsiteX4" fmla="*/ 2044435 w 2057341"/>
                <a:gd name="connsiteY4" fmla="*/ 1011769 h 3469260"/>
                <a:gd name="connsiteX5" fmla="*/ 1958710 w 2057341"/>
                <a:gd name="connsiteY5" fmla="*/ 1392769 h 3469260"/>
                <a:gd name="connsiteX6" fmla="*/ 1711060 w 2057341"/>
                <a:gd name="connsiteY6" fmla="*/ 1735669 h 3469260"/>
                <a:gd name="connsiteX7" fmla="*/ 1425310 w 2057341"/>
                <a:gd name="connsiteY7" fmla="*/ 1849969 h 3469260"/>
                <a:gd name="connsiteX8" fmla="*/ 1330060 w 2057341"/>
                <a:gd name="connsiteY8" fmla="*/ 2059519 h 3469260"/>
                <a:gd name="connsiteX9" fmla="*/ 1025260 w 2057341"/>
                <a:gd name="connsiteY9" fmla="*/ 2269069 h 3469260"/>
                <a:gd name="connsiteX10" fmla="*/ 1018910 w 2057341"/>
                <a:gd name="connsiteY10" fmla="*/ 2332569 h 3469260"/>
                <a:gd name="connsiteX11" fmla="*/ 1488810 w 2057341"/>
                <a:gd name="connsiteY11" fmla="*/ 2199219 h 3469260"/>
                <a:gd name="connsiteX12" fmla="*/ 1707885 w 2057341"/>
                <a:gd name="connsiteY12" fmla="*/ 2465919 h 3469260"/>
                <a:gd name="connsiteX13" fmla="*/ 1625335 w 2057341"/>
                <a:gd name="connsiteY13" fmla="*/ 2878669 h 3469260"/>
                <a:gd name="connsiteX14" fmla="*/ 1368160 w 2057341"/>
                <a:gd name="connsiteY14" fmla="*/ 3107269 h 3469260"/>
                <a:gd name="connsiteX15" fmla="*/ 987160 w 2057341"/>
                <a:gd name="connsiteY15" fmla="*/ 3259669 h 3469260"/>
                <a:gd name="connsiteX16" fmla="*/ 549010 w 2057341"/>
                <a:gd name="connsiteY16" fmla="*/ 3469219 h 3469260"/>
                <a:gd name="connsiteX17" fmla="*/ 307710 w 2057341"/>
                <a:gd name="connsiteY17" fmla="*/ 3272369 h 3469260"/>
                <a:gd name="connsiteX18" fmla="*/ 206110 w 2057341"/>
                <a:gd name="connsiteY18" fmla="*/ 2745319 h 3469260"/>
                <a:gd name="connsiteX19" fmla="*/ 187060 w 2057341"/>
                <a:gd name="connsiteY19" fmla="*/ 2326219 h 3469260"/>
                <a:gd name="connsiteX20" fmla="*/ 168010 w 2057341"/>
                <a:gd name="connsiteY20" fmla="*/ 2059519 h 3469260"/>
                <a:gd name="connsiteX21" fmla="*/ 53710 w 2057341"/>
                <a:gd name="connsiteY21" fmla="*/ 1640419 h 3469260"/>
                <a:gd name="connsiteX22" fmla="*/ 348985 w 2057341"/>
                <a:gd name="connsiteY22" fmla="*/ 1354669 h 3469260"/>
                <a:gd name="connsiteX23" fmla="*/ 15610 w 2057341"/>
                <a:gd name="connsiteY23" fmla="*/ 973669 h 3469260"/>
                <a:gd name="connsiteX24" fmla="*/ 63235 w 2057341"/>
                <a:gd name="connsiteY24" fmla="*/ 649819 h 3469260"/>
                <a:gd name="connsiteX25" fmla="*/ 139435 w 2057341"/>
                <a:gd name="connsiteY25" fmla="*/ 230719 h 3469260"/>
                <a:gd name="connsiteX26" fmla="*/ 606160 w 2057341"/>
                <a:gd name="connsiteY26" fmla="*/ 2119 h 3469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057341" h="3469260">
                  <a:moveTo>
                    <a:pt x="606160" y="2119"/>
                  </a:moveTo>
                  <a:cubicBezTo>
                    <a:pt x="752210" y="-13756"/>
                    <a:pt x="899848" y="62444"/>
                    <a:pt x="1015735" y="135469"/>
                  </a:cubicBezTo>
                  <a:cubicBezTo>
                    <a:pt x="1131622" y="208494"/>
                    <a:pt x="1187185" y="348194"/>
                    <a:pt x="1301485" y="440269"/>
                  </a:cubicBezTo>
                  <a:cubicBezTo>
                    <a:pt x="1415785" y="532344"/>
                    <a:pt x="1577710" y="592669"/>
                    <a:pt x="1701535" y="687919"/>
                  </a:cubicBezTo>
                  <a:cubicBezTo>
                    <a:pt x="1825360" y="783169"/>
                    <a:pt x="2001573" y="894294"/>
                    <a:pt x="2044435" y="1011769"/>
                  </a:cubicBezTo>
                  <a:cubicBezTo>
                    <a:pt x="2087297" y="1129244"/>
                    <a:pt x="2014273" y="1272119"/>
                    <a:pt x="1958710" y="1392769"/>
                  </a:cubicBezTo>
                  <a:cubicBezTo>
                    <a:pt x="1903148" y="1513419"/>
                    <a:pt x="1799960" y="1659469"/>
                    <a:pt x="1711060" y="1735669"/>
                  </a:cubicBezTo>
                  <a:cubicBezTo>
                    <a:pt x="1622160" y="1811869"/>
                    <a:pt x="1488810" y="1795994"/>
                    <a:pt x="1425310" y="1849969"/>
                  </a:cubicBezTo>
                  <a:cubicBezTo>
                    <a:pt x="1361810" y="1903944"/>
                    <a:pt x="1396735" y="1989669"/>
                    <a:pt x="1330060" y="2059519"/>
                  </a:cubicBezTo>
                  <a:cubicBezTo>
                    <a:pt x="1263385" y="2129369"/>
                    <a:pt x="1077118" y="2223561"/>
                    <a:pt x="1025260" y="2269069"/>
                  </a:cubicBezTo>
                  <a:cubicBezTo>
                    <a:pt x="973402" y="2314577"/>
                    <a:pt x="941652" y="2344211"/>
                    <a:pt x="1018910" y="2332569"/>
                  </a:cubicBezTo>
                  <a:cubicBezTo>
                    <a:pt x="1096168" y="2320927"/>
                    <a:pt x="1373981" y="2176994"/>
                    <a:pt x="1488810" y="2199219"/>
                  </a:cubicBezTo>
                  <a:cubicBezTo>
                    <a:pt x="1603639" y="2221444"/>
                    <a:pt x="1685131" y="2352677"/>
                    <a:pt x="1707885" y="2465919"/>
                  </a:cubicBezTo>
                  <a:cubicBezTo>
                    <a:pt x="1730639" y="2579161"/>
                    <a:pt x="1681956" y="2771777"/>
                    <a:pt x="1625335" y="2878669"/>
                  </a:cubicBezTo>
                  <a:cubicBezTo>
                    <a:pt x="1568714" y="2985561"/>
                    <a:pt x="1474522" y="3043769"/>
                    <a:pt x="1368160" y="3107269"/>
                  </a:cubicBezTo>
                  <a:cubicBezTo>
                    <a:pt x="1261798" y="3170769"/>
                    <a:pt x="1123685" y="3199344"/>
                    <a:pt x="987160" y="3259669"/>
                  </a:cubicBezTo>
                  <a:cubicBezTo>
                    <a:pt x="850635" y="3319994"/>
                    <a:pt x="662252" y="3467102"/>
                    <a:pt x="549010" y="3469219"/>
                  </a:cubicBezTo>
                  <a:cubicBezTo>
                    <a:pt x="435768" y="3471336"/>
                    <a:pt x="364860" y="3393019"/>
                    <a:pt x="307710" y="3272369"/>
                  </a:cubicBezTo>
                  <a:cubicBezTo>
                    <a:pt x="250560" y="3151719"/>
                    <a:pt x="226218" y="2903011"/>
                    <a:pt x="206110" y="2745319"/>
                  </a:cubicBezTo>
                  <a:cubicBezTo>
                    <a:pt x="186002" y="2587627"/>
                    <a:pt x="193410" y="2440519"/>
                    <a:pt x="187060" y="2326219"/>
                  </a:cubicBezTo>
                  <a:cubicBezTo>
                    <a:pt x="180710" y="2211919"/>
                    <a:pt x="190235" y="2173819"/>
                    <a:pt x="168010" y="2059519"/>
                  </a:cubicBezTo>
                  <a:cubicBezTo>
                    <a:pt x="145785" y="1945219"/>
                    <a:pt x="23548" y="1757894"/>
                    <a:pt x="53710" y="1640419"/>
                  </a:cubicBezTo>
                  <a:cubicBezTo>
                    <a:pt x="83872" y="1522944"/>
                    <a:pt x="355335" y="1465794"/>
                    <a:pt x="348985" y="1354669"/>
                  </a:cubicBezTo>
                  <a:cubicBezTo>
                    <a:pt x="342635" y="1243544"/>
                    <a:pt x="63235" y="1091144"/>
                    <a:pt x="15610" y="973669"/>
                  </a:cubicBezTo>
                  <a:cubicBezTo>
                    <a:pt x="-32015" y="856194"/>
                    <a:pt x="42598" y="773644"/>
                    <a:pt x="63235" y="649819"/>
                  </a:cubicBezTo>
                  <a:cubicBezTo>
                    <a:pt x="83872" y="525994"/>
                    <a:pt x="56885" y="345019"/>
                    <a:pt x="139435" y="230719"/>
                  </a:cubicBezTo>
                  <a:cubicBezTo>
                    <a:pt x="229922" y="122769"/>
                    <a:pt x="460110" y="17994"/>
                    <a:pt x="606160" y="2119"/>
                  </a:cubicBezTo>
                  <a:close/>
                </a:path>
              </a:pathLst>
            </a:custGeom>
            <a:solidFill>
              <a:srgbClr val="FFC000">
                <a:alpha val="30196"/>
              </a:srgb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Freihandform 7"/>
            <p:cNvSpPr/>
            <p:nvPr/>
          </p:nvSpPr>
          <p:spPr>
            <a:xfrm>
              <a:off x="387364" y="2083163"/>
              <a:ext cx="1803409" cy="3305016"/>
            </a:xfrm>
            <a:custGeom>
              <a:avLst/>
              <a:gdLst>
                <a:gd name="connsiteX0" fmla="*/ 98411 w 1803409"/>
                <a:gd name="connsiteY0" fmla="*/ 212362 h 3305016"/>
                <a:gd name="connsiteX1" fmla="*/ 12686 w 1803409"/>
                <a:gd name="connsiteY1" fmla="*/ 860062 h 3305016"/>
                <a:gd name="connsiteX2" fmla="*/ 336536 w 1803409"/>
                <a:gd name="connsiteY2" fmla="*/ 1317262 h 3305016"/>
                <a:gd name="connsiteX3" fmla="*/ 136511 w 1803409"/>
                <a:gd name="connsiteY3" fmla="*/ 1679212 h 3305016"/>
                <a:gd name="connsiteX4" fmla="*/ 260336 w 1803409"/>
                <a:gd name="connsiteY4" fmla="*/ 2250712 h 3305016"/>
                <a:gd name="connsiteX5" fmla="*/ 288911 w 1803409"/>
                <a:gd name="connsiteY5" fmla="*/ 2955562 h 3305016"/>
                <a:gd name="connsiteX6" fmla="*/ 507986 w 1803409"/>
                <a:gd name="connsiteY6" fmla="*/ 3298462 h 3305016"/>
                <a:gd name="connsiteX7" fmla="*/ 812786 w 1803409"/>
                <a:gd name="connsiteY7" fmla="*/ 3146062 h 3305016"/>
                <a:gd name="connsiteX8" fmla="*/ 803261 w 1803409"/>
                <a:gd name="connsiteY8" fmla="*/ 2726962 h 3305016"/>
                <a:gd name="connsiteX9" fmla="*/ 669911 w 1803409"/>
                <a:gd name="connsiteY9" fmla="*/ 2403112 h 3305016"/>
                <a:gd name="connsiteX10" fmla="*/ 717536 w 1803409"/>
                <a:gd name="connsiteY10" fmla="*/ 2212612 h 3305016"/>
                <a:gd name="connsiteX11" fmla="*/ 1098536 w 1803409"/>
                <a:gd name="connsiteY11" fmla="*/ 2022112 h 3305016"/>
                <a:gd name="connsiteX12" fmla="*/ 1155686 w 1803409"/>
                <a:gd name="connsiteY12" fmla="*/ 1736362 h 3305016"/>
                <a:gd name="connsiteX13" fmla="*/ 1650986 w 1803409"/>
                <a:gd name="connsiteY13" fmla="*/ 1450612 h 3305016"/>
                <a:gd name="connsiteX14" fmla="*/ 1803386 w 1803409"/>
                <a:gd name="connsiteY14" fmla="*/ 1088662 h 3305016"/>
                <a:gd name="connsiteX15" fmla="*/ 1660511 w 1803409"/>
                <a:gd name="connsiteY15" fmla="*/ 688612 h 3305016"/>
                <a:gd name="connsiteX16" fmla="*/ 1412861 w 1803409"/>
                <a:gd name="connsiteY16" fmla="*/ 593362 h 3305016"/>
                <a:gd name="connsiteX17" fmla="*/ 1127111 w 1803409"/>
                <a:gd name="connsiteY17" fmla="*/ 345712 h 3305016"/>
                <a:gd name="connsiteX18" fmla="*/ 784211 w 1803409"/>
                <a:gd name="connsiteY18" fmla="*/ 98062 h 3305016"/>
                <a:gd name="connsiteX19" fmla="*/ 403211 w 1803409"/>
                <a:gd name="connsiteY19" fmla="*/ 2812 h 3305016"/>
                <a:gd name="connsiteX20" fmla="*/ 98411 w 1803409"/>
                <a:gd name="connsiteY20" fmla="*/ 212362 h 3305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803409" h="3305016">
                  <a:moveTo>
                    <a:pt x="98411" y="212362"/>
                  </a:moveTo>
                  <a:cubicBezTo>
                    <a:pt x="33324" y="355237"/>
                    <a:pt x="-27001" y="675912"/>
                    <a:pt x="12686" y="860062"/>
                  </a:cubicBezTo>
                  <a:cubicBezTo>
                    <a:pt x="52373" y="1044212"/>
                    <a:pt x="315899" y="1180737"/>
                    <a:pt x="336536" y="1317262"/>
                  </a:cubicBezTo>
                  <a:cubicBezTo>
                    <a:pt x="357173" y="1453787"/>
                    <a:pt x="149211" y="1523637"/>
                    <a:pt x="136511" y="1679212"/>
                  </a:cubicBezTo>
                  <a:cubicBezTo>
                    <a:pt x="123811" y="1834787"/>
                    <a:pt x="234936" y="2037987"/>
                    <a:pt x="260336" y="2250712"/>
                  </a:cubicBezTo>
                  <a:cubicBezTo>
                    <a:pt x="285736" y="2463437"/>
                    <a:pt x="247636" y="2780937"/>
                    <a:pt x="288911" y="2955562"/>
                  </a:cubicBezTo>
                  <a:cubicBezTo>
                    <a:pt x="330186" y="3130187"/>
                    <a:pt x="420674" y="3266712"/>
                    <a:pt x="507986" y="3298462"/>
                  </a:cubicBezTo>
                  <a:cubicBezTo>
                    <a:pt x="595298" y="3330212"/>
                    <a:pt x="763574" y="3241312"/>
                    <a:pt x="812786" y="3146062"/>
                  </a:cubicBezTo>
                  <a:cubicBezTo>
                    <a:pt x="861998" y="3050812"/>
                    <a:pt x="827073" y="2850787"/>
                    <a:pt x="803261" y="2726962"/>
                  </a:cubicBezTo>
                  <a:cubicBezTo>
                    <a:pt x="779449" y="2603137"/>
                    <a:pt x="684199" y="2488837"/>
                    <a:pt x="669911" y="2403112"/>
                  </a:cubicBezTo>
                  <a:cubicBezTo>
                    <a:pt x="655623" y="2317387"/>
                    <a:pt x="646099" y="2276112"/>
                    <a:pt x="717536" y="2212612"/>
                  </a:cubicBezTo>
                  <a:cubicBezTo>
                    <a:pt x="788973" y="2149112"/>
                    <a:pt x="1025511" y="2101487"/>
                    <a:pt x="1098536" y="2022112"/>
                  </a:cubicBezTo>
                  <a:cubicBezTo>
                    <a:pt x="1171561" y="1942737"/>
                    <a:pt x="1063611" y="1831612"/>
                    <a:pt x="1155686" y="1736362"/>
                  </a:cubicBezTo>
                  <a:cubicBezTo>
                    <a:pt x="1247761" y="1641112"/>
                    <a:pt x="1543036" y="1558562"/>
                    <a:pt x="1650986" y="1450612"/>
                  </a:cubicBezTo>
                  <a:cubicBezTo>
                    <a:pt x="1758936" y="1342662"/>
                    <a:pt x="1801799" y="1215662"/>
                    <a:pt x="1803386" y="1088662"/>
                  </a:cubicBezTo>
                  <a:cubicBezTo>
                    <a:pt x="1804973" y="961662"/>
                    <a:pt x="1725598" y="771162"/>
                    <a:pt x="1660511" y="688612"/>
                  </a:cubicBezTo>
                  <a:cubicBezTo>
                    <a:pt x="1595424" y="606062"/>
                    <a:pt x="1501761" y="650512"/>
                    <a:pt x="1412861" y="593362"/>
                  </a:cubicBezTo>
                  <a:cubicBezTo>
                    <a:pt x="1323961" y="536212"/>
                    <a:pt x="1231886" y="428262"/>
                    <a:pt x="1127111" y="345712"/>
                  </a:cubicBezTo>
                  <a:cubicBezTo>
                    <a:pt x="1022336" y="263162"/>
                    <a:pt x="904861" y="155212"/>
                    <a:pt x="784211" y="98062"/>
                  </a:cubicBezTo>
                  <a:cubicBezTo>
                    <a:pt x="663561" y="40912"/>
                    <a:pt x="515924" y="-13063"/>
                    <a:pt x="403211" y="2812"/>
                  </a:cubicBezTo>
                  <a:cubicBezTo>
                    <a:pt x="290499" y="18687"/>
                    <a:pt x="163498" y="69487"/>
                    <a:pt x="98411" y="212362"/>
                  </a:cubicBezTo>
                  <a:close/>
                </a:path>
              </a:pathLst>
            </a:custGeom>
            <a:solidFill>
              <a:srgbClr val="ED7D31">
                <a:alpha val="30196"/>
              </a:srgb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Freihandform 8"/>
            <p:cNvSpPr/>
            <p:nvPr/>
          </p:nvSpPr>
          <p:spPr>
            <a:xfrm>
              <a:off x="561712" y="2209983"/>
              <a:ext cx="1507707" cy="1980602"/>
            </a:xfrm>
            <a:custGeom>
              <a:avLst/>
              <a:gdLst>
                <a:gd name="connsiteX0" fmla="*/ 381075 w 1507519"/>
                <a:gd name="connsiteY0" fmla="*/ 1266642 h 1980602"/>
                <a:gd name="connsiteX1" fmla="*/ 362025 w 1507519"/>
                <a:gd name="connsiteY1" fmla="*/ 1171392 h 1980602"/>
                <a:gd name="connsiteX2" fmla="*/ 75 w 1507519"/>
                <a:gd name="connsiteY2" fmla="*/ 561792 h 1980602"/>
                <a:gd name="connsiteX3" fmla="*/ 333450 w 1507519"/>
                <a:gd name="connsiteY3" fmla="*/ 9342 h 1980602"/>
                <a:gd name="connsiteX4" fmla="*/ 695400 w 1507519"/>
                <a:gd name="connsiteY4" fmla="*/ 237942 h 1980602"/>
                <a:gd name="connsiteX5" fmla="*/ 1057350 w 1507519"/>
                <a:gd name="connsiteY5" fmla="*/ 542742 h 1980602"/>
                <a:gd name="connsiteX6" fmla="*/ 1476450 w 1507519"/>
                <a:gd name="connsiteY6" fmla="*/ 637992 h 1980602"/>
                <a:gd name="connsiteX7" fmla="*/ 1447875 w 1507519"/>
                <a:gd name="connsiteY7" fmla="*/ 1190442 h 1980602"/>
                <a:gd name="connsiteX8" fmla="*/ 1219275 w 1507519"/>
                <a:gd name="connsiteY8" fmla="*/ 1399992 h 1980602"/>
                <a:gd name="connsiteX9" fmla="*/ 990675 w 1507519"/>
                <a:gd name="connsiteY9" fmla="*/ 1457142 h 1980602"/>
                <a:gd name="connsiteX10" fmla="*/ 876375 w 1507519"/>
                <a:gd name="connsiteY10" fmla="*/ 1761942 h 1980602"/>
                <a:gd name="connsiteX11" fmla="*/ 666825 w 1507519"/>
                <a:gd name="connsiteY11" fmla="*/ 1971492 h 1980602"/>
                <a:gd name="connsiteX12" fmla="*/ 171525 w 1507519"/>
                <a:gd name="connsiteY12" fmla="*/ 1895292 h 1980602"/>
                <a:gd name="connsiteX13" fmla="*/ 104850 w 1507519"/>
                <a:gd name="connsiteY13" fmla="*/ 1476192 h 1980602"/>
                <a:gd name="connsiteX14" fmla="*/ 381075 w 1507519"/>
                <a:gd name="connsiteY14" fmla="*/ 1266642 h 1980602"/>
                <a:gd name="connsiteX0" fmla="*/ 342975 w 1507519"/>
                <a:gd name="connsiteY0" fmla="*/ 1257117 h 1980602"/>
                <a:gd name="connsiteX1" fmla="*/ 362025 w 1507519"/>
                <a:gd name="connsiteY1" fmla="*/ 1171392 h 1980602"/>
                <a:gd name="connsiteX2" fmla="*/ 75 w 1507519"/>
                <a:gd name="connsiteY2" fmla="*/ 561792 h 1980602"/>
                <a:gd name="connsiteX3" fmla="*/ 333450 w 1507519"/>
                <a:gd name="connsiteY3" fmla="*/ 9342 h 1980602"/>
                <a:gd name="connsiteX4" fmla="*/ 695400 w 1507519"/>
                <a:gd name="connsiteY4" fmla="*/ 237942 h 1980602"/>
                <a:gd name="connsiteX5" fmla="*/ 1057350 w 1507519"/>
                <a:gd name="connsiteY5" fmla="*/ 542742 h 1980602"/>
                <a:gd name="connsiteX6" fmla="*/ 1476450 w 1507519"/>
                <a:gd name="connsiteY6" fmla="*/ 637992 h 1980602"/>
                <a:gd name="connsiteX7" fmla="*/ 1447875 w 1507519"/>
                <a:gd name="connsiteY7" fmla="*/ 1190442 h 1980602"/>
                <a:gd name="connsiteX8" fmla="*/ 1219275 w 1507519"/>
                <a:gd name="connsiteY8" fmla="*/ 1399992 h 1980602"/>
                <a:gd name="connsiteX9" fmla="*/ 990675 w 1507519"/>
                <a:gd name="connsiteY9" fmla="*/ 1457142 h 1980602"/>
                <a:gd name="connsiteX10" fmla="*/ 876375 w 1507519"/>
                <a:gd name="connsiteY10" fmla="*/ 1761942 h 1980602"/>
                <a:gd name="connsiteX11" fmla="*/ 666825 w 1507519"/>
                <a:gd name="connsiteY11" fmla="*/ 1971492 h 1980602"/>
                <a:gd name="connsiteX12" fmla="*/ 171525 w 1507519"/>
                <a:gd name="connsiteY12" fmla="*/ 1895292 h 1980602"/>
                <a:gd name="connsiteX13" fmla="*/ 104850 w 1507519"/>
                <a:gd name="connsiteY13" fmla="*/ 1476192 h 1980602"/>
                <a:gd name="connsiteX14" fmla="*/ 342975 w 1507519"/>
                <a:gd name="connsiteY14" fmla="*/ 1257117 h 1980602"/>
                <a:gd name="connsiteX0" fmla="*/ 343163 w 1507707"/>
                <a:gd name="connsiteY0" fmla="*/ 1257117 h 1980602"/>
                <a:gd name="connsiteX1" fmla="*/ 278870 w 1507707"/>
                <a:gd name="connsiteY1" fmla="*/ 995180 h 1980602"/>
                <a:gd name="connsiteX2" fmla="*/ 263 w 1507707"/>
                <a:gd name="connsiteY2" fmla="*/ 561792 h 1980602"/>
                <a:gd name="connsiteX3" fmla="*/ 333638 w 1507707"/>
                <a:gd name="connsiteY3" fmla="*/ 9342 h 1980602"/>
                <a:gd name="connsiteX4" fmla="*/ 695588 w 1507707"/>
                <a:gd name="connsiteY4" fmla="*/ 237942 h 1980602"/>
                <a:gd name="connsiteX5" fmla="*/ 1057538 w 1507707"/>
                <a:gd name="connsiteY5" fmla="*/ 542742 h 1980602"/>
                <a:gd name="connsiteX6" fmla="*/ 1476638 w 1507707"/>
                <a:gd name="connsiteY6" fmla="*/ 637992 h 1980602"/>
                <a:gd name="connsiteX7" fmla="*/ 1448063 w 1507707"/>
                <a:gd name="connsiteY7" fmla="*/ 1190442 h 1980602"/>
                <a:gd name="connsiteX8" fmla="*/ 1219463 w 1507707"/>
                <a:gd name="connsiteY8" fmla="*/ 1399992 h 1980602"/>
                <a:gd name="connsiteX9" fmla="*/ 990863 w 1507707"/>
                <a:gd name="connsiteY9" fmla="*/ 1457142 h 1980602"/>
                <a:gd name="connsiteX10" fmla="*/ 876563 w 1507707"/>
                <a:gd name="connsiteY10" fmla="*/ 1761942 h 1980602"/>
                <a:gd name="connsiteX11" fmla="*/ 667013 w 1507707"/>
                <a:gd name="connsiteY11" fmla="*/ 1971492 h 1980602"/>
                <a:gd name="connsiteX12" fmla="*/ 171713 w 1507707"/>
                <a:gd name="connsiteY12" fmla="*/ 1895292 h 1980602"/>
                <a:gd name="connsiteX13" fmla="*/ 105038 w 1507707"/>
                <a:gd name="connsiteY13" fmla="*/ 1476192 h 1980602"/>
                <a:gd name="connsiteX14" fmla="*/ 343163 w 1507707"/>
                <a:gd name="connsiteY14" fmla="*/ 1257117 h 1980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7707" h="1980602">
                  <a:moveTo>
                    <a:pt x="343163" y="1257117"/>
                  </a:moveTo>
                  <a:cubicBezTo>
                    <a:pt x="372135" y="1176948"/>
                    <a:pt x="336020" y="1111068"/>
                    <a:pt x="278870" y="995180"/>
                  </a:cubicBezTo>
                  <a:cubicBezTo>
                    <a:pt x="221720" y="879293"/>
                    <a:pt x="-8865" y="726098"/>
                    <a:pt x="263" y="561792"/>
                  </a:cubicBezTo>
                  <a:cubicBezTo>
                    <a:pt x="9391" y="397486"/>
                    <a:pt x="217751" y="63317"/>
                    <a:pt x="333638" y="9342"/>
                  </a:cubicBezTo>
                  <a:cubicBezTo>
                    <a:pt x="449525" y="-44633"/>
                    <a:pt x="574938" y="149042"/>
                    <a:pt x="695588" y="237942"/>
                  </a:cubicBezTo>
                  <a:cubicBezTo>
                    <a:pt x="816238" y="326842"/>
                    <a:pt x="927363" y="476067"/>
                    <a:pt x="1057538" y="542742"/>
                  </a:cubicBezTo>
                  <a:cubicBezTo>
                    <a:pt x="1187713" y="609417"/>
                    <a:pt x="1411551" y="530042"/>
                    <a:pt x="1476638" y="637992"/>
                  </a:cubicBezTo>
                  <a:cubicBezTo>
                    <a:pt x="1541725" y="745942"/>
                    <a:pt x="1490926" y="1063442"/>
                    <a:pt x="1448063" y="1190442"/>
                  </a:cubicBezTo>
                  <a:cubicBezTo>
                    <a:pt x="1405200" y="1317442"/>
                    <a:pt x="1295663" y="1355542"/>
                    <a:pt x="1219463" y="1399992"/>
                  </a:cubicBezTo>
                  <a:cubicBezTo>
                    <a:pt x="1143263" y="1444442"/>
                    <a:pt x="1048013" y="1396817"/>
                    <a:pt x="990863" y="1457142"/>
                  </a:cubicBezTo>
                  <a:cubicBezTo>
                    <a:pt x="933713" y="1517467"/>
                    <a:pt x="930538" y="1676217"/>
                    <a:pt x="876563" y="1761942"/>
                  </a:cubicBezTo>
                  <a:cubicBezTo>
                    <a:pt x="822588" y="1847667"/>
                    <a:pt x="784488" y="1949267"/>
                    <a:pt x="667013" y="1971492"/>
                  </a:cubicBezTo>
                  <a:cubicBezTo>
                    <a:pt x="549538" y="1993717"/>
                    <a:pt x="265376" y="1977842"/>
                    <a:pt x="171713" y="1895292"/>
                  </a:cubicBezTo>
                  <a:cubicBezTo>
                    <a:pt x="78050" y="1812742"/>
                    <a:pt x="76463" y="1582555"/>
                    <a:pt x="105038" y="1476192"/>
                  </a:cubicBezTo>
                  <a:cubicBezTo>
                    <a:pt x="133613" y="1369830"/>
                    <a:pt x="314191" y="1337286"/>
                    <a:pt x="343163" y="1257117"/>
                  </a:cubicBezTo>
                  <a:close/>
                </a:path>
              </a:pathLst>
            </a:custGeom>
            <a:solidFill>
              <a:srgbClr val="5B9BD5">
                <a:alpha val="3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Freihandform 9"/>
            <p:cNvSpPr/>
            <p:nvPr/>
          </p:nvSpPr>
          <p:spPr>
            <a:xfrm>
              <a:off x="581000" y="3381375"/>
              <a:ext cx="1430157" cy="1976974"/>
            </a:xfrm>
            <a:custGeom>
              <a:avLst/>
              <a:gdLst>
                <a:gd name="connsiteX0" fmla="*/ 1200175 w 1422609"/>
                <a:gd name="connsiteY0" fmla="*/ 800100 h 1976974"/>
                <a:gd name="connsiteX1" fmla="*/ 1400200 w 1422609"/>
                <a:gd name="connsiteY1" fmla="*/ 1276350 h 1976974"/>
                <a:gd name="connsiteX2" fmla="*/ 600100 w 1422609"/>
                <a:gd name="connsiteY2" fmla="*/ 1885950 h 1976974"/>
                <a:gd name="connsiteX3" fmla="*/ 171475 w 1422609"/>
                <a:gd name="connsiteY3" fmla="*/ 1943100 h 1976974"/>
                <a:gd name="connsiteX4" fmla="*/ 25 w 1422609"/>
                <a:gd name="connsiteY4" fmla="*/ 1581150 h 1976974"/>
                <a:gd name="connsiteX5" fmla="*/ 181000 w 1422609"/>
                <a:gd name="connsiteY5" fmla="*/ 1257300 h 1976974"/>
                <a:gd name="connsiteX6" fmla="*/ 371500 w 1422609"/>
                <a:gd name="connsiteY6" fmla="*/ 781050 h 1976974"/>
                <a:gd name="connsiteX7" fmla="*/ 285775 w 1422609"/>
                <a:gd name="connsiteY7" fmla="*/ 247650 h 1976974"/>
                <a:gd name="connsiteX8" fmla="*/ 466750 w 1422609"/>
                <a:gd name="connsiteY8" fmla="*/ 0 h 1976974"/>
                <a:gd name="connsiteX9" fmla="*/ 914425 w 1422609"/>
                <a:gd name="connsiteY9" fmla="*/ 247650 h 1976974"/>
                <a:gd name="connsiteX10" fmla="*/ 647725 w 1422609"/>
                <a:gd name="connsiteY10" fmla="*/ 609600 h 1976974"/>
                <a:gd name="connsiteX11" fmla="*/ 533425 w 1422609"/>
                <a:gd name="connsiteY11" fmla="*/ 1066800 h 1976974"/>
                <a:gd name="connsiteX12" fmla="*/ 1190650 w 1422609"/>
                <a:gd name="connsiteY12" fmla="*/ 876300 h 1976974"/>
                <a:gd name="connsiteX13" fmla="*/ 1200175 w 1422609"/>
                <a:gd name="connsiteY13" fmla="*/ 800100 h 1976974"/>
                <a:gd name="connsiteX0" fmla="*/ 1190650 w 1430157"/>
                <a:gd name="connsiteY0" fmla="*/ 876300 h 1976974"/>
                <a:gd name="connsiteX1" fmla="*/ 1400200 w 1430157"/>
                <a:gd name="connsiteY1" fmla="*/ 1276350 h 1976974"/>
                <a:gd name="connsiteX2" fmla="*/ 600100 w 1430157"/>
                <a:gd name="connsiteY2" fmla="*/ 1885950 h 1976974"/>
                <a:gd name="connsiteX3" fmla="*/ 171475 w 1430157"/>
                <a:gd name="connsiteY3" fmla="*/ 1943100 h 1976974"/>
                <a:gd name="connsiteX4" fmla="*/ 25 w 1430157"/>
                <a:gd name="connsiteY4" fmla="*/ 1581150 h 1976974"/>
                <a:gd name="connsiteX5" fmla="*/ 181000 w 1430157"/>
                <a:gd name="connsiteY5" fmla="*/ 1257300 h 1976974"/>
                <a:gd name="connsiteX6" fmla="*/ 371500 w 1430157"/>
                <a:gd name="connsiteY6" fmla="*/ 781050 h 1976974"/>
                <a:gd name="connsiteX7" fmla="*/ 285775 w 1430157"/>
                <a:gd name="connsiteY7" fmla="*/ 247650 h 1976974"/>
                <a:gd name="connsiteX8" fmla="*/ 466750 w 1430157"/>
                <a:gd name="connsiteY8" fmla="*/ 0 h 1976974"/>
                <a:gd name="connsiteX9" fmla="*/ 914425 w 1430157"/>
                <a:gd name="connsiteY9" fmla="*/ 247650 h 1976974"/>
                <a:gd name="connsiteX10" fmla="*/ 647725 w 1430157"/>
                <a:gd name="connsiteY10" fmla="*/ 609600 h 1976974"/>
                <a:gd name="connsiteX11" fmla="*/ 533425 w 1430157"/>
                <a:gd name="connsiteY11" fmla="*/ 1066800 h 1976974"/>
                <a:gd name="connsiteX12" fmla="*/ 1190650 w 1430157"/>
                <a:gd name="connsiteY12" fmla="*/ 876300 h 1976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30157" h="1976974">
                  <a:moveTo>
                    <a:pt x="1190650" y="876300"/>
                  </a:moveTo>
                  <a:cubicBezTo>
                    <a:pt x="1335112" y="911225"/>
                    <a:pt x="1498625" y="1108075"/>
                    <a:pt x="1400200" y="1276350"/>
                  </a:cubicBezTo>
                  <a:cubicBezTo>
                    <a:pt x="1301775" y="1444625"/>
                    <a:pt x="804887" y="1774825"/>
                    <a:pt x="600100" y="1885950"/>
                  </a:cubicBezTo>
                  <a:cubicBezTo>
                    <a:pt x="395312" y="1997075"/>
                    <a:pt x="271488" y="1993900"/>
                    <a:pt x="171475" y="1943100"/>
                  </a:cubicBezTo>
                  <a:cubicBezTo>
                    <a:pt x="71462" y="1892300"/>
                    <a:pt x="-1563" y="1695450"/>
                    <a:pt x="25" y="1581150"/>
                  </a:cubicBezTo>
                  <a:cubicBezTo>
                    <a:pt x="1612" y="1466850"/>
                    <a:pt x="119088" y="1390650"/>
                    <a:pt x="181000" y="1257300"/>
                  </a:cubicBezTo>
                  <a:cubicBezTo>
                    <a:pt x="242912" y="1123950"/>
                    <a:pt x="354037" y="949325"/>
                    <a:pt x="371500" y="781050"/>
                  </a:cubicBezTo>
                  <a:cubicBezTo>
                    <a:pt x="388962" y="612775"/>
                    <a:pt x="269900" y="377825"/>
                    <a:pt x="285775" y="247650"/>
                  </a:cubicBezTo>
                  <a:cubicBezTo>
                    <a:pt x="301650" y="117475"/>
                    <a:pt x="361975" y="0"/>
                    <a:pt x="466750" y="0"/>
                  </a:cubicBezTo>
                  <a:cubicBezTo>
                    <a:pt x="571525" y="0"/>
                    <a:pt x="884263" y="146050"/>
                    <a:pt x="914425" y="247650"/>
                  </a:cubicBezTo>
                  <a:cubicBezTo>
                    <a:pt x="944587" y="349250"/>
                    <a:pt x="711225" y="473075"/>
                    <a:pt x="647725" y="609600"/>
                  </a:cubicBezTo>
                  <a:cubicBezTo>
                    <a:pt x="584225" y="746125"/>
                    <a:pt x="442938" y="1022350"/>
                    <a:pt x="533425" y="1066800"/>
                  </a:cubicBezTo>
                  <a:cubicBezTo>
                    <a:pt x="623912" y="1111250"/>
                    <a:pt x="1046188" y="841375"/>
                    <a:pt x="1190650" y="876300"/>
                  </a:cubicBezTo>
                  <a:close/>
                </a:path>
              </a:pathLst>
            </a:custGeom>
            <a:solidFill>
              <a:srgbClr val="70AD47">
                <a:alpha val="30196"/>
              </a:srgbClr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Freihandform 10"/>
            <p:cNvSpPr/>
            <p:nvPr/>
          </p:nvSpPr>
          <p:spPr>
            <a:xfrm>
              <a:off x="644035" y="4379103"/>
              <a:ext cx="1243392" cy="926799"/>
            </a:xfrm>
            <a:custGeom>
              <a:avLst/>
              <a:gdLst>
                <a:gd name="connsiteX0" fmla="*/ 1136390 w 1372903"/>
                <a:gd name="connsiteY0" fmla="*/ 1102 h 1011457"/>
                <a:gd name="connsiteX1" fmla="*/ 1307840 w 1372903"/>
                <a:gd name="connsiteY1" fmla="*/ 382102 h 1011457"/>
                <a:gd name="connsiteX2" fmla="*/ 288665 w 1372903"/>
                <a:gd name="connsiteY2" fmla="*/ 1010752 h 1011457"/>
                <a:gd name="connsiteX3" fmla="*/ 50540 w 1372903"/>
                <a:gd name="connsiteY3" fmla="*/ 496402 h 1011457"/>
                <a:gd name="connsiteX4" fmla="*/ 1136390 w 1372903"/>
                <a:gd name="connsiteY4" fmla="*/ 1102 h 1011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2903" h="1011457">
                  <a:moveTo>
                    <a:pt x="1136390" y="1102"/>
                  </a:moveTo>
                  <a:cubicBezTo>
                    <a:pt x="1345940" y="-17948"/>
                    <a:pt x="1449128" y="213827"/>
                    <a:pt x="1307840" y="382102"/>
                  </a:cubicBezTo>
                  <a:cubicBezTo>
                    <a:pt x="1166553" y="550377"/>
                    <a:pt x="498215" y="991702"/>
                    <a:pt x="288665" y="1010752"/>
                  </a:cubicBezTo>
                  <a:cubicBezTo>
                    <a:pt x="79115" y="1029802"/>
                    <a:pt x="-87572" y="658327"/>
                    <a:pt x="50540" y="496402"/>
                  </a:cubicBezTo>
                  <a:cubicBezTo>
                    <a:pt x="188652" y="334477"/>
                    <a:pt x="926840" y="20152"/>
                    <a:pt x="1136390" y="1102"/>
                  </a:cubicBezTo>
                  <a:close/>
                </a:path>
              </a:pathLst>
            </a:custGeom>
            <a:solidFill>
              <a:srgbClr val="7030A0">
                <a:alpha val="30196"/>
              </a:srgb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Rechteck 11"/>
            <p:cNvSpPr>
              <a:spLocks noChangeAspect="1"/>
            </p:cNvSpPr>
            <p:nvPr/>
          </p:nvSpPr>
          <p:spPr>
            <a:xfrm>
              <a:off x="2498052" y="3663981"/>
              <a:ext cx="252088" cy="25208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Rechteck 12"/>
            <p:cNvSpPr>
              <a:spLocks noChangeAspect="1"/>
            </p:cNvSpPr>
            <p:nvPr/>
          </p:nvSpPr>
          <p:spPr>
            <a:xfrm>
              <a:off x="2850477" y="3663981"/>
              <a:ext cx="252088" cy="25208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Rechteck 13"/>
            <p:cNvSpPr>
              <a:spLocks noChangeAspect="1"/>
            </p:cNvSpPr>
            <p:nvPr/>
          </p:nvSpPr>
          <p:spPr>
            <a:xfrm>
              <a:off x="3202902" y="3663981"/>
              <a:ext cx="252088" cy="25208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Rechteck 14"/>
            <p:cNvSpPr>
              <a:spLocks noChangeAspect="1"/>
            </p:cNvSpPr>
            <p:nvPr/>
          </p:nvSpPr>
          <p:spPr>
            <a:xfrm>
              <a:off x="2498052" y="3043873"/>
              <a:ext cx="252088" cy="25208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Rechteck 15"/>
            <p:cNvSpPr>
              <a:spLocks noChangeAspect="1"/>
            </p:cNvSpPr>
            <p:nvPr/>
          </p:nvSpPr>
          <p:spPr>
            <a:xfrm>
              <a:off x="2850477" y="3043873"/>
              <a:ext cx="252088" cy="25208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Rechteck 16"/>
            <p:cNvSpPr>
              <a:spLocks noChangeAspect="1"/>
            </p:cNvSpPr>
            <p:nvPr/>
          </p:nvSpPr>
          <p:spPr>
            <a:xfrm>
              <a:off x="3202902" y="3043873"/>
              <a:ext cx="252088" cy="25208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hteck 17"/>
            <p:cNvSpPr>
              <a:spLocks noChangeAspect="1"/>
            </p:cNvSpPr>
            <p:nvPr/>
          </p:nvSpPr>
          <p:spPr>
            <a:xfrm>
              <a:off x="2498052" y="2666025"/>
              <a:ext cx="252088" cy="25208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hteck 18"/>
            <p:cNvSpPr>
              <a:spLocks noChangeAspect="1"/>
            </p:cNvSpPr>
            <p:nvPr/>
          </p:nvSpPr>
          <p:spPr>
            <a:xfrm>
              <a:off x="2850477" y="2666025"/>
              <a:ext cx="252088" cy="25208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Rechteck 19"/>
            <p:cNvSpPr>
              <a:spLocks noChangeAspect="1"/>
            </p:cNvSpPr>
            <p:nvPr/>
          </p:nvSpPr>
          <p:spPr>
            <a:xfrm>
              <a:off x="3202902" y="2666025"/>
              <a:ext cx="252088" cy="25208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Rechteck 20"/>
            <p:cNvSpPr>
              <a:spLocks noChangeAspect="1"/>
            </p:cNvSpPr>
            <p:nvPr/>
          </p:nvSpPr>
          <p:spPr>
            <a:xfrm>
              <a:off x="2498052" y="4537419"/>
              <a:ext cx="252088" cy="252088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" name="Rechteck 21"/>
            <p:cNvSpPr>
              <a:spLocks noChangeAspect="1"/>
            </p:cNvSpPr>
            <p:nvPr/>
          </p:nvSpPr>
          <p:spPr>
            <a:xfrm>
              <a:off x="2850477" y="4537419"/>
              <a:ext cx="252088" cy="25208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Rechteck 22"/>
            <p:cNvSpPr>
              <a:spLocks noChangeAspect="1"/>
            </p:cNvSpPr>
            <p:nvPr/>
          </p:nvSpPr>
          <p:spPr>
            <a:xfrm>
              <a:off x="3202902" y="4537419"/>
              <a:ext cx="252088" cy="25208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24" name="Gruppieren 23"/>
            <p:cNvGrpSpPr/>
            <p:nvPr/>
          </p:nvGrpSpPr>
          <p:grpSpPr>
            <a:xfrm>
              <a:off x="746901" y="2558113"/>
              <a:ext cx="1065643" cy="2591394"/>
              <a:chOff x="746901" y="2558113"/>
              <a:chExt cx="1065643" cy="2591394"/>
            </a:xfrm>
          </p:grpSpPr>
          <p:cxnSp>
            <p:nvCxnSpPr>
              <p:cNvPr id="49" name="Gerader Verbinder 48"/>
              <p:cNvCxnSpPr>
                <a:cxnSpLocks/>
                <a:stCxn id="54" idx="6"/>
                <a:endCxn id="55" idx="1"/>
              </p:cNvCxnSpPr>
              <p:nvPr/>
            </p:nvCxnSpPr>
            <p:spPr>
              <a:xfrm>
                <a:off x="1106901" y="2738113"/>
                <a:ext cx="398364" cy="25056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Gerader Verbinder 49"/>
              <p:cNvCxnSpPr>
                <a:cxnSpLocks/>
                <a:stCxn id="54" idx="4"/>
                <a:endCxn id="56" idx="0"/>
              </p:cNvCxnSpPr>
              <p:nvPr/>
            </p:nvCxnSpPr>
            <p:spPr>
              <a:xfrm>
                <a:off x="926901" y="2918113"/>
                <a:ext cx="211551" cy="63795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Gerader Verbinder 50"/>
              <p:cNvCxnSpPr>
                <a:cxnSpLocks/>
                <a:stCxn id="56" idx="4"/>
                <a:endCxn id="57" idx="0"/>
              </p:cNvCxnSpPr>
              <p:nvPr/>
            </p:nvCxnSpPr>
            <p:spPr>
              <a:xfrm flipH="1">
                <a:off x="926901" y="3916069"/>
                <a:ext cx="211551" cy="87343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Gerader Verbinder 51"/>
              <p:cNvCxnSpPr>
                <a:cxnSpLocks/>
                <a:stCxn id="57" idx="6"/>
                <a:endCxn id="58" idx="2"/>
              </p:cNvCxnSpPr>
              <p:nvPr/>
            </p:nvCxnSpPr>
            <p:spPr>
              <a:xfrm flipV="1">
                <a:off x="1106901" y="4609507"/>
                <a:ext cx="345643" cy="36000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Gerader Verbinder 52"/>
              <p:cNvCxnSpPr>
                <a:cxnSpLocks/>
                <a:stCxn id="56" idx="7"/>
                <a:endCxn id="55" idx="3"/>
              </p:cNvCxnSpPr>
              <p:nvPr/>
            </p:nvCxnSpPr>
            <p:spPr>
              <a:xfrm flipV="1">
                <a:off x="1265731" y="3243240"/>
                <a:ext cx="239534" cy="36555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4" name="Ellipse 53"/>
              <p:cNvSpPr>
                <a:spLocks noChangeAspect="1"/>
              </p:cNvSpPr>
              <p:nvPr/>
            </p:nvSpPr>
            <p:spPr>
              <a:xfrm>
                <a:off x="746901" y="2558113"/>
                <a:ext cx="360000" cy="360000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 smtClean="0"/>
              </a:p>
            </p:txBody>
          </p:sp>
          <p:sp>
            <p:nvSpPr>
              <p:cNvPr id="55" name="Ellipse 54"/>
              <p:cNvSpPr>
                <a:spLocks noChangeAspect="1"/>
              </p:cNvSpPr>
              <p:nvPr/>
            </p:nvSpPr>
            <p:spPr>
              <a:xfrm>
                <a:off x="1452544" y="2935961"/>
                <a:ext cx="360000" cy="3600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 smtClean="0"/>
              </a:p>
            </p:txBody>
          </p:sp>
          <p:sp>
            <p:nvSpPr>
              <p:cNvPr id="56" name="Ellipse 55"/>
              <p:cNvSpPr>
                <a:spLocks noChangeAspect="1"/>
              </p:cNvSpPr>
              <p:nvPr/>
            </p:nvSpPr>
            <p:spPr>
              <a:xfrm>
                <a:off x="958452" y="3556069"/>
                <a:ext cx="360000" cy="3600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 smtClean="0"/>
              </a:p>
            </p:txBody>
          </p:sp>
          <p:sp>
            <p:nvSpPr>
              <p:cNvPr id="57" name="Ellipse 56"/>
              <p:cNvSpPr>
                <a:spLocks noChangeAspect="1"/>
              </p:cNvSpPr>
              <p:nvPr/>
            </p:nvSpPr>
            <p:spPr>
              <a:xfrm>
                <a:off x="746901" y="4789507"/>
                <a:ext cx="360000" cy="3600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 smtClean="0"/>
              </a:p>
            </p:txBody>
          </p:sp>
          <p:sp>
            <p:nvSpPr>
              <p:cNvPr id="58" name="Ellipse 57"/>
              <p:cNvSpPr>
                <a:spLocks noChangeAspect="1"/>
              </p:cNvSpPr>
              <p:nvPr/>
            </p:nvSpPr>
            <p:spPr>
              <a:xfrm>
                <a:off x="1452544" y="4429507"/>
                <a:ext cx="360000" cy="360000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 smtClean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5" name="Rechteck 24"/>
            <p:cNvSpPr>
              <a:spLocks noChangeAspect="1"/>
            </p:cNvSpPr>
            <p:nvPr/>
          </p:nvSpPr>
          <p:spPr>
            <a:xfrm>
              <a:off x="2498052" y="4897419"/>
              <a:ext cx="252088" cy="25208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Rechteck 25"/>
            <p:cNvSpPr>
              <a:spLocks noChangeAspect="1"/>
            </p:cNvSpPr>
            <p:nvPr/>
          </p:nvSpPr>
          <p:spPr>
            <a:xfrm>
              <a:off x="2850477" y="4897419"/>
              <a:ext cx="252088" cy="25208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Rechteck 26"/>
            <p:cNvSpPr>
              <a:spLocks noChangeAspect="1"/>
            </p:cNvSpPr>
            <p:nvPr/>
          </p:nvSpPr>
          <p:spPr>
            <a:xfrm>
              <a:off x="3202902" y="4897419"/>
              <a:ext cx="252088" cy="25208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Geschweifte Klammer rechts 27"/>
            <p:cNvSpPr/>
            <p:nvPr/>
          </p:nvSpPr>
          <p:spPr>
            <a:xfrm>
              <a:off x="3594226" y="2666025"/>
              <a:ext cx="298764" cy="2483482"/>
            </a:xfrm>
            <a:prstGeom prst="righ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29" name="Gruppieren 28"/>
            <p:cNvGrpSpPr/>
            <p:nvPr/>
          </p:nvGrpSpPr>
          <p:grpSpPr>
            <a:xfrm>
              <a:off x="3892990" y="3131338"/>
              <a:ext cx="3790653" cy="1477328"/>
              <a:chOff x="5405623" y="3957083"/>
              <a:chExt cx="3790653" cy="147732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0" name="Textfeld 29"/>
                  <p:cNvSpPr txBox="1"/>
                  <p:nvPr/>
                </p:nvSpPr>
                <p:spPr>
                  <a:xfrm>
                    <a:off x="5405623" y="3957083"/>
                    <a:ext cx="3790653" cy="147732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{"/>
                              <m:endChr m:val="}"/>
                              <m:ctrlPr>
                                <a:rPr lang="en-GB" sz="96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9600" b="0" i="1" smtClean="0">
                                  <a:latin typeface="Cambria Math" panose="02040503050406030204" pitchFamily="18" charset="0"/>
                                </a:rPr>
                                <m:t> _, _,_</m:t>
                              </m:r>
                            </m:e>
                          </m:d>
                        </m:oMath>
                      </m:oMathPara>
                    </a14:m>
                    <a:endParaRPr lang="en-GB" sz="10000" i="1" dirty="0"/>
                  </a:p>
                </p:txBody>
              </p:sp>
            </mc:Choice>
            <mc:Fallback xmlns="">
              <p:sp>
                <p:nvSpPr>
                  <p:cNvPr id="30" name="Textfeld 2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405623" y="3957083"/>
                    <a:ext cx="3790653" cy="1477328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31" name="Gruppieren 30"/>
              <p:cNvGrpSpPr>
                <a:grpSpLocks noChangeAspect="1"/>
              </p:cNvGrpSpPr>
              <p:nvPr/>
            </p:nvGrpSpPr>
            <p:grpSpPr>
              <a:xfrm>
                <a:off x="6448351" y="4203150"/>
                <a:ext cx="156710" cy="1008367"/>
                <a:chOff x="4532890" y="3096723"/>
                <a:chExt cx="252088" cy="1622087"/>
              </a:xfrm>
            </p:grpSpPr>
            <p:sp>
              <p:nvSpPr>
                <p:cNvPr id="44" name="Rechteck 43"/>
                <p:cNvSpPr>
                  <a:spLocks noChangeAspect="1"/>
                </p:cNvSpPr>
                <p:nvPr/>
              </p:nvSpPr>
              <p:spPr>
                <a:xfrm>
                  <a:off x="4532890" y="3096723"/>
                  <a:ext cx="252088" cy="252088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5" name="Rechteck 44"/>
                <p:cNvSpPr>
                  <a:spLocks noChangeAspect="1"/>
                </p:cNvSpPr>
                <p:nvPr/>
              </p:nvSpPr>
              <p:spPr>
                <a:xfrm>
                  <a:off x="4532890" y="3439223"/>
                  <a:ext cx="252088" cy="252088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6" name="Rechteck 45"/>
                <p:cNvSpPr>
                  <a:spLocks noChangeAspect="1"/>
                </p:cNvSpPr>
                <p:nvPr/>
              </p:nvSpPr>
              <p:spPr>
                <a:xfrm>
                  <a:off x="4532890" y="3781723"/>
                  <a:ext cx="252088" cy="252088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7" name="Rechteck 46"/>
                <p:cNvSpPr>
                  <a:spLocks noChangeAspect="1"/>
                </p:cNvSpPr>
                <p:nvPr/>
              </p:nvSpPr>
              <p:spPr>
                <a:xfrm>
                  <a:off x="4532890" y="4124223"/>
                  <a:ext cx="252088" cy="252088"/>
                </a:xfrm>
                <a:prstGeom prst="rect">
                  <a:avLst/>
                </a:prstGeom>
                <a:solidFill>
                  <a:srgbClr val="7030A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8" name="Rechteck 47"/>
                <p:cNvSpPr>
                  <a:spLocks noChangeAspect="1"/>
                </p:cNvSpPr>
                <p:nvPr/>
              </p:nvSpPr>
              <p:spPr>
                <a:xfrm>
                  <a:off x="4532890" y="4466722"/>
                  <a:ext cx="252088" cy="252088"/>
                </a:xfrm>
                <a:prstGeom prst="rect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32" name="Gruppieren 31"/>
              <p:cNvGrpSpPr>
                <a:grpSpLocks noChangeAspect="1"/>
              </p:cNvGrpSpPr>
              <p:nvPr/>
            </p:nvGrpSpPr>
            <p:grpSpPr>
              <a:xfrm>
                <a:off x="7361934" y="4196643"/>
                <a:ext cx="156710" cy="1008367"/>
                <a:chOff x="4873621" y="3096722"/>
                <a:chExt cx="252088" cy="1622087"/>
              </a:xfrm>
            </p:grpSpPr>
            <p:sp>
              <p:nvSpPr>
                <p:cNvPr id="39" name="Rechteck 38"/>
                <p:cNvSpPr>
                  <a:spLocks noChangeAspect="1"/>
                </p:cNvSpPr>
                <p:nvPr/>
              </p:nvSpPr>
              <p:spPr>
                <a:xfrm>
                  <a:off x="4873621" y="3096722"/>
                  <a:ext cx="252088" cy="252088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0" name="Rechteck 39"/>
                <p:cNvSpPr>
                  <a:spLocks noChangeAspect="1"/>
                </p:cNvSpPr>
                <p:nvPr/>
              </p:nvSpPr>
              <p:spPr>
                <a:xfrm>
                  <a:off x="4873621" y="3439222"/>
                  <a:ext cx="252088" cy="252088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1" name="Rechteck 40"/>
                <p:cNvSpPr>
                  <a:spLocks noChangeAspect="1"/>
                </p:cNvSpPr>
                <p:nvPr/>
              </p:nvSpPr>
              <p:spPr>
                <a:xfrm>
                  <a:off x="4873621" y="3781722"/>
                  <a:ext cx="252088" cy="252088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2" name="Rechteck 41"/>
                <p:cNvSpPr>
                  <a:spLocks noChangeAspect="1"/>
                </p:cNvSpPr>
                <p:nvPr/>
              </p:nvSpPr>
              <p:spPr>
                <a:xfrm>
                  <a:off x="4873621" y="4124222"/>
                  <a:ext cx="252088" cy="252088"/>
                </a:xfrm>
                <a:prstGeom prst="rect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3" name="Rechteck 42"/>
                <p:cNvSpPr>
                  <a:spLocks noChangeAspect="1"/>
                </p:cNvSpPr>
                <p:nvPr/>
              </p:nvSpPr>
              <p:spPr>
                <a:xfrm>
                  <a:off x="4873621" y="4466721"/>
                  <a:ext cx="252088" cy="252088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33" name="Gruppieren 32"/>
              <p:cNvGrpSpPr>
                <a:grpSpLocks noChangeAspect="1"/>
              </p:cNvGrpSpPr>
              <p:nvPr/>
            </p:nvGrpSpPr>
            <p:grpSpPr>
              <a:xfrm>
                <a:off x="8265988" y="4203150"/>
                <a:ext cx="156710" cy="1008367"/>
                <a:chOff x="5214352" y="3096722"/>
                <a:chExt cx="252088" cy="1622087"/>
              </a:xfrm>
            </p:grpSpPr>
            <p:sp>
              <p:nvSpPr>
                <p:cNvPr id="34" name="Rechteck 33"/>
                <p:cNvSpPr>
                  <a:spLocks noChangeAspect="1"/>
                </p:cNvSpPr>
                <p:nvPr/>
              </p:nvSpPr>
              <p:spPr>
                <a:xfrm>
                  <a:off x="5214352" y="3096722"/>
                  <a:ext cx="252088" cy="252088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5" name="Rechteck 34"/>
                <p:cNvSpPr>
                  <a:spLocks noChangeAspect="1"/>
                </p:cNvSpPr>
                <p:nvPr/>
              </p:nvSpPr>
              <p:spPr>
                <a:xfrm>
                  <a:off x="5214352" y="3439222"/>
                  <a:ext cx="252088" cy="252088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6" name="Rechteck 35"/>
                <p:cNvSpPr>
                  <a:spLocks noChangeAspect="1"/>
                </p:cNvSpPr>
                <p:nvPr/>
              </p:nvSpPr>
              <p:spPr>
                <a:xfrm>
                  <a:off x="5214352" y="3781722"/>
                  <a:ext cx="252088" cy="252088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7" name="Rechteck 36"/>
                <p:cNvSpPr>
                  <a:spLocks noChangeAspect="1"/>
                </p:cNvSpPr>
                <p:nvPr/>
              </p:nvSpPr>
              <p:spPr>
                <a:xfrm>
                  <a:off x="5214352" y="4124222"/>
                  <a:ext cx="252088" cy="252088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8" name="Rechteck 37"/>
                <p:cNvSpPr>
                  <a:spLocks noChangeAspect="1"/>
                </p:cNvSpPr>
                <p:nvPr/>
              </p:nvSpPr>
              <p:spPr>
                <a:xfrm>
                  <a:off x="5214352" y="4466721"/>
                  <a:ext cx="252088" cy="252088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</p:grpSp>
      <p:grpSp>
        <p:nvGrpSpPr>
          <p:cNvPr id="59" name="Gruppieren 58"/>
          <p:cNvGrpSpPr/>
          <p:nvPr/>
        </p:nvGrpSpPr>
        <p:grpSpPr>
          <a:xfrm>
            <a:off x="320613" y="1311818"/>
            <a:ext cx="5154230" cy="1454128"/>
            <a:chOff x="342767" y="218328"/>
            <a:chExt cx="5154230" cy="1454128"/>
          </a:xfrm>
        </p:grpSpPr>
        <p:grpSp>
          <p:nvGrpSpPr>
            <p:cNvPr id="60" name="Gruppieren 59"/>
            <p:cNvGrpSpPr>
              <a:grpSpLocks noChangeAspect="1"/>
            </p:cNvGrpSpPr>
            <p:nvPr/>
          </p:nvGrpSpPr>
          <p:grpSpPr>
            <a:xfrm>
              <a:off x="342767" y="218328"/>
              <a:ext cx="856737" cy="1445913"/>
              <a:chOff x="336815" y="2026706"/>
              <a:chExt cx="2057341" cy="3472169"/>
            </a:xfrm>
          </p:grpSpPr>
          <p:sp>
            <p:nvSpPr>
              <p:cNvPr id="121" name="Freihandform 120"/>
              <p:cNvSpPr/>
              <p:nvPr/>
            </p:nvSpPr>
            <p:spPr>
              <a:xfrm>
                <a:off x="336815" y="2026706"/>
                <a:ext cx="2057341" cy="3472169"/>
              </a:xfrm>
              <a:custGeom>
                <a:avLst/>
                <a:gdLst>
                  <a:gd name="connsiteX0" fmla="*/ 606160 w 2057341"/>
                  <a:gd name="connsiteY0" fmla="*/ 49564 h 3519614"/>
                  <a:gd name="connsiteX1" fmla="*/ 1015735 w 2057341"/>
                  <a:gd name="connsiteY1" fmla="*/ 182914 h 3519614"/>
                  <a:gd name="connsiteX2" fmla="*/ 1301485 w 2057341"/>
                  <a:gd name="connsiteY2" fmla="*/ 487714 h 3519614"/>
                  <a:gd name="connsiteX3" fmla="*/ 1701535 w 2057341"/>
                  <a:gd name="connsiteY3" fmla="*/ 735364 h 3519614"/>
                  <a:gd name="connsiteX4" fmla="*/ 2044435 w 2057341"/>
                  <a:gd name="connsiteY4" fmla="*/ 1059214 h 3519614"/>
                  <a:gd name="connsiteX5" fmla="*/ 1958710 w 2057341"/>
                  <a:gd name="connsiteY5" fmla="*/ 1440214 h 3519614"/>
                  <a:gd name="connsiteX6" fmla="*/ 1711060 w 2057341"/>
                  <a:gd name="connsiteY6" fmla="*/ 1783114 h 3519614"/>
                  <a:gd name="connsiteX7" fmla="*/ 1425310 w 2057341"/>
                  <a:gd name="connsiteY7" fmla="*/ 1897414 h 3519614"/>
                  <a:gd name="connsiteX8" fmla="*/ 1330060 w 2057341"/>
                  <a:gd name="connsiteY8" fmla="*/ 2106964 h 3519614"/>
                  <a:gd name="connsiteX9" fmla="*/ 1025260 w 2057341"/>
                  <a:gd name="connsiteY9" fmla="*/ 2316514 h 3519614"/>
                  <a:gd name="connsiteX10" fmla="*/ 853810 w 2057341"/>
                  <a:gd name="connsiteY10" fmla="*/ 2487964 h 3519614"/>
                  <a:gd name="connsiteX11" fmla="*/ 1472935 w 2057341"/>
                  <a:gd name="connsiteY11" fmla="*/ 2278414 h 3519614"/>
                  <a:gd name="connsiteX12" fmla="*/ 1625335 w 2057341"/>
                  <a:gd name="connsiteY12" fmla="*/ 2545114 h 3519614"/>
                  <a:gd name="connsiteX13" fmla="*/ 1625335 w 2057341"/>
                  <a:gd name="connsiteY13" fmla="*/ 2926114 h 3519614"/>
                  <a:gd name="connsiteX14" fmla="*/ 1368160 w 2057341"/>
                  <a:gd name="connsiteY14" fmla="*/ 3154714 h 3519614"/>
                  <a:gd name="connsiteX15" fmla="*/ 987160 w 2057341"/>
                  <a:gd name="connsiteY15" fmla="*/ 3307114 h 3519614"/>
                  <a:gd name="connsiteX16" fmla="*/ 549010 w 2057341"/>
                  <a:gd name="connsiteY16" fmla="*/ 3516664 h 3519614"/>
                  <a:gd name="connsiteX17" fmla="*/ 377560 w 2057341"/>
                  <a:gd name="connsiteY17" fmla="*/ 3383314 h 3519614"/>
                  <a:gd name="connsiteX18" fmla="*/ 206110 w 2057341"/>
                  <a:gd name="connsiteY18" fmla="*/ 2792764 h 3519614"/>
                  <a:gd name="connsiteX19" fmla="*/ 187060 w 2057341"/>
                  <a:gd name="connsiteY19" fmla="*/ 2373664 h 3519614"/>
                  <a:gd name="connsiteX20" fmla="*/ 168010 w 2057341"/>
                  <a:gd name="connsiteY20" fmla="*/ 2106964 h 3519614"/>
                  <a:gd name="connsiteX21" fmla="*/ 53710 w 2057341"/>
                  <a:gd name="connsiteY21" fmla="*/ 1687864 h 3519614"/>
                  <a:gd name="connsiteX22" fmla="*/ 348985 w 2057341"/>
                  <a:gd name="connsiteY22" fmla="*/ 1402114 h 3519614"/>
                  <a:gd name="connsiteX23" fmla="*/ 15610 w 2057341"/>
                  <a:gd name="connsiteY23" fmla="*/ 1021114 h 3519614"/>
                  <a:gd name="connsiteX24" fmla="*/ 63235 w 2057341"/>
                  <a:gd name="connsiteY24" fmla="*/ 697264 h 3519614"/>
                  <a:gd name="connsiteX25" fmla="*/ 139435 w 2057341"/>
                  <a:gd name="connsiteY25" fmla="*/ 278164 h 3519614"/>
                  <a:gd name="connsiteX26" fmla="*/ 558535 w 2057341"/>
                  <a:gd name="connsiteY26" fmla="*/ 11464 h 3519614"/>
                  <a:gd name="connsiteX27" fmla="*/ 606160 w 2057341"/>
                  <a:gd name="connsiteY27" fmla="*/ 49564 h 3519614"/>
                  <a:gd name="connsiteX0" fmla="*/ 606160 w 2057341"/>
                  <a:gd name="connsiteY0" fmla="*/ 2119 h 3472169"/>
                  <a:gd name="connsiteX1" fmla="*/ 1015735 w 2057341"/>
                  <a:gd name="connsiteY1" fmla="*/ 135469 h 3472169"/>
                  <a:gd name="connsiteX2" fmla="*/ 1301485 w 2057341"/>
                  <a:gd name="connsiteY2" fmla="*/ 440269 h 3472169"/>
                  <a:gd name="connsiteX3" fmla="*/ 1701535 w 2057341"/>
                  <a:gd name="connsiteY3" fmla="*/ 687919 h 3472169"/>
                  <a:gd name="connsiteX4" fmla="*/ 2044435 w 2057341"/>
                  <a:gd name="connsiteY4" fmla="*/ 1011769 h 3472169"/>
                  <a:gd name="connsiteX5" fmla="*/ 1958710 w 2057341"/>
                  <a:gd name="connsiteY5" fmla="*/ 1392769 h 3472169"/>
                  <a:gd name="connsiteX6" fmla="*/ 1711060 w 2057341"/>
                  <a:gd name="connsiteY6" fmla="*/ 1735669 h 3472169"/>
                  <a:gd name="connsiteX7" fmla="*/ 1425310 w 2057341"/>
                  <a:gd name="connsiteY7" fmla="*/ 1849969 h 3472169"/>
                  <a:gd name="connsiteX8" fmla="*/ 1330060 w 2057341"/>
                  <a:gd name="connsiteY8" fmla="*/ 2059519 h 3472169"/>
                  <a:gd name="connsiteX9" fmla="*/ 1025260 w 2057341"/>
                  <a:gd name="connsiteY9" fmla="*/ 2269069 h 3472169"/>
                  <a:gd name="connsiteX10" fmla="*/ 853810 w 2057341"/>
                  <a:gd name="connsiteY10" fmla="*/ 2440519 h 3472169"/>
                  <a:gd name="connsiteX11" fmla="*/ 1472935 w 2057341"/>
                  <a:gd name="connsiteY11" fmla="*/ 2230969 h 3472169"/>
                  <a:gd name="connsiteX12" fmla="*/ 1625335 w 2057341"/>
                  <a:gd name="connsiteY12" fmla="*/ 2497669 h 3472169"/>
                  <a:gd name="connsiteX13" fmla="*/ 1625335 w 2057341"/>
                  <a:gd name="connsiteY13" fmla="*/ 2878669 h 3472169"/>
                  <a:gd name="connsiteX14" fmla="*/ 1368160 w 2057341"/>
                  <a:gd name="connsiteY14" fmla="*/ 3107269 h 3472169"/>
                  <a:gd name="connsiteX15" fmla="*/ 987160 w 2057341"/>
                  <a:gd name="connsiteY15" fmla="*/ 3259669 h 3472169"/>
                  <a:gd name="connsiteX16" fmla="*/ 549010 w 2057341"/>
                  <a:gd name="connsiteY16" fmla="*/ 3469219 h 3472169"/>
                  <a:gd name="connsiteX17" fmla="*/ 377560 w 2057341"/>
                  <a:gd name="connsiteY17" fmla="*/ 3335869 h 3472169"/>
                  <a:gd name="connsiteX18" fmla="*/ 206110 w 2057341"/>
                  <a:gd name="connsiteY18" fmla="*/ 2745319 h 3472169"/>
                  <a:gd name="connsiteX19" fmla="*/ 187060 w 2057341"/>
                  <a:gd name="connsiteY19" fmla="*/ 2326219 h 3472169"/>
                  <a:gd name="connsiteX20" fmla="*/ 168010 w 2057341"/>
                  <a:gd name="connsiteY20" fmla="*/ 2059519 h 3472169"/>
                  <a:gd name="connsiteX21" fmla="*/ 53710 w 2057341"/>
                  <a:gd name="connsiteY21" fmla="*/ 1640419 h 3472169"/>
                  <a:gd name="connsiteX22" fmla="*/ 348985 w 2057341"/>
                  <a:gd name="connsiteY22" fmla="*/ 1354669 h 3472169"/>
                  <a:gd name="connsiteX23" fmla="*/ 15610 w 2057341"/>
                  <a:gd name="connsiteY23" fmla="*/ 973669 h 3472169"/>
                  <a:gd name="connsiteX24" fmla="*/ 63235 w 2057341"/>
                  <a:gd name="connsiteY24" fmla="*/ 649819 h 3472169"/>
                  <a:gd name="connsiteX25" fmla="*/ 139435 w 2057341"/>
                  <a:gd name="connsiteY25" fmla="*/ 230719 h 3472169"/>
                  <a:gd name="connsiteX26" fmla="*/ 606160 w 2057341"/>
                  <a:gd name="connsiteY26" fmla="*/ 2119 h 34721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2057341" h="3472169">
                    <a:moveTo>
                      <a:pt x="606160" y="2119"/>
                    </a:moveTo>
                    <a:cubicBezTo>
                      <a:pt x="752210" y="-13756"/>
                      <a:pt x="899848" y="62444"/>
                      <a:pt x="1015735" y="135469"/>
                    </a:cubicBezTo>
                    <a:cubicBezTo>
                      <a:pt x="1131622" y="208494"/>
                      <a:pt x="1187185" y="348194"/>
                      <a:pt x="1301485" y="440269"/>
                    </a:cubicBezTo>
                    <a:cubicBezTo>
                      <a:pt x="1415785" y="532344"/>
                      <a:pt x="1577710" y="592669"/>
                      <a:pt x="1701535" y="687919"/>
                    </a:cubicBezTo>
                    <a:cubicBezTo>
                      <a:pt x="1825360" y="783169"/>
                      <a:pt x="2001573" y="894294"/>
                      <a:pt x="2044435" y="1011769"/>
                    </a:cubicBezTo>
                    <a:cubicBezTo>
                      <a:pt x="2087297" y="1129244"/>
                      <a:pt x="2014273" y="1272119"/>
                      <a:pt x="1958710" y="1392769"/>
                    </a:cubicBezTo>
                    <a:cubicBezTo>
                      <a:pt x="1903148" y="1513419"/>
                      <a:pt x="1799960" y="1659469"/>
                      <a:pt x="1711060" y="1735669"/>
                    </a:cubicBezTo>
                    <a:cubicBezTo>
                      <a:pt x="1622160" y="1811869"/>
                      <a:pt x="1488810" y="1795994"/>
                      <a:pt x="1425310" y="1849969"/>
                    </a:cubicBezTo>
                    <a:cubicBezTo>
                      <a:pt x="1361810" y="1903944"/>
                      <a:pt x="1396735" y="1989669"/>
                      <a:pt x="1330060" y="2059519"/>
                    </a:cubicBezTo>
                    <a:cubicBezTo>
                      <a:pt x="1263385" y="2129369"/>
                      <a:pt x="1104635" y="2205569"/>
                      <a:pt x="1025260" y="2269069"/>
                    </a:cubicBezTo>
                    <a:cubicBezTo>
                      <a:pt x="945885" y="2332569"/>
                      <a:pt x="779198" y="2446869"/>
                      <a:pt x="853810" y="2440519"/>
                    </a:cubicBezTo>
                    <a:cubicBezTo>
                      <a:pt x="928422" y="2434169"/>
                      <a:pt x="1344347" y="2221444"/>
                      <a:pt x="1472935" y="2230969"/>
                    </a:cubicBezTo>
                    <a:cubicBezTo>
                      <a:pt x="1601523" y="2240494"/>
                      <a:pt x="1599935" y="2389719"/>
                      <a:pt x="1625335" y="2497669"/>
                    </a:cubicBezTo>
                    <a:cubicBezTo>
                      <a:pt x="1650735" y="2605619"/>
                      <a:pt x="1668198" y="2777069"/>
                      <a:pt x="1625335" y="2878669"/>
                    </a:cubicBezTo>
                    <a:cubicBezTo>
                      <a:pt x="1582473" y="2980269"/>
                      <a:pt x="1474522" y="3043769"/>
                      <a:pt x="1368160" y="3107269"/>
                    </a:cubicBezTo>
                    <a:cubicBezTo>
                      <a:pt x="1261798" y="3170769"/>
                      <a:pt x="1123685" y="3199344"/>
                      <a:pt x="987160" y="3259669"/>
                    </a:cubicBezTo>
                    <a:cubicBezTo>
                      <a:pt x="850635" y="3319994"/>
                      <a:pt x="650610" y="3456519"/>
                      <a:pt x="549010" y="3469219"/>
                    </a:cubicBezTo>
                    <a:cubicBezTo>
                      <a:pt x="447410" y="3481919"/>
                      <a:pt x="434710" y="3456519"/>
                      <a:pt x="377560" y="3335869"/>
                    </a:cubicBezTo>
                    <a:cubicBezTo>
                      <a:pt x="320410" y="3215219"/>
                      <a:pt x="237860" y="2913594"/>
                      <a:pt x="206110" y="2745319"/>
                    </a:cubicBezTo>
                    <a:cubicBezTo>
                      <a:pt x="174360" y="2577044"/>
                      <a:pt x="193410" y="2440519"/>
                      <a:pt x="187060" y="2326219"/>
                    </a:cubicBezTo>
                    <a:cubicBezTo>
                      <a:pt x="180710" y="2211919"/>
                      <a:pt x="190235" y="2173819"/>
                      <a:pt x="168010" y="2059519"/>
                    </a:cubicBezTo>
                    <a:cubicBezTo>
                      <a:pt x="145785" y="1945219"/>
                      <a:pt x="23548" y="1757894"/>
                      <a:pt x="53710" y="1640419"/>
                    </a:cubicBezTo>
                    <a:cubicBezTo>
                      <a:pt x="83872" y="1522944"/>
                      <a:pt x="355335" y="1465794"/>
                      <a:pt x="348985" y="1354669"/>
                    </a:cubicBezTo>
                    <a:cubicBezTo>
                      <a:pt x="342635" y="1243544"/>
                      <a:pt x="63235" y="1091144"/>
                      <a:pt x="15610" y="973669"/>
                    </a:cubicBezTo>
                    <a:cubicBezTo>
                      <a:pt x="-32015" y="856194"/>
                      <a:pt x="42598" y="773644"/>
                      <a:pt x="63235" y="649819"/>
                    </a:cubicBezTo>
                    <a:cubicBezTo>
                      <a:pt x="83872" y="525994"/>
                      <a:pt x="56885" y="345019"/>
                      <a:pt x="139435" y="230719"/>
                    </a:cubicBezTo>
                    <a:cubicBezTo>
                      <a:pt x="229922" y="122769"/>
                      <a:pt x="460110" y="17994"/>
                      <a:pt x="606160" y="2119"/>
                    </a:cubicBez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b="1"/>
              </a:p>
            </p:txBody>
          </p:sp>
          <p:sp>
            <p:nvSpPr>
              <p:cNvPr id="122" name="Freihandform 121"/>
              <p:cNvSpPr/>
              <p:nvPr/>
            </p:nvSpPr>
            <p:spPr>
              <a:xfrm>
                <a:off x="387364" y="2083163"/>
                <a:ext cx="1803409" cy="3305016"/>
              </a:xfrm>
              <a:custGeom>
                <a:avLst/>
                <a:gdLst>
                  <a:gd name="connsiteX0" fmla="*/ 98411 w 1803409"/>
                  <a:gd name="connsiteY0" fmla="*/ 212362 h 3305016"/>
                  <a:gd name="connsiteX1" fmla="*/ 12686 w 1803409"/>
                  <a:gd name="connsiteY1" fmla="*/ 860062 h 3305016"/>
                  <a:gd name="connsiteX2" fmla="*/ 336536 w 1803409"/>
                  <a:gd name="connsiteY2" fmla="*/ 1317262 h 3305016"/>
                  <a:gd name="connsiteX3" fmla="*/ 136511 w 1803409"/>
                  <a:gd name="connsiteY3" fmla="*/ 1679212 h 3305016"/>
                  <a:gd name="connsiteX4" fmla="*/ 260336 w 1803409"/>
                  <a:gd name="connsiteY4" fmla="*/ 2250712 h 3305016"/>
                  <a:gd name="connsiteX5" fmla="*/ 288911 w 1803409"/>
                  <a:gd name="connsiteY5" fmla="*/ 2955562 h 3305016"/>
                  <a:gd name="connsiteX6" fmla="*/ 507986 w 1803409"/>
                  <a:gd name="connsiteY6" fmla="*/ 3298462 h 3305016"/>
                  <a:gd name="connsiteX7" fmla="*/ 812786 w 1803409"/>
                  <a:gd name="connsiteY7" fmla="*/ 3146062 h 3305016"/>
                  <a:gd name="connsiteX8" fmla="*/ 803261 w 1803409"/>
                  <a:gd name="connsiteY8" fmla="*/ 2726962 h 3305016"/>
                  <a:gd name="connsiteX9" fmla="*/ 669911 w 1803409"/>
                  <a:gd name="connsiteY9" fmla="*/ 2403112 h 3305016"/>
                  <a:gd name="connsiteX10" fmla="*/ 717536 w 1803409"/>
                  <a:gd name="connsiteY10" fmla="*/ 2212612 h 3305016"/>
                  <a:gd name="connsiteX11" fmla="*/ 1098536 w 1803409"/>
                  <a:gd name="connsiteY11" fmla="*/ 2022112 h 3305016"/>
                  <a:gd name="connsiteX12" fmla="*/ 1155686 w 1803409"/>
                  <a:gd name="connsiteY12" fmla="*/ 1736362 h 3305016"/>
                  <a:gd name="connsiteX13" fmla="*/ 1650986 w 1803409"/>
                  <a:gd name="connsiteY13" fmla="*/ 1450612 h 3305016"/>
                  <a:gd name="connsiteX14" fmla="*/ 1803386 w 1803409"/>
                  <a:gd name="connsiteY14" fmla="*/ 1088662 h 3305016"/>
                  <a:gd name="connsiteX15" fmla="*/ 1660511 w 1803409"/>
                  <a:gd name="connsiteY15" fmla="*/ 688612 h 3305016"/>
                  <a:gd name="connsiteX16" fmla="*/ 1412861 w 1803409"/>
                  <a:gd name="connsiteY16" fmla="*/ 593362 h 3305016"/>
                  <a:gd name="connsiteX17" fmla="*/ 1127111 w 1803409"/>
                  <a:gd name="connsiteY17" fmla="*/ 345712 h 3305016"/>
                  <a:gd name="connsiteX18" fmla="*/ 784211 w 1803409"/>
                  <a:gd name="connsiteY18" fmla="*/ 98062 h 3305016"/>
                  <a:gd name="connsiteX19" fmla="*/ 403211 w 1803409"/>
                  <a:gd name="connsiteY19" fmla="*/ 2812 h 3305016"/>
                  <a:gd name="connsiteX20" fmla="*/ 98411 w 1803409"/>
                  <a:gd name="connsiteY20" fmla="*/ 212362 h 33050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803409" h="3305016">
                    <a:moveTo>
                      <a:pt x="98411" y="212362"/>
                    </a:moveTo>
                    <a:cubicBezTo>
                      <a:pt x="33324" y="355237"/>
                      <a:pt x="-27001" y="675912"/>
                      <a:pt x="12686" y="860062"/>
                    </a:cubicBezTo>
                    <a:cubicBezTo>
                      <a:pt x="52373" y="1044212"/>
                      <a:pt x="315899" y="1180737"/>
                      <a:pt x="336536" y="1317262"/>
                    </a:cubicBezTo>
                    <a:cubicBezTo>
                      <a:pt x="357173" y="1453787"/>
                      <a:pt x="149211" y="1523637"/>
                      <a:pt x="136511" y="1679212"/>
                    </a:cubicBezTo>
                    <a:cubicBezTo>
                      <a:pt x="123811" y="1834787"/>
                      <a:pt x="234936" y="2037987"/>
                      <a:pt x="260336" y="2250712"/>
                    </a:cubicBezTo>
                    <a:cubicBezTo>
                      <a:pt x="285736" y="2463437"/>
                      <a:pt x="247636" y="2780937"/>
                      <a:pt x="288911" y="2955562"/>
                    </a:cubicBezTo>
                    <a:cubicBezTo>
                      <a:pt x="330186" y="3130187"/>
                      <a:pt x="420674" y="3266712"/>
                      <a:pt x="507986" y="3298462"/>
                    </a:cubicBezTo>
                    <a:cubicBezTo>
                      <a:pt x="595298" y="3330212"/>
                      <a:pt x="763574" y="3241312"/>
                      <a:pt x="812786" y="3146062"/>
                    </a:cubicBezTo>
                    <a:cubicBezTo>
                      <a:pt x="861998" y="3050812"/>
                      <a:pt x="827073" y="2850787"/>
                      <a:pt x="803261" y="2726962"/>
                    </a:cubicBezTo>
                    <a:cubicBezTo>
                      <a:pt x="779449" y="2603137"/>
                      <a:pt x="684199" y="2488837"/>
                      <a:pt x="669911" y="2403112"/>
                    </a:cubicBezTo>
                    <a:cubicBezTo>
                      <a:pt x="655623" y="2317387"/>
                      <a:pt x="646099" y="2276112"/>
                      <a:pt x="717536" y="2212612"/>
                    </a:cubicBezTo>
                    <a:cubicBezTo>
                      <a:pt x="788973" y="2149112"/>
                      <a:pt x="1025511" y="2101487"/>
                      <a:pt x="1098536" y="2022112"/>
                    </a:cubicBezTo>
                    <a:cubicBezTo>
                      <a:pt x="1171561" y="1942737"/>
                      <a:pt x="1063611" y="1831612"/>
                      <a:pt x="1155686" y="1736362"/>
                    </a:cubicBezTo>
                    <a:cubicBezTo>
                      <a:pt x="1247761" y="1641112"/>
                      <a:pt x="1543036" y="1558562"/>
                      <a:pt x="1650986" y="1450612"/>
                    </a:cubicBezTo>
                    <a:cubicBezTo>
                      <a:pt x="1758936" y="1342662"/>
                      <a:pt x="1801799" y="1215662"/>
                      <a:pt x="1803386" y="1088662"/>
                    </a:cubicBezTo>
                    <a:cubicBezTo>
                      <a:pt x="1804973" y="961662"/>
                      <a:pt x="1725598" y="771162"/>
                      <a:pt x="1660511" y="688612"/>
                    </a:cubicBezTo>
                    <a:cubicBezTo>
                      <a:pt x="1595424" y="606062"/>
                      <a:pt x="1501761" y="650512"/>
                      <a:pt x="1412861" y="593362"/>
                    </a:cubicBezTo>
                    <a:cubicBezTo>
                      <a:pt x="1323961" y="536212"/>
                      <a:pt x="1231886" y="428262"/>
                      <a:pt x="1127111" y="345712"/>
                    </a:cubicBezTo>
                    <a:cubicBezTo>
                      <a:pt x="1022336" y="263162"/>
                      <a:pt x="904861" y="155212"/>
                      <a:pt x="784211" y="98062"/>
                    </a:cubicBezTo>
                    <a:cubicBezTo>
                      <a:pt x="663561" y="40912"/>
                      <a:pt x="515924" y="-13063"/>
                      <a:pt x="403211" y="2812"/>
                    </a:cubicBezTo>
                    <a:cubicBezTo>
                      <a:pt x="290499" y="18687"/>
                      <a:pt x="163498" y="69487"/>
                      <a:pt x="98411" y="212362"/>
                    </a:cubicBez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b="1"/>
              </a:p>
            </p:txBody>
          </p:sp>
          <p:sp>
            <p:nvSpPr>
              <p:cNvPr id="123" name="Freihandform 122"/>
              <p:cNvSpPr/>
              <p:nvPr/>
            </p:nvSpPr>
            <p:spPr>
              <a:xfrm>
                <a:off x="561900" y="2209983"/>
                <a:ext cx="1507519" cy="1980602"/>
              </a:xfrm>
              <a:custGeom>
                <a:avLst/>
                <a:gdLst>
                  <a:gd name="connsiteX0" fmla="*/ 381075 w 1507519"/>
                  <a:gd name="connsiteY0" fmla="*/ 1266642 h 1980602"/>
                  <a:gd name="connsiteX1" fmla="*/ 362025 w 1507519"/>
                  <a:gd name="connsiteY1" fmla="*/ 1171392 h 1980602"/>
                  <a:gd name="connsiteX2" fmla="*/ 75 w 1507519"/>
                  <a:gd name="connsiteY2" fmla="*/ 561792 h 1980602"/>
                  <a:gd name="connsiteX3" fmla="*/ 333450 w 1507519"/>
                  <a:gd name="connsiteY3" fmla="*/ 9342 h 1980602"/>
                  <a:gd name="connsiteX4" fmla="*/ 695400 w 1507519"/>
                  <a:gd name="connsiteY4" fmla="*/ 237942 h 1980602"/>
                  <a:gd name="connsiteX5" fmla="*/ 1057350 w 1507519"/>
                  <a:gd name="connsiteY5" fmla="*/ 542742 h 1980602"/>
                  <a:gd name="connsiteX6" fmla="*/ 1476450 w 1507519"/>
                  <a:gd name="connsiteY6" fmla="*/ 637992 h 1980602"/>
                  <a:gd name="connsiteX7" fmla="*/ 1447875 w 1507519"/>
                  <a:gd name="connsiteY7" fmla="*/ 1190442 h 1980602"/>
                  <a:gd name="connsiteX8" fmla="*/ 1219275 w 1507519"/>
                  <a:gd name="connsiteY8" fmla="*/ 1399992 h 1980602"/>
                  <a:gd name="connsiteX9" fmla="*/ 990675 w 1507519"/>
                  <a:gd name="connsiteY9" fmla="*/ 1457142 h 1980602"/>
                  <a:gd name="connsiteX10" fmla="*/ 876375 w 1507519"/>
                  <a:gd name="connsiteY10" fmla="*/ 1761942 h 1980602"/>
                  <a:gd name="connsiteX11" fmla="*/ 666825 w 1507519"/>
                  <a:gd name="connsiteY11" fmla="*/ 1971492 h 1980602"/>
                  <a:gd name="connsiteX12" fmla="*/ 171525 w 1507519"/>
                  <a:gd name="connsiteY12" fmla="*/ 1895292 h 1980602"/>
                  <a:gd name="connsiteX13" fmla="*/ 104850 w 1507519"/>
                  <a:gd name="connsiteY13" fmla="*/ 1476192 h 1980602"/>
                  <a:gd name="connsiteX14" fmla="*/ 381075 w 1507519"/>
                  <a:gd name="connsiteY14" fmla="*/ 1266642 h 19806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507519" h="1980602">
                    <a:moveTo>
                      <a:pt x="381075" y="1266642"/>
                    </a:moveTo>
                    <a:cubicBezTo>
                      <a:pt x="423937" y="1215842"/>
                      <a:pt x="425525" y="1288867"/>
                      <a:pt x="362025" y="1171392"/>
                    </a:cubicBezTo>
                    <a:cubicBezTo>
                      <a:pt x="298525" y="1053917"/>
                      <a:pt x="4837" y="755467"/>
                      <a:pt x="75" y="561792"/>
                    </a:cubicBezTo>
                    <a:cubicBezTo>
                      <a:pt x="-4687" y="368117"/>
                      <a:pt x="217563" y="63317"/>
                      <a:pt x="333450" y="9342"/>
                    </a:cubicBezTo>
                    <a:cubicBezTo>
                      <a:pt x="449337" y="-44633"/>
                      <a:pt x="574750" y="149042"/>
                      <a:pt x="695400" y="237942"/>
                    </a:cubicBezTo>
                    <a:cubicBezTo>
                      <a:pt x="816050" y="326842"/>
                      <a:pt x="927175" y="476067"/>
                      <a:pt x="1057350" y="542742"/>
                    </a:cubicBezTo>
                    <a:cubicBezTo>
                      <a:pt x="1187525" y="609417"/>
                      <a:pt x="1411363" y="530042"/>
                      <a:pt x="1476450" y="637992"/>
                    </a:cubicBezTo>
                    <a:cubicBezTo>
                      <a:pt x="1541537" y="745942"/>
                      <a:pt x="1490738" y="1063442"/>
                      <a:pt x="1447875" y="1190442"/>
                    </a:cubicBezTo>
                    <a:cubicBezTo>
                      <a:pt x="1405012" y="1317442"/>
                      <a:pt x="1295475" y="1355542"/>
                      <a:pt x="1219275" y="1399992"/>
                    </a:cubicBezTo>
                    <a:cubicBezTo>
                      <a:pt x="1143075" y="1444442"/>
                      <a:pt x="1047825" y="1396817"/>
                      <a:pt x="990675" y="1457142"/>
                    </a:cubicBezTo>
                    <a:cubicBezTo>
                      <a:pt x="933525" y="1517467"/>
                      <a:pt x="930350" y="1676217"/>
                      <a:pt x="876375" y="1761942"/>
                    </a:cubicBezTo>
                    <a:cubicBezTo>
                      <a:pt x="822400" y="1847667"/>
                      <a:pt x="784300" y="1949267"/>
                      <a:pt x="666825" y="1971492"/>
                    </a:cubicBezTo>
                    <a:cubicBezTo>
                      <a:pt x="549350" y="1993717"/>
                      <a:pt x="265188" y="1977842"/>
                      <a:pt x="171525" y="1895292"/>
                    </a:cubicBezTo>
                    <a:cubicBezTo>
                      <a:pt x="77862" y="1812742"/>
                      <a:pt x="71513" y="1584142"/>
                      <a:pt x="104850" y="1476192"/>
                    </a:cubicBezTo>
                    <a:cubicBezTo>
                      <a:pt x="138187" y="1368242"/>
                      <a:pt x="338213" y="1317442"/>
                      <a:pt x="381075" y="1266642"/>
                    </a:cubicBez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b="1"/>
              </a:p>
            </p:txBody>
          </p:sp>
          <p:grpSp>
            <p:nvGrpSpPr>
              <p:cNvPr id="124" name="Gruppieren 123"/>
              <p:cNvGrpSpPr/>
              <p:nvPr/>
            </p:nvGrpSpPr>
            <p:grpSpPr>
              <a:xfrm>
                <a:off x="746901" y="2558113"/>
                <a:ext cx="1065643" cy="2591394"/>
                <a:chOff x="746901" y="2558113"/>
                <a:chExt cx="1065643" cy="2591394"/>
              </a:xfrm>
            </p:grpSpPr>
            <p:cxnSp>
              <p:nvCxnSpPr>
                <p:cNvPr id="125" name="Gerader Verbinder 124"/>
                <p:cNvCxnSpPr>
                  <a:cxnSpLocks/>
                  <a:stCxn id="130" idx="6"/>
                  <a:endCxn id="131" idx="1"/>
                </p:cNvCxnSpPr>
                <p:nvPr/>
              </p:nvCxnSpPr>
              <p:spPr>
                <a:xfrm>
                  <a:off x="1106901" y="2738113"/>
                  <a:ext cx="398364" cy="250569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6" name="Gerader Verbinder 125"/>
                <p:cNvCxnSpPr>
                  <a:cxnSpLocks/>
                  <a:stCxn id="130" idx="4"/>
                  <a:endCxn id="132" idx="0"/>
                </p:cNvCxnSpPr>
                <p:nvPr/>
              </p:nvCxnSpPr>
              <p:spPr>
                <a:xfrm>
                  <a:off x="926901" y="2918113"/>
                  <a:ext cx="211551" cy="637956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Gerader Verbinder 126"/>
                <p:cNvCxnSpPr>
                  <a:cxnSpLocks/>
                  <a:stCxn id="132" idx="4"/>
                  <a:endCxn id="133" idx="0"/>
                </p:cNvCxnSpPr>
                <p:nvPr/>
              </p:nvCxnSpPr>
              <p:spPr>
                <a:xfrm flipH="1">
                  <a:off x="926901" y="3916069"/>
                  <a:ext cx="211551" cy="873438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Gerader Verbinder 127"/>
                <p:cNvCxnSpPr>
                  <a:cxnSpLocks/>
                  <a:stCxn id="133" idx="6"/>
                  <a:endCxn id="134" idx="2"/>
                </p:cNvCxnSpPr>
                <p:nvPr/>
              </p:nvCxnSpPr>
              <p:spPr>
                <a:xfrm flipV="1">
                  <a:off x="1106901" y="4609507"/>
                  <a:ext cx="345643" cy="36000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Gerader Verbinder 128"/>
                <p:cNvCxnSpPr>
                  <a:cxnSpLocks/>
                  <a:stCxn id="132" idx="7"/>
                  <a:endCxn id="131" idx="3"/>
                </p:cNvCxnSpPr>
                <p:nvPr/>
              </p:nvCxnSpPr>
              <p:spPr>
                <a:xfrm flipV="1">
                  <a:off x="1265731" y="3243240"/>
                  <a:ext cx="239534" cy="36555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0" name="Ellipse 129"/>
                <p:cNvSpPr>
                  <a:spLocks noChangeAspect="1"/>
                </p:cNvSpPr>
                <p:nvPr/>
              </p:nvSpPr>
              <p:spPr>
                <a:xfrm>
                  <a:off x="746901" y="2558113"/>
                  <a:ext cx="360000" cy="360000"/>
                </a:xfrm>
                <a:prstGeom prst="ellipse">
                  <a:avLst/>
                </a:prstGeom>
                <a:solidFill>
                  <a:schemeClr val="tx1"/>
                </a:solidFill>
                <a:ln w="571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b="1" dirty="0" smtClean="0"/>
                </a:p>
              </p:txBody>
            </p:sp>
            <p:sp>
              <p:nvSpPr>
                <p:cNvPr id="131" name="Ellipse 130"/>
                <p:cNvSpPr>
                  <a:spLocks noChangeAspect="1"/>
                </p:cNvSpPr>
                <p:nvPr/>
              </p:nvSpPr>
              <p:spPr>
                <a:xfrm>
                  <a:off x="1452544" y="2935961"/>
                  <a:ext cx="360000" cy="3600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b="1" dirty="0" smtClean="0"/>
                </a:p>
              </p:txBody>
            </p:sp>
            <p:sp>
              <p:nvSpPr>
                <p:cNvPr id="132" name="Ellipse 131"/>
                <p:cNvSpPr>
                  <a:spLocks noChangeAspect="1"/>
                </p:cNvSpPr>
                <p:nvPr/>
              </p:nvSpPr>
              <p:spPr>
                <a:xfrm>
                  <a:off x="958452" y="3556069"/>
                  <a:ext cx="360000" cy="3600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b="1" dirty="0" smtClean="0"/>
                </a:p>
              </p:txBody>
            </p:sp>
            <p:sp>
              <p:nvSpPr>
                <p:cNvPr id="133" name="Ellipse 132"/>
                <p:cNvSpPr>
                  <a:spLocks noChangeAspect="1"/>
                </p:cNvSpPr>
                <p:nvPr/>
              </p:nvSpPr>
              <p:spPr>
                <a:xfrm>
                  <a:off x="746901" y="4789507"/>
                  <a:ext cx="360000" cy="3600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b="1" dirty="0" smtClean="0"/>
                </a:p>
              </p:txBody>
            </p:sp>
            <p:sp>
              <p:nvSpPr>
                <p:cNvPr id="134" name="Ellipse 133"/>
                <p:cNvSpPr>
                  <a:spLocks noChangeAspect="1"/>
                </p:cNvSpPr>
                <p:nvPr/>
              </p:nvSpPr>
              <p:spPr>
                <a:xfrm>
                  <a:off x="1452544" y="4429507"/>
                  <a:ext cx="360000" cy="3600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b="1" dirty="0" smtClean="0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61" name="Gruppieren 60"/>
            <p:cNvGrpSpPr>
              <a:grpSpLocks noChangeAspect="1"/>
            </p:cNvGrpSpPr>
            <p:nvPr/>
          </p:nvGrpSpPr>
          <p:grpSpPr>
            <a:xfrm>
              <a:off x="1544581" y="218328"/>
              <a:ext cx="856737" cy="1445913"/>
              <a:chOff x="336815" y="2026706"/>
              <a:chExt cx="2057341" cy="3472169"/>
            </a:xfrm>
          </p:grpSpPr>
          <p:sp>
            <p:nvSpPr>
              <p:cNvPr id="107" name="Freihandform 106"/>
              <p:cNvSpPr/>
              <p:nvPr/>
            </p:nvSpPr>
            <p:spPr>
              <a:xfrm>
                <a:off x="336815" y="2026706"/>
                <a:ext cx="2057341" cy="3472169"/>
              </a:xfrm>
              <a:custGeom>
                <a:avLst/>
                <a:gdLst>
                  <a:gd name="connsiteX0" fmla="*/ 606160 w 2057341"/>
                  <a:gd name="connsiteY0" fmla="*/ 49564 h 3519614"/>
                  <a:gd name="connsiteX1" fmla="*/ 1015735 w 2057341"/>
                  <a:gd name="connsiteY1" fmla="*/ 182914 h 3519614"/>
                  <a:gd name="connsiteX2" fmla="*/ 1301485 w 2057341"/>
                  <a:gd name="connsiteY2" fmla="*/ 487714 h 3519614"/>
                  <a:gd name="connsiteX3" fmla="*/ 1701535 w 2057341"/>
                  <a:gd name="connsiteY3" fmla="*/ 735364 h 3519614"/>
                  <a:gd name="connsiteX4" fmla="*/ 2044435 w 2057341"/>
                  <a:gd name="connsiteY4" fmla="*/ 1059214 h 3519614"/>
                  <a:gd name="connsiteX5" fmla="*/ 1958710 w 2057341"/>
                  <a:gd name="connsiteY5" fmla="*/ 1440214 h 3519614"/>
                  <a:gd name="connsiteX6" fmla="*/ 1711060 w 2057341"/>
                  <a:gd name="connsiteY6" fmla="*/ 1783114 h 3519614"/>
                  <a:gd name="connsiteX7" fmla="*/ 1425310 w 2057341"/>
                  <a:gd name="connsiteY7" fmla="*/ 1897414 h 3519614"/>
                  <a:gd name="connsiteX8" fmla="*/ 1330060 w 2057341"/>
                  <a:gd name="connsiteY8" fmla="*/ 2106964 h 3519614"/>
                  <a:gd name="connsiteX9" fmla="*/ 1025260 w 2057341"/>
                  <a:gd name="connsiteY9" fmla="*/ 2316514 h 3519614"/>
                  <a:gd name="connsiteX10" fmla="*/ 853810 w 2057341"/>
                  <a:gd name="connsiteY10" fmla="*/ 2487964 h 3519614"/>
                  <a:gd name="connsiteX11" fmla="*/ 1472935 w 2057341"/>
                  <a:gd name="connsiteY11" fmla="*/ 2278414 h 3519614"/>
                  <a:gd name="connsiteX12" fmla="*/ 1625335 w 2057341"/>
                  <a:gd name="connsiteY12" fmla="*/ 2545114 h 3519614"/>
                  <a:gd name="connsiteX13" fmla="*/ 1625335 w 2057341"/>
                  <a:gd name="connsiteY13" fmla="*/ 2926114 h 3519614"/>
                  <a:gd name="connsiteX14" fmla="*/ 1368160 w 2057341"/>
                  <a:gd name="connsiteY14" fmla="*/ 3154714 h 3519614"/>
                  <a:gd name="connsiteX15" fmla="*/ 987160 w 2057341"/>
                  <a:gd name="connsiteY15" fmla="*/ 3307114 h 3519614"/>
                  <a:gd name="connsiteX16" fmla="*/ 549010 w 2057341"/>
                  <a:gd name="connsiteY16" fmla="*/ 3516664 h 3519614"/>
                  <a:gd name="connsiteX17" fmla="*/ 377560 w 2057341"/>
                  <a:gd name="connsiteY17" fmla="*/ 3383314 h 3519614"/>
                  <a:gd name="connsiteX18" fmla="*/ 206110 w 2057341"/>
                  <a:gd name="connsiteY18" fmla="*/ 2792764 h 3519614"/>
                  <a:gd name="connsiteX19" fmla="*/ 187060 w 2057341"/>
                  <a:gd name="connsiteY19" fmla="*/ 2373664 h 3519614"/>
                  <a:gd name="connsiteX20" fmla="*/ 168010 w 2057341"/>
                  <a:gd name="connsiteY20" fmla="*/ 2106964 h 3519614"/>
                  <a:gd name="connsiteX21" fmla="*/ 53710 w 2057341"/>
                  <a:gd name="connsiteY21" fmla="*/ 1687864 h 3519614"/>
                  <a:gd name="connsiteX22" fmla="*/ 348985 w 2057341"/>
                  <a:gd name="connsiteY22" fmla="*/ 1402114 h 3519614"/>
                  <a:gd name="connsiteX23" fmla="*/ 15610 w 2057341"/>
                  <a:gd name="connsiteY23" fmla="*/ 1021114 h 3519614"/>
                  <a:gd name="connsiteX24" fmla="*/ 63235 w 2057341"/>
                  <a:gd name="connsiteY24" fmla="*/ 697264 h 3519614"/>
                  <a:gd name="connsiteX25" fmla="*/ 139435 w 2057341"/>
                  <a:gd name="connsiteY25" fmla="*/ 278164 h 3519614"/>
                  <a:gd name="connsiteX26" fmla="*/ 558535 w 2057341"/>
                  <a:gd name="connsiteY26" fmla="*/ 11464 h 3519614"/>
                  <a:gd name="connsiteX27" fmla="*/ 606160 w 2057341"/>
                  <a:gd name="connsiteY27" fmla="*/ 49564 h 3519614"/>
                  <a:gd name="connsiteX0" fmla="*/ 606160 w 2057341"/>
                  <a:gd name="connsiteY0" fmla="*/ 2119 h 3472169"/>
                  <a:gd name="connsiteX1" fmla="*/ 1015735 w 2057341"/>
                  <a:gd name="connsiteY1" fmla="*/ 135469 h 3472169"/>
                  <a:gd name="connsiteX2" fmla="*/ 1301485 w 2057341"/>
                  <a:gd name="connsiteY2" fmla="*/ 440269 h 3472169"/>
                  <a:gd name="connsiteX3" fmla="*/ 1701535 w 2057341"/>
                  <a:gd name="connsiteY3" fmla="*/ 687919 h 3472169"/>
                  <a:gd name="connsiteX4" fmla="*/ 2044435 w 2057341"/>
                  <a:gd name="connsiteY4" fmla="*/ 1011769 h 3472169"/>
                  <a:gd name="connsiteX5" fmla="*/ 1958710 w 2057341"/>
                  <a:gd name="connsiteY5" fmla="*/ 1392769 h 3472169"/>
                  <a:gd name="connsiteX6" fmla="*/ 1711060 w 2057341"/>
                  <a:gd name="connsiteY6" fmla="*/ 1735669 h 3472169"/>
                  <a:gd name="connsiteX7" fmla="*/ 1425310 w 2057341"/>
                  <a:gd name="connsiteY7" fmla="*/ 1849969 h 3472169"/>
                  <a:gd name="connsiteX8" fmla="*/ 1330060 w 2057341"/>
                  <a:gd name="connsiteY8" fmla="*/ 2059519 h 3472169"/>
                  <a:gd name="connsiteX9" fmla="*/ 1025260 w 2057341"/>
                  <a:gd name="connsiteY9" fmla="*/ 2269069 h 3472169"/>
                  <a:gd name="connsiteX10" fmla="*/ 853810 w 2057341"/>
                  <a:gd name="connsiteY10" fmla="*/ 2440519 h 3472169"/>
                  <a:gd name="connsiteX11" fmla="*/ 1472935 w 2057341"/>
                  <a:gd name="connsiteY11" fmla="*/ 2230969 h 3472169"/>
                  <a:gd name="connsiteX12" fmla="*/ 1625335 w 2057341"/>
                  <a:gd name="connsiteY12" fmla="*/ 2497669 h 3472169"/>
                  <a:gd name="connsiteX13" fmla="*/ 1625335 w 2057341"/>
                  <a:gd name="connsiteY13" fmla="*/ 2878669 h 3472169"/>
                  <a:gd name="connsiteX14" fmla="*/ 1368160 w 2057341"/>
                  <a:gd name="connsiteY14" fmla="*/ 3107269 h 3472169"/>
                  <a:gd name="connsiteX15" fmla="*/ 987160 w 2057341"/>
                  <a:gd name="connsiteY15" fmla="*/ 3259669 h 3472169"/>
                  <a:gd name="connsiteX16" fmla="*/ 549010 w 2057341"/>
                  <a:gd name="connsiteY16" fmla="*/ 3469219 h 3472169"/>
                  <a:gd name="connsiteX17" fmla="*/ 377560 w 2057341"/>
                  <a:gd name="connsiteY17" fmla="*/ 3335869 h 3472169"/>
                  <a:gd name="connsiteX18" fmla="*/ 206110 w 2057341"/>
                  <a:gd name="connsiteY18" fmla="*/ 2745319 h 3472169"/>
                  <a:gd name="connsiteX19" fmla="*/ 187060 w 2057341"/>
                  <a:gd name="connsiteY19" fmla="*/ 2326219 h 3472169"/>
                  <a:gd name="connsiteX20" fmla="*/ 168010 w 2057341"/>
                  <a:gd name="connsiteY20" fmla="*/ 2059519 h 3472169"/>
                  <a:gd name="connsiteX21" fmla="*/ 53710 w 2057341"/>
                  <a:gd name="connsiteY21" fmla="*/ 1640419 h 3472169"/>
                  <a:gd name="connsiteX22" fmla="*/ 348985 w 2057341"/>
                  <a:gd name="connsiteY22" fmla="*/ 1354669 h 3472169"/>
                  <a:gd name="connsiteX23" fmla="*/ 15610 w 2057341"/>
                  <a:gd name="connsiteY23" fmla="*/ 973669 h 3472169"/>
                  <a:gd name="connsiteX24" fmla="*/ 63235 w 2057341"/>
                  <a:gd name="connsiteY24" fmla="*/ 649819 h 3472169"/>
                  <a:gd name="connsiteX25" fmla="*/ 139435 w 2057341"/>
                  <a:gd name="connsiteY25" fmla="*/ 230719 h 3472169"/>
                  <a:gd name="connsiteX26" fmla="*/ 606160 w 2057341"/>
                  <a:gd name="connsiteY26" fmla="*/ 2119 h 34721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2057341" h="3472169">
                    <a:moveTo>
                      <a:pt x="606160" y="2119"/>
                    </a:moveTo>
                    <a:cubicBezTo>
                      <a:pt x="752210" y="-13756"/>
                      <a:pt x="899848" y="62444"/>
                      <a:pt x="1015735" y="135469"/>
                    </a:cubicBezTo>
                    <a:cubicBezTo>
                      <a:pt x="1131622" y="208494"/>
                      <a:pt x="1187185" y="348194"/>
                      <a:pt x="1301485" y="440269"/>
                    </a:cubicBezTo>
                    <a:cubicBezTo>
                      <a:pt x="1415785" y="532344"/>
                      <a:pt x="1577710" y="592669"/>
                      <a:pt x="1701535" y="687919"/>
                    </a:cubicBezTo>
                    <a:cubicBezTo>
                      <a:pt x="1825360" y="783169"/>
                      <a:pt x="2001573" y="894294"/>
                      <a:pt x="2044435" y="1011769"/>
                    </a:cubicBezTo>
                    <a:cubicBezTo>
                      <a:pt x="2087297" y="1129244"/>
                      <a:pt x="2014273" y="1272119"/>
                      <a:pt x="1958710" y="1392769"/>
                    </a:cubicBezTo>
                    <a:cubicBezTo>
                      <a:pt x="1903148" y="1513419"/>
                      <a:pt x="1799960" y="1659469"/>
                      <a:pt x="1711060" y="1735669"/>
                    </a:cubicBezTo>
                    <a:cubicBezTo>
                      <a:pt x="1622160" y="1811869"/>
                      <a:pt x="1488810" y="1795994"/>
                      <a:pt x="1425310" y="1849969"/>
                    </a:cubicBezTo>
                    <a:cubicBezTo>
                      <a:pt x="1361810" y="1903944"/>
                      <a:pt x="1396735" y="1989669"/>
                      <a:pt x="1330060" y="2059519"/>
                    </a:cubicBezTo>
                    <a:cubicBezTo>
                      <a:pt x="1263385" y="2129369"/>
                      <a:pt x="1104635" y="2205569"/>
                      <a:pt x="1025260" y="2269069"/>
                    </a:cubicBezTo>
                    <a:cubicBezTo>
                      <a:pt x="945885" y="2332569"/>
                      <a:pt x="779198" y="2446869"/>
                      <a:pt x="853810" y="2440519"/>
                    </a:cubicBezTo>
                    <a:cubicBezTo>
                      <a:pt x="928422" y="2434169"/>
                      <a:pt x="1344347" y="2221444"/>
                      <a:pt x="1472935" y="2230969"/>
                    </a:cubicBezTo>
                    <a:cubicBezTo>
                      <a:pt x="1601523" y="2240494"/>
                      <a:pt x="1599935" y="2389719"/>
                      <a:pt x="1625335" y="2497669"/>
                    </a:cubicBezTo>
                    <a:cubicBezTo>
                      <a:pt x="1650735" y="2605619"/>
                      <a:pt x="1668198" y="2777069"/>
                      <a:pt x="1625335" y="2878669"/>
                    </a:cubicBezTo>
                    <a:cubicBezTo>
                      <a:pt x="1582473" y="2980269"/>
                      <a:pt x="1474522" y="3043769"/>
                      <a:pt x="1368160" y="3107269"/>
                    </a:cubicBezTo>
                    <a:cubicBezTo>
                      <a:pt x="1261798" y="3170769"/>
                      <a:pt x="1123685" y="3199344"/>
                      <a:pt x="987160" y="3259669"/>
                    </a:cubicBezTo>
                    <a:cubicBezTo>
                      <a:pt x="850635" y="3319994"/>
                      <a:pt x="650610" y="3456519"/>
                      <a:pt x="549010" y="3469219"/>
                    </a:cubicBezTo>
                    <a:cubicBezTo>
                      <a:pt x="447410" y="3481919"/>
                      <a:pt x="434710" y="3456519"/>
                      <a:pt x="377560" y="3335869"/>
                    </a:cubicBezTo>
                    <a:cubicBezTo>
                      <a:pt x="320410" y="3215219"/>
                      <a:pt x="237860" y="2913594"/>
                      <a:pt x="206110" y="2745319"/>
                    </a:cubicBezTo>
                    <a:cubicBezTo>
                      <a:pt x="174360" y="2577044"/>
                      <a:pt x="193410" y="2440519"/>
                      <a:pt x="187060" y="2326219"/>
                    </a:cubicBezTo>
                    <a:cubicBezTo>
                      <a:pt x="180710" y="2211919"/>
                      <a:pt x="190235" y="2173819"/>
                      <a:pt x="168010" y="2059519"/>
                    </a:cubicBezTo>
                    <a:cubicBezTo>
                      <a:pt x="145785" y="1945219"/>
                      <a:pt x="23548" y="1757894"/>
                      <a:pt x="53710" y="1640419"/>
                    </a:cubicBezTo>
                    <a:cubicBezTo>
                      <a:pt x="83872" y="1522944"/>
                      <a:pt x="355335" y="1465794"/>
                      <a:pt x="348985" y="1354669"/>
                    </a:cubicBezTo>
                    <a:cubicBezTo>
                      <a:pt x="342635" y="1243544"/>
                      <a:pt x="63235" y="1091144"/>
                      <a:pt x="15610" y="973669"/>
                    </a:cubicBezTo>
                    <a:cubicBezTo>
                      <a:pt x="-32015" y="856194"/>
                      <a:pt x="42598" y="773644"/>
                      <a:pt x="63235" y="649819"/>
                    </a:cubicBezTo>
                    <a:cubicBezTo>
                      <a:pt x="83872" y="525994"/>
                      <a:pt x="56885" y="345019"/>
                      <a:pt x="139435" y="230719"/>
                    </a:cubicBezTo>
                    <a:cubicBezTo>
                      <a:pt x="229922" y="122769"/>
                      <a:pt x="460110" y="17994"/>
                      <a:pt x="606160" y="2119"/>
                    </a:cubicBez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b="1"/>
              </a:p>
            </p:txBody>
          </p:sp>
          <p:sp>
            <p:nvSpPr>
              <p:cNvPr id="108" name="Freihandform 107"/>
              <p:cNvSpPr/>
              <p:nvPr/>
            </p:nvSpPr>
            <p:spPr>
              <a:xfrm>
                <a:off x="387364" y="2083163"/>
                <a:ext cx="1803409" cy="3305016"/>
              </a:xfrm>
              <a:custGeom>
                <a:avLst/>
                <a:gdLst>
                  <a:gd name="connsiteX0" fmla="*/ 98411 w 1803409"/>
                  <a:gd name="connsiteY0" fmla="*/ 212362 h 3305016"/>
                  <a:gd name="connsiteX1" fmla="*/ 12686 w 1803409"/>
                  <a:gd name="connsiteY1" fmla="*/ 860062 h 3305016"/>
                  <a:gd name="connsiteX2" fmla="*/ 336536 w 1803409"/>
                  <a:gd name="connsiteY2" fmla="*/ 1317262 h 3305016"/>
                  <a:gd name="connsiteX3" fmla="*/ 136511 w 1803409"/>
                  <a:gd name="connsiteY3" fmla="*/ 1679212 h 3305016"/>
                  <a:gd name="connsiteX4" fmla="*/ 260336 w 1803409"/>
                  <a:gd name="connsiteY4" fmla="*/ 2250712 h 3305016"/>
                  <a:gd name="connsiteX5" fmla="*/ 288911 w 1803409"/>
                  <a:gd name="connsiteY5" fmla="*/ 2955562 h 3305016"/>
                  <a:gd name="connsiteX6" fmla="*/ 507986 w 1803409"/>
                  <a:gd name="connsiteY6" fmla="*/ 3298462 h 3305016"/>
                  <a:gd name="connsiteX7" fmla="*/ 812786 w 1803409"/>
                  <a:gd name="connsiteY7" fmla="*/ 3146062 h 3305016"/>
                  <a:gd name="connsiteX8" fmla="*/ 803261 w 1803409"/>
                  <a:gd name="connsiteY8" fmla="*/ 2726962 h 3305016"/>
                  <a:gd name="connsiteX9" fmla="*/ 669911 w 1803409"/>
                  <a:gd name="connsiteY9" fmla="*/ 2403112 h 3305016"/>
                  <a:gd name="connsiteX10" fmla="*/ 717536 w 1803409"/>
                  <a:gd name="connsiteY10" fmla="*/ 2212612 h 3305016"/>
                  <a:gd name="connsiteX11" fmla="*/ 1098536 w 1803409"/>
                  <a:gd name="connsiteY11" fmla="*/ 2022112 h 3305016"/>
                  <a:gd name="connsiteX12" fmla="*/ 1155686 w 1803409"/>
                  <a:gd name="connsiteY12" fmla="*/ 1736362 h 3305016"/>
                  <a:gd name="connsiteX13" fmla="*/ 1650986 w 1803409"/>
                  <a:gd name="connsiteY13" fmla="*/ 1450612 h 3305016"/>
                  <a:gd name="connsiteX14" fmla="*/ 1803386 w 1803409"/>
                  <a:gd name="connsiteY14" fmla="*/ 1088662 h 3305016"/>
                  <a:gd name="connsiteX15" fmla="*/ 1660511 w 1803409"/>
                  <a:gd name="connsiteY15" fmla="*/ 688612 h 3305016"/>
                  <a:gd name="connsiteX16" fmla="*/ 1412861 w 1803409"/>
                  <a:gd name="connsiteY16" fmla="*/ 593362 h 3305016"/>
                  <a:gd name="connsiteX17" fmla="*/ 1127111 w 1803409"/>
                  <a:gd name="connsiteY17" fmla="*/ 345712 h 3305016"/>
                  <a:gd name="connsiteX18" fmla="*/ 784211 w 1803409"/>
                  <a:gd name="connsiteY18" fmla="*/ 98062 h 3305016"/>
                  <a:gd name="connsiteX19" fmla="*/ 403211 w 1803409"/>
                  <a:gd name="connsiteY19" fmla="*/ 2812 h 3305016"/>
                  <a:gd name="connsiteX20" fmla="*/ 98411 w 1803409"/>
                  <a:gd name="connsiteY20" fmla="*/ 212362 h 33050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803409" h="3305016">
                    <a:moveTo>
                      <a:pt x="98411" y="212362"/>
                    </a:moveTo>
                    <a:cubicBezTo>
                      <a:pt x="33324" y="355237"/>
                      <a:pt x="-27001" y="675912"/>
                      <a:pt x="12686" y="860062"/>
                    </a:cubicBezTo>
                    <a:cubicBezTo>
                      <a:pt x="52373" y="1044212"/>
                      <a:pt x="315899" y="1180737"/>
                      <a:pt x="336536" y="1317262"/>
                    </a:cubicBezTo>
                    <a:cubicBezTo>
                      <a:pt x="357173" y="1453787"/>
                      <a:pt x="149211" y="1523637"/>
                      <a:pt x="136511" y="1679212"/>
                    </a:cubicBezTo>
                    <a:cubicBezTo>
                      <a:pt x="123811" y="1834787"/>
                      <a:pt x="234936" y="2037987"/>
                      <a:pt x="260336" y="2250712"/>
                    </a:cubicBezTo>
                    <a:cubicBezTo>
                      <a:pt x="285736" y="2463437"/>
                      <a:pt x="247636" y="2780937"/>
                      <a:pt x="288911" y="2955562"/>
                    </a:cubicBezTo>
                    <a:cubicBezTo>
                      <a:pt x="330186" y="3130187"/>
                      <a:pt x="420674" y="3266712"/>
                      <a:pt x="507986" y="3298462"/>
                    </a:cubicBezTo>
                    <a:cubicBezTo>
                      <a:pt x="595298" y="3330212"/>
                      <a:pt x="763574" y="3241312"/>
                      <a:pt x="812786" y="3146062"/>
                    </a:cubicBezTo>
                    <a:cubicBezTo>
                      <a:pt x="861998" y="3050812"/>
                      <a:pt x="827073" y="2850787"/>
                      <a:pt x="803261" y="2726962"/>
                    </a:cubicBezTo>
                    <a:cubicBezTo>
                      <a:pt x="779449" y="2603137"/>
                      <a:pt x="684199" y="2488837"/>
                      <a:pt x="669911" y="2403112"/>
                    </a:cubicBezTo>
                    <a:cubicBezTo>
                      <a:pt x="655623" y="2317387"/>
                      <a:pt x="646099" y="2276112"/>
                      <a:pt x="717536" y="2212612"/>
                    </a:cubicBezTo>
                    <a:cubicBezTo>
                      <a:pt x="788973" y="2149112"/>
                      <a:pt x="1025511" y="2101487"/>
                      <a:pt x="1098536" y="2022112"/>
                    </a:cubicBezTo>
                    <a:cubicBezTo>
                      <a:pt x="1171561" y="1942737"/>
                      <a:pt x="1063611" y="1831612"/>
                      <a:pt x="1155686" y="1736362"/>
                    </a:cubicBezTo>
                    <a:cubicBezTo>
                      <a:pt x="1247761" y="1641112"/>
                      <a:pt x="1543036" y="1558562"/>
                      <a:pt x="1650986" y="1450612"/>
                    </a:cubicBezTo>
                    <a:cubicBezTo>
                      <a:pt x="1758936" y="1342662"/>
                      <a:pt x="1801799" y="1215662"/>
                      <a:pt x="1803386" y="1088662"/>
                    </a:cubicBezTo>
                    <a:cubicBezTo>
                      <a:pt x="1804973" y="961662"/>
                      <a:pt x="1725598" y="771162"/>
                      <a:pt x="1660511" y="688612"/>
                    </a:cubicBezTo>
                    <a:cubicBezTo>
                      <a:pt x="1595424" y="606062"/>
                      <a:pt x="1501761" y="650512"/>
                      <a:pt x="1412861" y="593362"/>
                    </a:cubicBezTo>
                    <a:cubicBezTo>
                      <a:pt x="1323961" y="536212"/>
                      <a:pt x="1231886" y="428262"/>
                      <a:pt x="1127111" y="345712"/>
                    </a:cubicBezTo>
                    <a:cubicBezTo>
                      <a:pt x="1022336" y="263162"/>
                      <a:pt x="904861" y="155212"/>
                      <a:pt x="784211" y="98062"/>
                    </a:cubicBezTo>
                    <a:cubicBezTo>
                      <a:pt x="663561" y="40912"/>
                      <a:pt x="515924" y="-13063"/>
                      <a:pt x="403211" y="2812"/>
                    </a:cubicBezTo>
                    <a:cubicBezTo>
                      <a:pt x="290499" y="18687"/>
                      <a:pt x="163498" y="69487"/>
                      <a:pt x="98411" y="212362"/>
                    </a:cubicBez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b="1"/>
              </a:p>
            </p:txBody>
          </p:sp>
          <p:sp>
            <p:nvSpPr>
              <p:cNvPr id="109" name="Freihandform 108"/>
              <p:cNvSpPr/>
              <p:nvPr/>
            </p:nvSpPr>
            <p:spPr>
              <a:xfrm>
                <a:off x="561900" y="2209983"/>
                <a:ext cx="1507519" cy="1980602"/>
              </a:xfrm>
              <a:custGeom>
                <a:avLst/>
                <a:gdLst>
                  <a:gd name="connsiteX0" fmla="*/ 381075 w 1507519"/>
                  <a:gd name="connsiteY0" fmla="*/ 1266642 h 1980602"/>
                  <a:gd name="connsiteX1" fmla="*/ 362025 w 1507519"/>
                  <a:gd name="connsiteY1" fmla="*/ 1171392 h 1980602"/>
                  <a:gd name="connsiteX2" fmla="*/ 75 w 1507519"/>
                  <a:gd name="connsiteY2" fmla="*/ 561792 h 1980602"/>
                  <a:gd name="connsiteX3" fmla="*/ 333450 w 1507519"/>
                  <a:gd name="connsiteY3" fmla="*/ 9342 h 1980602"/>
                  <a:gd name="connsiteX4" fmla="*/ 695400 w 1507519"/>
                  <a:gd name="connsiteY4" fmla="*/ 237942 h 1980602"/>
                  <a:gd name="connsiteX5" fmla="*/ 1057350 w 1507519"/>
                  <a:gd name="connsiteY5" fmla="*/ 542742 h 1980602"/>
                  <a:gd name="connsiteX6" fmla="*/ 1476450 w 1507519"/>
                  <a:gd name="connsiteY6" fmla="*/ 637992 h 1980602"/>
                  <a:gd name="connsiteX7" fmla="*/ 1447875 w 1507519"/>
                  <a:gd name="connsiteY7" fmla="*/ 1190442 h 1980602"/>
                  <a:gd name="connsiteX8" fmla="*/ 1219275 w 1507519"/>
                  <a:gd name="connsiteY8" fmla="*/ 1399992 h 1980602"/>
                  <a:gd name="connsiteX9" fmla="*/ 990675 w 1507519"/>
                  <a:gd name="connsiteY9" fmla="*/ 1457142 h 1980602"/>
                  <a:gd name="connsiteX10" fmla="*/ 876375 w 1507519"/>
                  <a:gd name="connsiteY10" fmla="*/ 1761942 h 1980602"/>
                  <a:gd name="connsiteX11" fmla="*/ 666825 w 1507519"/>
                  <a:gd name="connsiteY11" fmla="*/ 1971492 h 1980602"/>
                  <a:gd name="connsiteX12" fmla="*/ 171525 w 1507519"/>
                  <a:gd name="connsiteY12" fmla="*/ 1895292 h 1980602"/>
                  <a:gd name="connsiteX13" fmla="*/ 104850 w 1507519"/>
                  <a:gd name="connsiteY13" fmla="*/ 1476192 h 1980602"/>
                  <a:gd name="connsiteX14" fmla="*/ 381075 w 1507519"/>
                  <a:gd name="connsiteY14" fmla="*/ 1266642 h 19806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507519" h="1980602">
                    <a:moveTo>
                      <a:pt x="381075" y="1266642"/>
                    </a:moveTo>
                    <a:cubicBezTo>
                      <a:pt x="423937" y="1215842"/>
                      <a:pt x="425525" y="1288867"/>
                      <a:pt x="362025" y="1171392"/>
                    </a:cubicBezTo>
                    <a:cubicBezTo>
                      <a:pt x="298525" y="1053917"/>
                      <a:pt x="4837" y="755467"/>
                      <a:pt x="75" y="561792"/>
                    </a:cubicBezTo>
                    <a:cubicBezTo>
                      <a:pt x="-4687" y="368117"/>
                      <a:pt x="217563" y="63317"/>
                      <a:pt x="333450" y="9342"/>
                    </a:cubicBezTo>
                    <a:cubicBezTo>
                      <a:pt x="449337" y="-44633"/>
                      <a:pt x="574750" y="149042"/>
                      <a:pt x="695400" y="237942"/>
                    </a:cubicBezTo>
                    <a:cubicBezTo>
                      <a:pt x="816050" y="326842"/>
                      <a:pt x="927175" y="476067"/>
                      <a:pt x="1057350" y="542742"/>
                    </a:cubicBezTo>
                    <a:cubicBezTo>
                      <a:pt x="1187525" y="609417"/>
                      <a:pt x="1411363" y="530042"/>
                      <a:pt x="1476450" y="637992"/>
                    </a:cubicBezTo>
                    <a:cubicBezTo>
                      <a:pt x="1541537" y="745942"/>
                      <a:pt x="1490738" y="1063442"/>
                      <a:pt x="1447875" y="1190442"/>
                    </a:cubicBezTo>
                    <a:cubicBezTo>
                      <a:pt x="1405012" y="1317442"/>
                      <a:pt x="1295475" y="1355542"/>
                      <a:pt x="1219275" y="1399992"/>
                    </a:cubicBezTo>
                    <a:cubicBezTo>
                      <a:pt x="1143075" y="1444442"/>
                      <a:pt x="1047825" y="1396817"/>
                      <a:pt x="990675" y="1457142"/>
                    </a:cubicBezTo>
                    <a:cubicBezTo>
                      <a:pt x="933525" y="1517467"/>
                      <a:pt x="930350" y="1676217"/>
                      <a:pt x="876375" y="1761942"/>
                    </a:cubicBezTo>
                    <a:cubicBezTo>
                      <a:pt x="822400" y="1847667"/>
                      <a:pt x="784300" y="1949267"/>
                      <a:pt x="666825" y="1971492"/>
                    </a:cubicBezTo>
                    <a:cubicBezTo>
                      <a:pt x="549350" y="1993717"/>
                      <a:pt x="265188" y="1977842"/>
                      <a:pt x="171525" y="1895292"/>
                    </a:cubicBezTo>
                    <a:cubicBezTo>
                      <a:pt x="77862" y="1812742"/>
                      <a:pt x="71513" y="1584142"/>
                      <a:pt x="104850" y="1476192"/>
                    </a:cubicBezTo>
                    <a:cubicBezTo>
                      <a:pt x="138187" y="1368242"/>
                      <a:pt x="338213" y="1317442"/>
                      <a:pt x="381075" y="1266642"/>
                    </a:cubicBez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b="1"/>
              </a:p>
            </p:txBody>
          </p:sp>
          <p:grpSp>
            <p:nvGrpSpPr>
              <p:cNvPr id="110" name="Gruppieren 109"/>
              <p:cNvGrpSpPr/>
              <p:nvPr/>
            </p:nvGrpSpPr>
            <p:grpSpPr>
              <a:xfrm>
                <a:off x="746901" y="2558113"/>
                <a:ext cx="1065643" cy="2591394"/>
                <a:chOff x="746901" y="2558113"/>
                <a:chExt cx="1065643" cy="2591394"/>
              </a:xfrm>
            </p:grpSpPr>
            <p:cxnSp>
              <p:nvCxnSpPr>
                <p:cNvPr id="111" name="Gerader Verbinder 110"/>
                <p:cNvCxnSpPr>
                  <a:cxnSpLocks/>
                  <a:stCxn id="116" idx="6"/>
                  <a:endCxn id="117" idx="1"/>
                </p:cNvCxnSpPr>
                <p:nvPr/>
              </p:nvCxnSpPr>
              <p:spPr>
                <a:xfrm>
                  <a:off x="1106901" y="2738113"/>
                  <a:ext cx="398364" cy="250569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2" name="Gerader Verbinder 111"/>
                <p:cNvCxnSpPr>
                  <a:cxnSpLocks/>
                  <a:stCxn id="116" idx="4"/>
                  <a:endCxn id="118" idx="0"/>
                </p:cNvCxnSpPr>
                <p:nvPr/>
              </p:nvCxnSpPr>
              <p:spPr>
                <a:xfrm>
                  <a:off x="926901" y="2918113"/>
                  <a:ext cx="211551" cy="637956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3" name="Gerader Verbinder 112"/>
                <p:cNvCxnSpPr>
                  <a:cxnSpLocks/>
                  <a:stCxn id="118" idx="4"/>
                  <a:endCxn id="119" idx="0"/>
                </p:cNvCxnSpPr>
                <p:nvPr/>
              </p:nvCxnSpPr>
              <p:spPr>
                <a:xfrm flipH="1">
                  <a:off x="926901" y="3916069"/>
                  <a:ext cx="211551" cy="873438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" name="Gerader Verbinder 113"/>
                <p:cNvCxnSpPr>
                  <a:cxnSpLocks/>
                  <a:stCxn id="119" idx="6"/>
                  <a:endCxn id="120" idx="2"/>
                </p:cNvCxnSpPr>
                <p:nvPr/>
              </p:nvCxnSpPr>
              <p:spPr>
                <a:xfrm flipV="1">
                  <a:off x="1106901" y="4609507"/>
                  <a:ext cx="345643" cy="36000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5" name="Gerader Verbinder 114"/>
                <p:cNvCxnSpPr>
                  <a:cxnSpLocks/>
                  <a:stCxn id="118" idx="7"/>
                  <a:endCxn id="117" idx="3"/>
                </p:cNvCxnSpPr>
                <p:nvPr/>
              </p:nvCxnSpPr>
              <p:spPr>
                <a:xfrm flipV="1">
                  <a:off x="1265731" y="3243240"/>
                  <a:ext cx="239534" cy="36555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6" name="Ellipse 115"/>
                <p:cNvSpPr>
                  <a:spLocks noChangeAspect="1"/>
                </p:cNvSpPr>
                <p:nvPr/>
              </p:nvSpPr>
              <p:spPr>
                <a:xfrm>
                  <a:off x="746901" y="2558113"/>
                  <a:ext cx="360000" cy="360000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b="1" dirty="0" smtClean="0"/>
                </a:p>
              </p:txBody>
            </p:sp>
            <p:sp>
              <p:nvSpPr>
                <p:cNvPr id="117" name="Ellipse 116"/>
                <p:cNvSpPr>
                  <a:spLocks noChangeAspect="1"/>
                </p:cNvSpPr>
                <p:nvPr/>
              </p:nvSpPr>
              <p:spPr>
                <a:xfrm>
                  <a:off x="1452544" y="2935961"/>
                  <a:ext cx="360000" cy="360000"/>
                </a:xfrm>
                <a:prstGeom prst="ellipse">
                  <a:avLst/>
                </a:prstGeom>
                <a:solidFill>
                  <a:schemeClr val="tx1"/>
                </a:solidFill>
                <a:ln w="571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b="1" dirty="0" smtClean="0"/>
                </a:p>
              </p:txBody>
            </p:sp>
            <p:sp>
              <p:nvSpPr>
                <p:cNvPr id="118" name="Ellipse 117"/>
                <p:cNvSpPr>
                  <a:spLocks noChangeAspect="1"/>
                </p:cNvSpPr>
                <p:nvPr/>
              </p:nvSpPr>
              <p:spPr>
                <a:xfrm>
                  <a:off x="958452" y="3556069"/>
                  <a:ext cx="360000" cy="3600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b="1" dirty="0" smtClean="0"/>
                </a:p>
              </p:txBody>
            </p:sp>
            <p:sp>
              <p:nvSpPr>
                <p:cNvPr id="119" name="Ellipse 118"/>
                <p:cNvSpPr>
                  <a:spLocks noChangeAspect="1"/>
                </p:cNvSpPr>
                <p:nvPr/>
              </p:nvSpPr>
              <p:spPr>
                <a:xfrm>
                  <a:off x="746901" y="4789507"/>
                  <a:ext cx="360000" cy="3600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b="1" dirty="0" smtClean="0"/>
                </a:p>
              </p:txBody>
            </p:sp>
            <p:sp>
              <p:nvSpPr>
                <p:cNvPr id="120" name="Ellipse 119"/>
                <p:cNvSpPr>
                  <a:spLocks noChangeAspect="1"/>
                </p:cNvSpPr>
                <p:nvPr/>
              </p:nvSpPr>
              <p:spPr>
                <a:xfrm>
                  <a:off x="1452544" y="4429507"/>
                  <a:ext cx="360000" cy="3600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b="1" dirty="0" smtClean="0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62" name="Gruppieren 61"/>
            <p:cNvGrpSpPr>
              <a:grpSpLocks noChangeAspect="1"/>
            </p:cNvGrpSpPr>
            <p:nvPr/>
          </p:nvGrpSpPr>
          <p:grpSpPr>
            <a:xfrm>
              <a:off x="2746395" y="265654"/>
              <a:ext cx="725900" cy="1398588"/>
              <a:chOff x="427431" y="2134005"/>
              <a:chExt cx="1735071" cy="3342953"/>
            </a:xfrm>
          </p:grpSpPr>
          <p:sp>
            <p:nvSpPr>
              <p:cNvPr id="93" name="Freihandform 92"/>
              <p:cNvSpPr/>
              <p:nvPr/>
            </p:nvSpPr>
            <p:spPr>
              <a:xfrm>
                <a:off x="427431" y="2134005"/>
                <a:ext cx="1735071" cy="3342953"/>
              </a:xfrm>
              <a:custGeom>
                <a:avLst/>
                <a:gdLst>
                  <a:gd name="connsiteX0" fmla="*/ 182169 w 1735071"/>
                  <a:gd name="connsiteY0" fmla="*/ 161520 h 3342953"/>
                  <a:gd name="connsiteX1" fmla="*/ 620319 w 1735071"/>
                  <a:gd name="connsiteY1" fmla="*/ 28170 h 3342953"/>
                  <a:gd name="connsiteX2" fmla="*/ 1687119 w 1735071"/>
                  <a:gd name="connsiteY2" fmla="*/ 694920 h 3342953"/>
                  <a:gd name="connsiteX3" fmla="*/ 1487094 w 1735071"/>
                  <a:gd name="connsiteY3" fmla="*/ 1437870 h 3342953"/>
                  <a:gd name="connsiteX4" fmla="*/ 915594 w 1735071"/>
                  <a:gd name="connsiteY4" fmla="*/ 2218920 h 3342953"/>
                  <a:gd name="connsiteX5" fmla="*/ 1287069 w 1735071"/>
                  <a:gd name="connsiteY5" fmla="*/ 1914120 h 3342953"/>
                  <a:gd name="connsiteX6" fmla="*/ 1610919 w 1735071"/>
                  <a:gd name="connsiteY6" fmla="*/ 2752320 h 3342953"/>
                  <a:gd name="connsiteX7" fmla="*/ 363144 w 1735071"/>
                  <a:gd name="connsiteY7" fmla="*/ 3342870 h 3342953"/>
                  <a:gd name="connsiteX8" fmla="*/ 163119 w 1735071"/>
                  <a:gd name="connsiteY8" fmla="*/ 2714220 h 3342953"/>
                  <a:gd name="connsiteX9" fmla="*/ 410769 w 1735071"/>
                  <a:gd name="connsiteY9" fmla="*/ 2237970 h 3342953"/>
                  <a:gd name="connsiteX10" fmla="*/ 239319 w 1735071"/>
                  <a:gd name="connsiteY10" fmla="*/ 1799820 h 3342953"/>
                  <a:gd name="connsiteX11" fmla="*/ 1194 w 1735071"/>
                  <a:gd name="connsiteY11" fmla="*/ 504420 h 3342953"/>
                  <a:gd name="connsiteX12" fmla="*/ 182169 w 1735071"/>
                  <a:gd name="connsiteY12" fmla="*/ 161520 h 33429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735071" h="3342953">
                    <a:moveTo>
                      <a:pt x="182169" y="161520"/>
                    </a:moveTo>
                    <a:cubicBezTo>
                      <a:pt x="285356" y="82145"/>
                      <a:pt x="369494" y="-60730"/>
                      <a:pt x="620319" y="28170"/>
                    </a:cubicBezTo>
                    <a:cubicBezTo>
                      <a:pt x="871144" y="117070"/>
                      <a:pt x="1542657" y="459970"/>
                      <a:pt x="1687119" y="694920"/>
                    </a:cubicBezTo>
                    <a:cubicBezTo>
                      <a:pt x="1831581" y="929870"/>
                      <a:pt x="1615681" y="1183870"/>
                      <a:pt x="1487094" y="1437870"/>
                    </a:cubicBezTo>
                    <a:cubicBezTo>
                      <a:pt x="1358507" y="1691870"/>
                      <a:pt x="948931" y="2139545"/>
                      <a:pt x="915594" y="2218920"/>
                    </a:cubicBezTo>
                    <a:cubicBezTo>
                      <a:pt x="882257" y="2298295"/>
                      <a:pt x="1171181" y="1825220"/>
                      <a:pt x="1287069" y="1914120"/>
                    </a:cubicBezTo>
                    <a:cubicBezTo>
                      <a:pt x="1402957" y="2003020"/>
                      <a:pt x="1764907" y="2514195"/>
                      <a:pt x="1610919" y="2752320"/>
                    </a:cubicBezTo>
                    <a:cubicBezTo>
                      <a:pt x="1456932" y="2990445"/>
                      <a:pt x="604444" y="3349220"/>
                      <a:pt x="363144" y="3342870"/>
                    </a:cubicBezTo>
                    <a:cubicBezTo>
                      <a:pt x="121844" y="3336520"/>
                      <a:pt x="155182" y="2898370"/>
                      <a:pt x="163119" y="2714220"/>
                    </a:cubicBezTo>
                    <a:cubicBezTo>
                      <a:pt x="171056" y="2530070"/>
                      <a:pt x="398069" y="2390370"/>
                      <a:pt x="410769" y="2237970"/>
                    </a:cubicBezTo>
                    <a:cubicBezTo>
                      <a:pt x="423469" y="2085570"/>
                      <a:pt x="307582" y="2088745"/>
                      <a:pt x="239319" y="1799820"/>
                    </a:cubicBezTo>
                    <a:cubicBezTo>
                      <a:pt x="171056" y="1510895"/>
                      <a:pt x="13894" y="780645"/>
                      <a:pt x="1194" y="504420"/>
                    </a:cubicBezTo>
                    <a:cubicBezTo>
                      <a:pt x="-11506" y="228195"/>
                      <a:pt x="78982" y="240895"/>
                      <a:pt x="182169" y="16152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94" name="Freihandform 93"/>
              <p:cNvSpPr/>
              <p:nvPr/>
            </p:nvSpPr>
            <p:spPr>
              <a:xfrm>
                <a:off x="472546" y="2265458"/>
                <a:ext cx="1581122" cy="3116199"/>
              </a:xfrm>
              <a:custGeom>
                <a:avLst/>
                <a:gdLst>
                  <a:gd name="connsiteX0" fmla="*/ 3704 w 1581122"/>
                  <a:gd name="connsiteY0" fmla="*/ 334867 h 3116199"/>
                  <a:gd name="connsiteX1" fmla="*/ 384704 w 1581122"/>
                  <a:gd name="connsiteY1" fmla="*/ 11017 h 3116199"/>
                  <a:gd name="connsiteX2" fmla="*/ 746654 w 1581122"/>
                  <a:gd name="connsiteY2" fmla="*/ 125317 h 3116199"/>
                  <a:gd name="connsiteX3" fmla="*/ 1546754 w 1581122"/>
                  <a:gd name="connsiteY3" fmla="*/ 601567 h 3116199"/>
                  <a:gd name="connsiteX4" fmla="*/ 1384829 w 1581122"/>
                  <a:gd name="connsiteY4" fmla="*/ 1211167 h 3116199"/>
                  <a:gd name="connsiteX5" fmla="*/ 927629 w 1581122"/>
                  <a:gd name="connsiteY5" fmla="*/ 1706467 h 3116199"/>
                  <a:gd name="connsiteX6" fmla="*/ 813329 w 1581122"/>
                  <a:gd name="connsiteY6" fmla="*/ 2258917 h 3116199"/>
                  <a:gd name="connsiteX7" fmla="*/ 1241954 w 1581122"/>
                  <a:gd name="connsiteY7" fmla="*/ 1916017 h 3116199"/>
                  <a:gd name="connsiteX8" fmla="*/ 1461029 w 1581122"/>
                  <a:gd name="connsiteY8" fmla="*/ 2373217 h 3116199"/>
                  <a:gd name="connsiteX9" fmla="*/ 1365779 w 1581122"/>
                  <a:gd name="connsiteY9" fmla="*/ 2697067 h 3116199"/>
                  <a:gd name="connsiteX10" fmla="*/ 384704 w 1581122"/>
                  <a:gd name="connsiteY10" fmla="*/ 3116167 h 3116199"/>
                  <a:gd name="connsiteX11" fmla="*/ 146579 w 1581122"/>
                  <a:gd name="connsiteY11" fmla="*/ 2716117 h 3116199"/>
                  <a:gd name="connsiteX12" fmla="*/ 403754 w 1581122"/>
                  <a:gd name="connsiteY12" fmla="*/ 2068417 h 3116199"/>
                  <a:gd name="connsiteX13" fmla="*/ 203729 w 1581122"/>
                  <a:gd name="connsiteY13" fmla="*/ 1496917 h 3116199"/>
                  <a:gd name="connsiteX14" fmla="*/ 3704 w 1581122"/>
                  <a:gd name="connsiteY14" fmla="*/ 334867 h 3116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581122" h="3116199">
                    <a:moveTo>
                      <a:pt x="3704" y="334867"/>
                    </a:moveTo>
                    <a:cubicBezTo>
                      <a:pt x="33867" y="87217"/>
                      <a:pt x="260879" y="45942"/>
                      <a:pt x="384704" y="11017"/>
                    </a:cubicBezTo>
                    <a:cubicBezTo>
                      <a:pt x="508529" y="-23908"/>
                      <a:pt x="552979" y="26892"/>
                      <a:pt x="746654" y="125317"/>
                    </a:cubicBezTo>
                    <a:cubicBezTo>
                      <a:pt x="940329" y="223742"/>
                      <a:pt x="1440392" y="420592"/>
                      <a:pt x="1546754" y="601567"/>
                    </a:cubicBezTo>
                    <a:cubicBezTo>
                      <a:pt x="1653117" y="782542"/>
                      <a:pt x="1488016" y="1027017"/>
                      <a:pt x="1384829" y="1211167"/>
                    </a:cubicBezTo>
                    <a:cubicBezTo>
                      <a:pt x="1281642" y="1395317"/>
                      <a:pt x="1022879" y="1531842"/>
                      <a:pt x="927629" y="1706467"/>
                    </a:cubicBezTo>
                    <a:cubicBezTo>
                      <a:pt x="832379" y="1881092"/>
                      <a:pt x="760942" y="2223992"/>
                      <a:pt x="813329" y="2258917"/>
                    </a:cubicBezTo>
                    <a:cubicBezTo>
                      <a:pt x="865717" y="2293842"/>
                      <a:pt x="1134004" y="1896967"/>
                      <a:pt x="1241954" y="1916017"/>
                    </a:cubicBezTo>
                    <a:cubicBezTo>
                      <a:pt x="1349904" y="1935067"/>
                      <a:pt x="1440392" y="2243042"/>
                      <a:pt x="1461029" y="2373217"/>
                    </a:cubicBezTo>
                    <a:cubicBezTo>
                      <a:pt x="1481666" y="2503392"/>
                      <a:pt x="1545166" y="2573242"/>
                      <a:pt x="1365779" y="2697067"/>
                    </a:cubicBezTo>
                    <a:cubicBezTo>
                      <a:pt x="1186392" y="2820892"/>
                      <a:pt x="587904" y="3112992"/>
                      <a:pt x="384704" y="3116167"/>
                    </a:cubicBezTo>
                    <a:cubicBezTo>
                      <a:pt x="181504" y="3119342"/>
                      <a:pt x="143404" y="2890742"/>
                      <a:pt x="146579" y="2716117"/>
                    </a:cubicBezTo>
                    <a:cubicBezTo>
                      <a:pt x="149754" y="2541492"/>
                      <a:pt x="394229" y="2271617"/>
                      <a:pt x="403754" y="2068417"/>
                    </a:cubicBezTo>
                    <a:cubicBezTo>
                      <a:pt x="413279" y="1865217"/>
                      <a:pt x="271992" y="1785842"/>
                      <a:pt x="203729" y="1496917"/>
                    </a:cubicBezTo>
                    <a:cubicBezTo>
                      <a:pt x="135466" y="1207992"/>
                      <a:pt x="-26459" y="582517"/>
                      <a:pt x="3704" y="33486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95" name="Freihandform 94"/>
              <p:cNvSpPr/>
              <p:nvPr/>
            </p:nvSpPr>
            <p:spPr>
              <a:xfrm>
                <a:off x="612503" y="2329641"/>
                <a:ext cx="1360447" cy="2995218"/>
              </a:xfrm>
              <a:custGeom>
                <a:avLst/>
                <a:gdLst>
                  <a:gd name="connsiteX0" fmla="*/ 320947 w 1360447"/>
                  <a:gd name="connsiteY0" fmla="*/ 1642284 h 2995218"/>
                  <a:gd name="connsiteX1" fmla="*/ 139972 w 1360447"/>
                  <a:gd name="connsiteY1" fmla="*/ 1451784 h 2995218"/>
                  <a:gd name="connsiteX2" fmla="*/ 263797 w 1360447"/>
                  <a:gd name="connsiteY2" fmla="*/ 1204134 h 2995218"/>
                  <a:gd name="connsiteX3" fmla="*/ 197122 w 1360447"/>
                  <a:gd name="connsiteY3" fmla="*/ 842184 h 2995218"/>
                  <a:gd name="connsiteX4" fmla="*/ 6622 w 1360447"/>
                  <a:gd name="connsiteY4" fmla="*/ 442134 h 2995218"/>
                  <a:gd name="connsiteX5" fmla="*/ 168547 w 1360447"/>
                  <a:gd name="connsiteY5" fmla="*/ 3984 h 2995218"/>
                  <a:gd name="connsiteX6" fmla="*/ 530497 w 1360447"/>
                  <a:gd name="connsiteY6" fmla="*/ 213534 h 2995218"/>
                  <a:gd name="connsiteX7" fmla="*/ 835297 w 1360447"/>
                  <a:gd name="connsiteY7" fmla="*/ 384984 h 2995218"/>
                  <a:gd name="connsiteX8" fmla="*/ 1292497 w 1360447"/>
                  <a:gd name="connsiteY8" fmla="*/ 556434 h 2995218"/>
                  <a:gd name="connsiteX9" fmla="*/ 1349647 w 1360447"/>
                  <a:gd name="connsiteY9" fmla="*/ 785034 h 2995218"/>
                  <a:gd name="connsiteX10" fmla="*/ 1206772 w 1360447"/>
                  <a:gd name="connsiteY10" fmla="*/ 1070784 h 2995218"/>
                  <a:gd name="connsiteX11" fmla="*/ 959122 w 1360447"/>
                  <a:gd name="connsiteY11" fmla="*/ 1242234 h 2995218"/>
                  <a:gd name="connsiteX12" fmla="*/ 711472 w 1360447"/>
                  <a:gd name="connsiteY12" fmla="*/ 1680384 h 2995218"/>
                  <a:gd name="connsiteX13" fmla="*/ 540022 w 1360447"/>
                  <a:gd name="connsiteY13" fmla="*/ 2328084 h 2995218"/>
                  <a:gd name="connsiteX14" fmla="*/ 587647 w 1360447"/>
                  <a:gd name="connsiteY14" fmla="*/ 2785284 h 2995218"/>
                  <a:gd name="connsiteX15" fmla="*/ 368572 w 1360447"/>
                  <a:gd name="connsiteY15" fmla="*/ 2994834 h 2995218"/>
                  <a:gd name="connsiteX16" fmla="*/ 6622 w 1360447"/>
                  <a:gd name="connsiteY16" fmla="*/ 2823384 h 2995218"/>
                  <a:gd name="connsiteX17" fmla="*/ 149497 w 1360447"/>
                  <a:gd name="connsiteY17" fmla="*/ 2366184 h 2995218"/>
                  <a:gd name="connsiteX18" fmla="*/ 339997 w 1360447"/>
                  <a:gd name="connsiteY18" fmla="*/ 1966134 h 2995218"/>
                  <a:gd name="connsiteX19" fmla="*/ 320947 w 1360447"/>
                  <a:gd name="connsiteY19" fmla="*/ 1642284 h 29952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360447" h="2995218">
                    <a:moveTo>
                      <a:pt x="320947" y="1642284"/>
                    </a:moveTo>
                    <a:cubicBezTo>
                      <a:pt x="287609" y="1556559"/>
                      <a:pt x="149497" y="1524809"/>
                      <a:pt x="139972" y="1451784"/>
                    </a:cubicBezTo>
                    <a:cubicBezTo>
                      <a:pt x="130447" y="1378759"/>
                      <a:pt x="254272" y="1305734"/>
                      <a:pt x="263797" y="1204134"/>
                    </a:cubicBezTo>
                    <a:cubicBezTo>
                      <a:pt x="273322" y="1102534"/>
                      <a:pt x="239985" y="969184"/>
                      <a:pt x="197122" y="842184"/>
                    </a:cubicBezTo>
                    <a:cubicBezTo>
                      <a:pt x="154259" y="715184"/>
                      <a:pt x="11384" y="581834"/>
                      <a:pt x="6622" y="442134"/>
                    </a:cubicBezTo>
                    <a:cubicBezTo>
                      <a:pt x="1860" y="302434"/>
                      <a:pt x="81234" y="42084"/>
                      <a:pt x="168547" y="3984"/>
                    </a:cubicBezTo>
                    <a:cubicBezTo>
                      <a:pt x="255859" y="-34116"/>
                      <a:pt x="530497" y="213534"/>
                      <a:pt x="530497" y="213534"/>
                    </a:cubicBezTo>
                    <a:cubicBezTo>
                      <a:pt x="641622" y="277034"/>
                      <a:pt x="708297" y="327834"/>
                      <a:pt x="835297" y="384984"/>
                    </a:cubicBezTo>
                    <a:cubicBezTo>
                      <a:pt x="962297" y="442134"/>
                      <a:pt x="1206772" y="489759"/>
                      <a:pt x="1292497" y="556434"/>
                    </a:cubicBezTo>
                    <a:cubicBezTo>
                      <a:pt x="1378222" y="623109"/>
                      <a:pt x="1363935" y="699309"/>
                      <a:pt x="1349647" y="785034"/>
                    </a:cubicBezTo>
                    <a:cubicBezTo>
                      <a:pt x="1335359" y="870759"/>
                      <a:pt x="1271860" y="994584"/>
                      <a:pt x="1206772" y="1070784"/>
                    </a:cubicBezTo>
                    <a:cubicBezTo>
                      <a:pt x="1141685" y="1146984"/>
                      <a:pt x="1041672" y="1140634"/>
                      <a:pt x="959122" y="1242234"/>
                    </a:cubicBezTo>
                    <a:cubicBezTo>
                      <a:pt x="876572" y="1343834"/>
                      <a:pt x="781322" y="1499409"/>
                      <a:pt x="711472" y="1680384"/>
                    </a:cubicBezTo>
                    <a:cubicBezTo>
                      <a:pt x="641622" y="1861359"/>
                      <a:pt x="560659" y="2143934"/>
                      <a:pt x="540022" y="2328084"/>
                    </a:cubicBezTo>
                    <a:cubicBezTo>
                      <a:pt x="519385" y="2512234"/>
                      <a:pt x="616222" y="2674159"/>
                      <a:pt x="587647" y="2785284"/>
                    </a:cubicBezTo>
                    <a:cubicBezTo>
                      <a:pt x="559072" y="2896409"/>
                      <a:pt x="465409" y="2988484"/>
                      <a:pt x="368572" y="2994834"/>
                    </a:cubicBezTo>
                    <a:cubicBezTo>
                      <a:pt x="271735" y="3001184"/>
                      <a:pt x="43134" y="2928159"/>
                      <a:pt x="6622" y="2823384"/>
                    </a:cubicBezTo>
                    <a:cubicBezTo>
                      <a:pt x="-29890" y="2718609"/>
                      <a:pt x="93934" y="2509059"/>
                      <a:pt x="149497" y="2366184"/>
                    </a:cubicBezTo>
                    <a:cubicBezTo>
                      <a:pt x="205059" y="2223309"/>
                      <a:pt x="308247" y="2080434"/>
                      <a:pt x="339997" y="1966134"/>
                    </a:cubicBezTo>
                    <a:cubicBezTo>
                      <a:pt x="371747" y="1851834"/>
                      <a:pt x="354285" y="1728009"/>
                      <a:pt x="320947" y="1642284"/>
                    </a:cubicBez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96" name="Gruppieren 95"/>
              <p:cNvGrpSpPr/>
              <p:nvPr/>
            </p:nvGrpSpPr>
            <p:grpSpPr>
              <a:xfrm>
                <a:off x="746901" y="2558113"/>
                <a:ext cx="1065643" cy="2591394"/>
                <a:chOff x="746901" y="2558113"/>
                <a:chExt cx="1065643" cy="2591394"/>
              </a:xfrm>
            </p:grpSpPr>
            <p:cxnSp>
              <p:nvCxnSpPr>
                <p:cNvPr id="97" name="Gerader Verbinder 96"/>
                <p:cNvCxnSpPr>
                  <a:cxnSpLocks/>
                  <a:stCxn id="102" idx="6"/>
                  <a:endCxn id="103" idx="1"/>
                </p:cNvCxnSpPr>
                <p:nvPr/>
              </p:nvCxnSpPr>
              <p:spPr>
                <a:xfrm>
                  <a:off x="1106901" y="2738113"/>
                  <a:ext cx="398364" cy="250569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" name="Gerader Verbinder 97"/>
                <p:cNvCxnSpPr>
                  <a:cxnSpLocks/>
                  <a:stCxn id="102" idx="4"/>
                  <a:endCxn id="104" idx="0"/>
                </p:cNvCxnSpPr>
                <p:nvPr/>
              </p:nvCxnSpPr>
              <p:spPr>
                <a:xfrm>
                  <a:off x="926901" y="2918113"/>
                  <a:ext cx="211551" cy="637956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" name="Gerader Verbinder 98"/>
                <p:cNvCxnSpPr>
                  <a:cxnSpLocks/>
                  <a:stCxn id="104" idx="4"/>
                  <a:endCxn id="105" idx="0"/>
                </p:cNvCxnSpPr>
                <p:nvPr/>
              </p:nvCxnSpPr>
              <p:spPr>
                <a:xfrm flipH="1">
                  <a:off x="926901" y="3916069"/>
                  <a:ext cx="211551" cy="873438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0" name="Gerader Verbinder 99"/>
                <p:cNvCxnSpPr>
                  <a:cxnSpLocks/>
                  <a:stCxn id="105" idx="6"/>
                  <a:endCxn id="106" idx="2"/>
                </p:cNvCxnSpPr>
                <p:nvPr/>
              </p:nvCxnSpPr>
              <p:spPr>
                <a:xfrm flipV="1">
                  <a:off x="1106901" y="4609507"/>
                  <a:ext cx="345643" cy="36000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Gerader Verbinder 100"/>
                <p:cNvCxnSpPr>
                  <a:cxnSpLocks/>
                  <a:stCxn id="104" idx="7"/>
                  <a:endCxn id="103" idx="3"/>
                </p:cNvCxnSpPr>
                <p:nvPr/>
              </p:nvCxnSpPr>
              <p:spPr>
                <a:xfrm flipV="1">
                  <a:off x="1265731" y="3243240"/>
                  <a:ext cx="239534" cy="36555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2" name="Ellipse 101"/>
                <p:cNvSpPr>
                  <a:spLocks noChangeAspect="1"/>
                </p:cNvSpPr>
                <p:nvPr/>
              </p:nvSpPr>
              <p:spPr>
                <a:xfrm>
                  <a:off x="746901" y="2558113"/>
                  <a:ext cx="360000" cy="360000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 smtClean="0"/>
                </a:p>
              </p:txBody>
            </p:sp>
            <p:sp>
              <p:nvSpPr>
                <p:cNvPr id="103" name="Ellipse 102"/>
                <p:cNvSpPr>
                  <a:spLocks noChangeAspect="1"/>
                </p:cNvSpPr>
                <p:nvPr/>
              </p:nvSpPr>
              <p:spPr>
                <a:xfrm>
                  <a:off x="1452544" y="2935961"/>
                  <a:ext cx="360000" cy="3600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 smtClean="0"/>
                </a:p>
              </p:txBody>
            </p:sp>
            <p:sp>
              <p:nvSpPr>
                <p:cNvPr id="104" name="Ellipse 103"/>
                <p:cNvSpPr>
                  <a:spLocks noChangeAspect="1"/>
                </p:cNvSpPr>
                <p:nvPr/>
              </p:nvSpPr>
              <p:spPr>
                <a:xfrm>
                  <a:off x="958452" y="3556069"/>
                  <a:ext cx="360000" cy="360000"/>
                </a:xfrm>
                <a:prstGeom prst="ellipse">
                  <a:avLst/>
                </a:prstGeom>
                <a:solidFill>
                  <a:schemeClr val="tx1"/>
                </a:solidFill>
                <a:ln w="571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 smtClean="0"/>
                </a:p>
              </p:txBody>
            </p:sp>
            <p:sp>
              <p:nvSpPr>
                <p:cNvPr id="105" name="Ellipse 104"/>
                <p:cNvSpPr>
                  <a:spLocks noChangeAspect="1"/>
                </p:cNvSpPr>
                <p:nvPr/>
              </p:nvSpPr>
              <p:spPr>
                <a:xfrm>
                  <a:off x="746901" y="4789507"/>
                  <a:ext cx="360000" cy="3600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 smtClean="0"/>
                </a:p>
              </p:txBody>
            </p:sp>
            <p:sp>
              <p:nvSpPr>
                <p:cNvPr id="106" name="Ellipse 105"/>
                <p:cNvSpPr>
                  <a:spLocks noChangeAspect="1"/>
                </p:cNvSpPr>
                <p:nvPr/>
              </p:nvSpPr>
              <p:spPr>
                <a:xfrm>
                  <a:off x="1452544" y="4429507"/>
                  <a:ext cx="360000" cy="3600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 smtClean="0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63" name="Gruppieren 62"/>
            <p:cNvGrpSpPr>
              <a:grpSpLocks noChangeAspect="1"/>
            </p:cNvGrpSpPr>
            <p:nvPr/>
          </p:nvGrpSpPr>
          <p:grpSpPr>
            <a:xfrm>
              <a:off x="3818185" y="347502"/>
              <a:ext cx="686901" cy="1324954"/>
              <a:chOff x="525065" y="2344361"/>
              <a:chExt cx="1569709" cy="3027789"/>
            </a:xfrm>
          </p:grpSpPr>
          <p:sp>
            <p:nvSpPr>
              <p:cNvPr id="79" name="Freihandform 78"/>
              <p:cNvSpPr/>
              <p:nvPr/>
            </p:nvSpPr>
            <p:spPr>
              <a:xfrm>
                <a:off x="525065" y="2344361"/>
                <a:ext cx="1569709" cy="3027789"/>
              </a:xfrm>
              <a:custGeom>
                <a:avLst/>
                <a:gdLst>
                  <a:gd name="connsiteX0" fmla="*/ 144891 w 1569709"/>
                  <a:gd name="connsiteY0" fmla="*/ 100075 h 3027789"/>
                  <a:gd name="connsiteX1" fmla="*/ 507030 w 1569709"/>
                  <a:gd name="connsiteY1" fmla="*/ 45754 h 3027789"/>
                  <a:gd name="connsiteX2" fmla="*/ 1484804 w 1569709"/>
                  <a:gd name="connsiteY2" fmla="*/ 733817 h 3027789"/>
                  <a:gd name="connsiteX3" fmla="*/ 1032131 w 1569709"/>
                  <a:gd name="connsiteY3" fmla="*/ 1222704 h 3027789"/>
                  <a:gd name="connsiteX4" fmla="*/ 1050238 w 1569709"/>
                  <a:gd name="connsiteY4" fmla="*/ 1512415 h 3027789"/>
                  <a:gd name="connsiteX5" fmla="*/ 851062 w 1569709"/>
                  <a:gd name="connsiteY5" fmla="*/ 1784019 h 3027789"/>
                  <a:gd name="connsiteX6" fmla="*/ 1349002 w 1569709"/>
                  <a:gd name="connsiteY6" fmla="*/ 1965089 h 3027789"/>
                  <a:gd name="connsiteX7" fmla="*/ 1521018 w 1569709"/>
                  <a:gd name="connsiteY7" fmla="*/ 2435869 h 3027789"/>
                  <a:gd name="connsiteX8" fmla="*/ 497977 w 1569709"/>
                  <a:gd name="connsiteY8" fmla="*/ 2960970 h 3027789"/>
                  <a:gd name="connsiteX9" fmla="*/ 126785 w 1569709"/>
                  <a:gd name="connsiteY9" fmla="*/ 2979077 h 3027789"/>
                  <a:gd name="connsiteX10" fmla="*/ 36 w 1569709"/>
                  <a:gd name="connsiteY10" fmla="*/ 2580724 h 3027789"/>
                  <a:gd name="connsiteX11" fmla="*/ 135838 w 1569709"/>
                  <a:gd name="connsiteY11" fmla="*/ 2363441 h 3027789"/>
                  <a:gd name="connsiteX12" fmla="*/ 298800 w 1569709"/>
                  <a:gd name="connsiteY12" fmla="*/ 2164265 h 3027789"/>
                  <a:gd name="connsiteX13" fmla="*/ 316907 w 1569709"/>
                  <a:gd name="connsiteY13" fmla="*/ 1729698 h 3027789"/>
                  <a:gd name="connsiteX14" fmla="*/ 235426 w 1569709"/>
                  <a:gd name="connsiteY14" fmla="*/ 1494308 h 3027789"/>
                  <a:gd name="connsiteX15" fmla="*/ 289747 w 1569709"/>
                  <a:gd name="connsiteY15" fmla="*/ 878673 h 3027789"/>
                  <a:gd name="connsiteX16" fmla="*/ 36250 w 1569709"/>
                  <a:gd name="connsiteY16" fmla="*/ 389786 h 3027789"/>
                  <a:gd name="connsiteX17" fmla="*/ 144891 w 1569709"/>
                  <a:gd name="connsiteY17" fmla="*/ 100075 h 30277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569709" h="3027789">
                    <a:moveTo>
                      <a:pt x="144891" y="100075"/>
                    </a:moveTo>
                    <a:cubicBezTo>
                      <a:pt x="223354" y="42736"/>
                      <a:pt x="283711" y="-59870"/>
                      <a:pt x="507030" y="45754"/>
                    </a:cubicBezTo>
                    <a:cubicBezTo>
                      <a:pt x="730349" y="151378"/>
                      <a:pt x="1397287" y="537659"/>
                      <a:pt x="1484804" y="733817"/>
                    </a:cubicBezTo>
                    <a:cubicBezTo>
                      <a:pt x="1572321" y="929975"/>
                      <a:pt x="1104559" y="1092938"/>
                      <a:pt x="1032131" y="1222704"/>
                    </a:cubicBezTo>
                    <a:cubicBezTo>
                      <a:pt x="959703" y="1352470"/>
                      <a:pt x="1080416" y="1418863"/>
                      <a:pt x="1050238" y="1512415"/>
                    </a:cubicBezTo>
                    <a:cubicBezTo>
                      <a:pt x="1020060" y="1605968"/>
                      <a:pt x="801268" y="1708573"/>
                      <a:pt x="851062" y="1784019"/>
                    </a:cubicBezTo>
                    <a:cubicBezTo>
                      <a:pt x="900856" y="1859465"/>
                      <a:pt x="1237343" y="1856447"/>
                      <a:pt x="1349002" y="1965089"/>
                    </a:cubicBezTo>
                    <a:cubicBezTo>
                      <a:pt x="1460661" y="2073731"/>
                      <a:pt x="1662856" y="2269889"/>
                      <a:pt x="1521018" y="2435869"/>
                    </a:cubicBezTo>
                    <a:cubicBezTo>
                      <a:pt x="1379181" y="2601849"/>
                      <a:pt x="730349" y="2870435"/>
                      <a:pt x="497977" y="2960970"/>
                    </a:cubicBezTo>
                    <a:cubicBezTo>
                      <a:pt x="265605" y="3051505"/>
                      <a:pt x="209775" y="3042451"/>
                      <a:pt x="126785" y="2979077"/>
                    </a:cubicBezTo>
                    <a:cubicBezTo>
                      <a:pt x="43795" y="2915703"/>
                      <a:pt x="-1473" y="2683330"/>
                      <a:pt x="36" y="2580724"/>
                    </a:cubicBezTo>
                    <a:cubicBezTo>
                      <a:pt x="1545" y="2478118"/>
                      <a:pt x="86044" y="2432851"/>
                      <a:pt x="135838" y="2363441"/>
                    </a:cubicBezTo>
                    <a:cubicBezTo>
                      <a:pt x="185632" y="2294031"/>
                      <a:pt x="268622" y="2269889"/>
                      <a:pt x="298800" y="2164265"/>
                    </a:cubicBezTo>
                    <a:cubicBezTo>
                      <a:pt x="328978" y="2058641"/>
                      <a:pt x="327469" y="1841357"/>
                      <a:pt x="316907" y="1729698"/>
                    </a:cubicBezTo>
                    <a:cubicBezTo>
                      <a:pt x="306345" y="1618039"/>
                      <a:pt x="239953" y="1636145"/>
                      <a:pt x="235426" y="1494308"/>
                    </a:cubicBezTo>
                    <a:cubicBezTo>
                      <a:pt x="230899" y="1352471"/>
                      <a:pt x="322943" y="1062760"/>
                      <a:pt x="289747" y="878673"/>
                    </a:cubicBezTo>
                    <a:cubicBezTo>
                      <a:pt x="256551" y="694586"/>
                      <a:pt x="67937" y="519552"/>
                      <a:pt x="36250" y="389786"/>
                    </a:cubicBezTo>
                    <a:cubicBezTo>
                      <a:pt x="4563" y="260020"/>
                      <a:pt x="66428" y="157414"/>
                      <a:pt x="144891" y="100075"/>
                    </a:cubicBez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0" name="Freihandform 79"/>
              <p:cNvSpPr/>
              <p:nvPr/>
            </p:nvSpPr>
            <p:spPr>
              <a:xfrm>
                <a:off x="561879" y="2458173"/>
                <a:ext cx="1425215" cy="2830041"/>
              </a:xfrm>
              <a:custGeom>
                <a:avLst/>
                <a:gdLst>
                  <a:gd name="connsiteX0" fmla="*/ 53757 w 1425215"/>
                  <a:gd name="connsiteY0" fmla="*/ 185439 h 2830041"/>
                  <a:gd name="connsiteX1" fmla="*/ 198612 w 1425215"/>
                  <a:gd name="connsiteY1" fmla="*/ 529471 h 2830041"/>
                  <a:gd name="connsiteX2" fmla="*/ 379681 w 1425215"/>
                  <a:gd name="connsiteY2" fmla="*/ 891609 h 2830041"/>
                  <a:gd name="connsiteX3" fmla="*/ 234826 w 1425215"/>
                  <a:gd name="connsiteY3" fmla="*/ 1326176 h 2830041"/>
                  <a:gd name="connsiteX4" fmla="*/ 334414 w 1425215"/>
                  <a:gd name="connsiteY4" fmla="*/ 1597779 h 2830041"/>
                  <a:gd name="connsiteX5" fmla="*/ 334414 w 1425215"/>
                  <a:gd name="connsiteY5" fmla="*/ 2032346 h 2830041"/>
                  <a:gd name="connsiteX6" fmla="*/ 35650 w 1425215"/>
                  <a:gd name="connsiteY6" fmla="*/ 2394484 h 2830041"/>
                  <a:gd name="connsiteX7" fmla="*/ 26596 w 1425215"/>
                  <a:gd name="connsiteY7" fmla="*/ 2666088 h 2830041"/>
                  <a:gd name="connsiteX8" fmla="*/ 225772 w 1425215"/>
                  <a:gd name="connsiteY8" fmla="*/ 2829051 h 2830041"/>
                  <a:gd name="connsiteX9" fmla="*/ 696553 w 1425215"/>
                  <a:gd name="connsiteY9" fmla="*/ 2720409 h 2830041"/>
                  <a:gd name="connsiteX10" fmla="*/ 1185440 w 1425215"/>
                  <a:gd name="connsiteY10" fmla="*/ 2448805 h 2830041"/>
                  <a:gd name="connsiteX11" fmla="*/ 1420830 w 1425215"/>
                  <a:gd name="connsiteY11" fmla="*/ 2068560 h 2830041"/>
                  <a:gd name="connsiteX12" fmla="*/ 995317 w 1425215"/>
                  <a:gd name="connsiteY12" fmla="*/ 1833170 h 2830041"/>
                  <a:gd name="connsiteX13" fmla="*/ 796141 w 1425215"/>
                  <a:gd name="connsiteY13" fmla="*/ 1851277 h 2830041"/>
                  <a:gd name="connsiteX14" fmla="*/ 651285 w 1425215"/>
                  <a:gd name="connsiteY14" fmla="*/ 1978025 h 2830041"/>
                  <a:gd name="connsiteX15" fmla="*/ 660339 w 1425215"/>
                  <a:gd name="connsiteY15" fmla="*/ 1724528 h 2830041"/>
                  <a:gd name="connsiteX16" fmla="*/ 768980 w 1425215"/>
                  <a:gd name="connsiteY16" fmla="*/ 1489138 h 2830041"/>
                  <a:gd name="connsiteX17" fmla="*/ 931943 w 1425215"/>
                  <a:gd name="connsiteY17" fmla="*/ 1362389 h 2830041"/>
                  <a:gd name="connsiteX18" fmla="*/ 959103 w 1425215"/>
                  <a:gd name="connsiteY18" fmla="*/ 1090785 h 2830041"/>
                  <a:gd name="connsiteX19" fmla="*/ 1366509 w 1425215"/>
                  <a:gd name="connsiteY19" fmla="*/ 638112 h 2830041"/>
                  <a:gd name="connsiteX20" fmla="*/ 506430 w 1425215"/>
                  <a:gd name="connsiteY20" fmla="*/ 22477 h 2830041"/>
                  <a:gd name="connsiteX21" fmla="*/ 53757 w 1425215"/>
                  <a:gd name="connsiteY21" fmla="*/ 185439 h 28300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425215" h="2830041">
                    <a:moveTo>
                      <a:pt x="53757" y="185439"/>
                    </a:moveTo>
                    <a:cubicBezTo>
                      <a:pt x="2454" y="269938"/>
                      <a:pt x="144291" y="411776"/>
                      <a:pt x="198612" y="529471"/>
                    </a:cubicBezTo>
                    <a:cubicBezTo>
                      <a:pt x="252933" y="647166"/>
                      <a:pt x="373645" y="758825"/>
                      <a:pt x="379681" y="891609"/>
                    </a:cubicBezTo>
                    <a:cubicBezTo>
                      <a:pt x="385717" y="1024393"/>
                      <a:pt x="242371" y="1208481"/>
                      <a:pt x="234826" y="1326176"/>
                    </a:cubicBezTo>
                    <a:cubicBezTo>
                      <a:pt x="227282" y="1443871"/>
                      <a:pt x="317816" y="1480084"/>
                      <a:pt x="334414" y="1597779"/>
                    </a:cubicBezTo>
                    <a:cubicBezTo>
                      <a:pt x="351012" y="1715474"/>
                      <a:pt x="384208" y="1899562"/>
                      <a:pt x="334414" y="2032346"/>
                    </a:cubicBezTo>
                    <a:cubicBezTo>
                      <a:pt x="284620" y="2165130"/>
                      <a:pt x="86953" y="2288860"/>
                      <a:pt x="35650" y="2394484"/>
                    </a:cubicBezTo>
                    <a:cubicBezTo>
                      <a:pt x="-15653" y="2500108"/>
                      <a:pt x="-5091" y="2593660"/>
                      <a:pt x="26596" y="2666088"/>
                    </a:cubicBezTo>
                    <a:cubicBezTo>
                      <a:pt x="58283" y="2738516"/>
                      <a:pt x="114113" y="2819998"/>
                      <a:pt x="225772" y="2829051"/>
                    </a:cubicBezTo>
                    <a:cubicBezTo>
                      <a:pt x="337431" y="2838104"/>
                      <a:pt x="536608" y="2783783"/>
                      <a:pt x="696553" y="2720409"/>
                    </a:cubicBezTo>
                    <a:cubicBezTo>
                      <a:pt x="856498" y="2657035"/>
                      <a:pt x="1064727" y="2557447"/>
                      <a:pt x="1185440" y="2448805"/>
                    </a:cubicBezTo>
                    <a:cubicBezTo>
                      <a:pt x="1306153" y="2340164"/>
                      <a:pt x="1452517" y="2171166"/>
                      <a:pt x="1420830" y="2068560"/>
                    </a:cubicBezTo>
                    <a:cubicBezTo>
                      <a:pt x="1389143" y="1965954"/>
                      <a:pt x="1099432" y="1869384"/>
                      <a:pt x="995317" y="1833170"/>
                    </a:cubicBezTo>
                    <a:cubicBezTo>
                      <a:pt x="891202" y="1796956"/>
                      <a:pt x="853480" y="1827135"/>
                      <a:pt x="796141" y="1851277"/>
                    </a:cubicBezTo>
                    <a:cubicBezTo>
                      <a:pt x="738802" y="1875419"/>
                      <a:pt x="673919" y="1999150"/>
                      <a:pt x="651285" y="1978025"/>
                    </a:cubicBezTo>
                    <a:cubicBezTo>
                      <a:pt x="628651" y="1956900"/>
                      <a:pt x="640723" y="1806009"/>
                      <a:pt x="660339" y="1724528"/>
                    </a:cubicBezTo>
                    <a:cubicBezTo>
                      <a:pt x="679955" y="1643047"/>
                      <a:pt x="723713" y="1549495"/>
                      <a:pt x="768980" y="1489138"/>
                    </a:cubicBezTo>
                    <a:cubicBezTo>
                      <a:pt x="814247" y="1428782"/>
                      <a:pt x="900256" y="1428781"/>
                      <a:pt x="931943" y="1362389"/>
                    </a:cubicBezTo>
                    <a:cubicBezTo>
                      <a:pt x="963630" y="1295997"/>
                      <a:pt x="886675" y="1211498"/>
                      <a:pt x="959103" y="1090785"/>
                    </a:cubicBezTo>
                    <a:cubicBezTo>
                      <a:pt x="1031531" y="970072"/>
                      <a:pt x="1441954" y="816163"/>
                      <a:pt x="1366509" y="638112"/>
                    </a:cubicBezTo>
                    <a:cubicBezTo>
                      <a:pt x="1291064" y="460061"/>
                      <a:pt x="722204" y="103958"/>
                      <a:pt x="506430" y="22477"/>
                    </a:cubicBezTo>
                    <a:cubicBezTo>
                      <a:pt x="290656" y="-59004"/>
                      <a:pt x="105060" y="100940"/>
                      <a:pt x="53757" y="185439"/>
                    </a:cubicBezTo>
                    <a:close/>
                  </a:path>
                </a:pathLst>
              </a:cu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1" name="Freihandform 80"/>
              <p:cNvSpPr/>
              <p:nvPr/>
            </p:nvSpPr>
            <p:spPr>
              <a:xfrm>
                <a:off x="629968" y="3440280"/>
                <a:ext cx="1302323" cy="1793036"/>
              </a:xfrm>
              <a:custGeom>
                <a:avLst/>
                <a:gdLst>
                  <a:gd name="connsiteX0" fmla="*/ 3775 w 1302323"/>
                  <a:gd name="connsiteY0" fmla="*/ 1575340 h 1793036"/>
                  <a:gd name="connsiteX1" fmla="*/ 139577 w 1302323"/>
                  <a:gd name="connsiteY1" fmla="*/ 1285629 h 1793036"/>
                  <a:gd name="connsiteX2" fmla="*/ 302539 w 1302323"/>
                  <a:gd name="connsiteY2" fmla="*/ 1140773 h 1793036"/>
                  <a:gd name="connsiteX3" fmla="*/ 365913 w 1302323"/>
                  <a:gd name="connsiteY3" fmla="*/ 579459 h 1793036"/>
                  <a:gd name="connsiteX4" fmla="*/ 257272 w 1302323"/>
                  <a:gd name="connsiteY4" fmla="*/ 271641 h 1793036"/>
                  <a:gd name="connsiteX5" fmla="*/ 519822 w 1302323"/>
                  <a:gd name="connsiteY5" fmla="*/ 37 h 1793036"/>
                  <a:gd name="connsiteX6" fmla="*/ 809533 w 1302323"/>
                  <a:gd name="connsiteY6" fmla="*/ 289748 h 1793036"/>
                  <a:gd name="connsiteX7" fmla="*/ 583196 w 1302323"/>
                  <a:gd name="connsiteY7" fmla="*/ 543245 h 1793036"/>
                  <a:gd name="connsiteX8" fmla="*/ 393074 w 1302323"/>
                  <a:gd name="connsiteY8" fmla="*/ 1267522 h 1793036"/>
                  <a:gd name="connsiteX9" fmla="*/ 465501 w 1302323"/>
                  <a:gd name="connsiteY9" fmla="*/ 1339950 h 1793036"/>
                  <a:gd name="connsiteX10" fmla="*/ 881961 w 1302323"/>
                  <a:gd name="connsiteY10" fmla="*/ 887276 h 1793036"/>
                  <a:gd name="connsiteX11" fmla="*/ 1298420 w 1302323"/>
                  <a:gd name="connsiteY11" fmla="*/ 1122667 h 1793036"/>
                  <a:gd name="connsiteX12" fmla="*/ 1072083 w 1302323"/>
                  <a:gd name="connsiteY12" fmla="*/ 1430484 h 1793036"/>
                  <a:gd name="connsiteX13" fmla="*/ 764266 w 1302323"/>
                  <a:gd name="connsiteY13" fmla="*/ 1502912 h 1793036"/>
                  <a:gd name="connsiteX14" fmla="*/ 293485 w 1302323"/>
                  <a:gd name="connsiteY14" fmla="*/ 1792623 h 1793036"/>
                  <a:gd name="connsiteX15" fmla="*/ 3775 w 1302323"/>
                  <a:gd name="connsiteY15" fmla="*/ 1575340 h 1793036"/>
                  <a:gd name="connsiteX0" fmla="*/ 3775 w 1302323"/>
                  <a:gd name="connsiteY0" fmla="*/ 1575340 h 1793036"/>
                  <a:gd name="connsiteX1" fmla="*/ 139577 w 1302323"/>
                  <a:gd name="connsiteY1" fmla="*/ 1285629 h 1793036"/>
                  <a:gd name="connsiteX2" fmla="*/ 302539 w 1302323"/>
                  <a:gd name="connsiteY2" fmla="*/ 1140773 h 1793036"/>
                  <a:gd name="connsiteX3" fmla="*/ 365913 w 1302323"/>
                  <a:gd name="connsiteY3" fmla="*/ 579459 h 1793036"/>
                  <a:gd name="connsiteX4" fmla="*/ 257272 w 1302323"/>
                  <a:gd name="connsiteY4" fmla="*/ 271641 h 1793036"/>
                  <a:gd name="connsiteX5" fmla="*/ 519822 w 1302323"/>
                  <a:gd name="connsiteY5" fmla="*/ 37 h 1793036"/>
                  <a:gd name="connsiteX6" fmla="*/ 809533 w 1302323"/>
                  <a:gd name="connsiteY6" fmla="*/ 289748 h 1793036"/>
                  <a:gd name="connsiteX7" fmla="*/ 583196 w 1302323"/>
                  <a:gd name="connsiteY7" fmla="*/ 543245 h 1793036"/>
                  <a:gd name="connsiteX8" fmla="*/ 393074 w 1302323"/>
                  <a:gd name="connsiteY8" fmla="*/ 1267522 h 1793036"/>
                  <a:gd name="connsiteX9" fmla="*/ 519822 w 1302323"/>
                  <a:gd name="connsiteY9" fmla="*/ 1267522 h 1793036"/>
                  <a:gd name="connsiteX10" fmla="*/ 881961 w 1302323"/>
                  <a:gd name="connsiteY10" fmla="*/ 887276 h 1793036"/>
                  <a:gd name="connsiteX11" fmla="*/ 1298420 w 1302323"/>
                  <a:gd name="connsiteY11" fmla="*/ 1122667 h 1793036"/>
                  <a:gd name="connsiteX12" fmla="*/ 1072083 w 1302323"/>
                  <a:gd name="connsiteY12" fmla="*/ 1430484 h 1793036"/>
                  <a:gd name="connsiteX13" fmla="*/ 764266 w 1302323"/>
                  <a:gd name="connsiteY13" fmla="*/ 1502912 h 1793036"/>
                  <a:gd name="connsiteX14" fmla="*/ 293485 w 1302323"/>
                  <a:gd name="connsiteY14" fmla="*/ 1792623 h 1793036"/>
                  <a:gd name="connsiteX15" fmla="*/ 3775 w 1302323"/>
                  <a:gd name="connsiteY15" fmla="*/ 1575340 h 1793036"/>
                  <a:gd name="connsiteX0" fmla="*/ 3775 w 1302323"/>
                  <a:gd name="connsiteY0" fmla="*/ 1575340 h 1793036"/>
                  <a:gd name="connsiteX1" fmla="*/ 139577 w 1302323"/>
                  <a:gd name="connsiteY1" fmla="*/ 1285629 h 1793036"/>
                  <a:gd name="connsiteX2" fmla="*/ 302539 w 1302323"/>
                  <a:gd name="connsiteY2" fmla="*/ 1140773 h 1793036"/>
                  <a:gd name="connsiteX3" fmla="*/ 365913 w 1302323"/>
                  <a:gd name="connsiteY3" fmla="*/ 579459 h 1793036"/>
                  <a:gd name="connsiteX4" fmla="*/ 257272 w 1302323"/>
                  <a:gd name="connsiteY4" fmla="*/ 271641 h 1793036"/>
                  <a:gd name="connsiteX5" fmla="*/ 519822 w 1302323"/>
                  <a:gd name="connsiteY5" fmla="*/ 37 h 1793036"/>
                  <a:gd name="connsiteX6" fmla="*/ 809533 w 1302323"/>
                  <a:gd name="connsiteY6" fmla="*/ 289748 h 1793036"/>
                  <a:gd name="connsiteX7" fmla="*/ 583196 w 1302323"/>
                  <a:gd name="connsiteY7" fmla="*/ 543245 h 1793036"/>
                  <a:gd name="connsiteX8" fmla="*/ 438342 w 1302323"/>
                  <a:gd name="connsiteY8" fmla="*/ 1122667 h 1793036"/>
                  <a:gd name="connsiteX9" fmla="*/ 519822 w 1302323"/>
                  <a:gd name="connsiteY9" fmla="*/ 1267522 h 1793036"/>
                  <a:gd name="connsiteX10" fmla="*/ 881961 w 1302323"/>
                  <a:gd name="connsiteY10" fmla="*/ 887276 h 1793036"/>
                  <a:gd name="connsiteX11" fmla="*/ 1298420 w 1302323"/>
                  <a:gd name="connsiteY11" fmla="*/ 1122667 h 1793036"/>
                  <a:gd name="connsiteX12" fmla="*/ 1072083 w 1302323"/>
                  <a:gd name="connsiteY12" fmla="*/ 1430484 h 1793036"/>
                  <a:gd name="connsiteX13" fmla="*/ 764266 w 1302323"/>
                  <a:gd name="connsiteY13" fmla="*/ 1502912 h 1793036"/>
                  <a:gd name="connsiteX14" fmla="*/ 293485 w 1302323"/>
                  <a:gd name="connsiteY14" fmla="*/ 1792623 h 1793036"/>
                  <a:gd name="connsiteX15" fmla="*/ 3775 w 1302323"/>
                  <a:gd name="connsiteY15" fmla="*/ 1575340 h 17930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302323" h="1793036">
                    <a:moveTo>
                      <a:pt x="3775" y="1575340"/>
                    </a:moveTo>
                    <a:cubicBezTo>
                      <a:pt x="-21876" y="1490841"/>
                      <a:pt x="89783" y="1358057"/>
                      <a:pt x="139577" y="1285629"/>
                    </a:cubicBezTo>
                    <a:cubicBezTo>
                      <a:pt x="189371" y="1213201"/>
                      <a:pt x="264816" y="1258468"/>
                      <a:pt x="302539" y="1140773"/>
                    </a:cubicBezTo>
                    <a:cubicBezTo>
                      <a:pt x="340262" y="1023078"/>
                      <a:pt x="373457" y="724314"/>
                      <a:pt x="365913" y="579459"/>
                    </a:cubicBezTo>
                    <a:cubicBezTo>
                      <a:pt x="358369" y="434604"/>
                      <a:pt x="231621" y="368211"/>
                      <a:pt x="257272" y="271641"/>
                    </a:cubicBezTo>
                    <a:cubicBezTo>
                      <a:pt x="282923" y="175071"/>
                      <a:pt x="427779" y="-2981"/>
                      <a:pt x="519822" y="37"/>
                    </a:cubicBezTo>
                    <a:cubicBezTo>
                      <a:pt x="611865" y="3055"/>
                      <a:pt x="798971" y="199213"/>
                      <a:pt x="809533" y="289748"/>
                    </a:cubicBezTo>
                    <a:cubicBezTo>
                      <a:pt x="820095" y="380283"/>
                      <a:pt x="645061" y="404425"/>
                      <a:pt x="583196" y="543245"/>
                    </a:cubicBezTo>
                    <a:cubicBezTo>
                      <a:pt x="521331" y="682065"/>
                      <a:pt x="448904" y="1001954"/>
                      <a:pt x="438342" y="1122667"/>
                    </a:cubicBezTo>
                    <a:cubicBezTo>
                      <a:pt x="427780" y="1243380"/>
                      <a:pt x="445886" y="1306754"/>
                      <a:pt x="519822" y="1267522"/>
                    </a:cubicBezTo>
                    <a:cubicBezTo>
                      <a:pt x="593758" y="1228290"/>
                      <a:pt x="752195" y="911418"/>
                      <a:pt x="881961" y="887276"/>
                    </a:cubicBezTo>
                    <a:cubicBezTo>
                      <a:pt x="1011727" y="863134"/>
                      <a:pt x="1266733" y="1032132"/>
                      <a:pt x="1298420" y="1122667"/>
                    </a:cubicBezTo>
                    <a:cubicBezTo>
                      <a:pt x="1330107" y="1213202"/>
                      <a:pt x="1161109" y="1367110"/>
                      <a:pt x="1072083" y="1430484"/>
                    </a:cubicBezTo>
                    <a:cubicBezTo>
                      <a:pt x="983057" y="1493858"/>
                      <a:pt x="894032" y="1442555"/>
                      <a:pt x="764266" y="1502912"/>
                    </a:cubicBezTo>
                    <a:cubicBezTo>
                      <a:pt x="634500" y="1563268"/>
                      <a:pt x="421742" y="1783570"/>
                      <a:pt x="293485" y="1792623"/>
                    </a:cubicBezTo>
                    <a:cubicBezTo>
                      <a:pt x="165228" y="1801676"/>
                      <a:pt x="29426" y="1659839"/>
                      <a:pt x="3775" y="157534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82" name="Gruppieren 81"/>
              <p:cNvGrpSpPr/>
              <p:nvPr/>
            </p:nvGrpSpPr>
            <p:grpSpPr>
              <a:xfrm>
                <a:off x="746901" y="2558113"/>
                <a:ext cx="1065643" cy="2591394"/>
                <a:chOff x="746901" y="2558113"/>
                <a:chExt cx="1065643" cy="2591394"/>
              </a:xfrm>
            </p:grpSpPr>
            <p:cxnSp>
              <p:nvCxnSpPr>
                <p:cNvPr id="83" name="Gerader Verbinder 82"/>
                <p:cNvCxnSpPr>
                  <a:cxnSpLocks/>
                  <a:stCxn id="88" idx="6"/>
                  <a:endCxn id="89" idx="1"/>
                </p:cNvCxnSpPr>
                <p:nvPr/>
              </p:nvCxnSpPr>
              <p:spPr>
                <a:xfrm>
                  <a:off x="1106901" y="2738113"/>
                  <a:ext cx="398364" cy="250569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Gerader Verbinder 83"/>
                <p:cNvCxnSpPr>
                  <a:cxnSpLocks/>
                  <a:stCxn id="88" idx="4"/>
                  <a:endCxn id="90" idx="0"/>
                </p:cNvCxnSpPr>
                <p:nvPr/>
              </p:nvCxnSpPr>
              <p:spPr>
                <a:xfrm>
                  <a:off x="926901" y="2918113"/>
                  <a:ext cx="211551" cy="637956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Gerader Verbinder 84"/>
                <p:cNvCxnSpPr>
                  <a:cxnSpLocks/>
                  <a:stCxn id="90" idx="4"/>
                  <a:endCxn id="91" idx="0"/>
                </p:cNvCxnSpPr>
                <p:nvPr/>
              </p:nvCxnSpPr>
              <p:spPr>
                <a:xfrm flipH="1">
                  <a:off x="926901" y="3916069"/>
                  <a:ext cx="211551" cy="873438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6" name="Gerader Verbinder 85"/>
                <p:cNvCxnSpPr>
                  <a:cxnSpLocks/>
                  <a:stCxn id="91" idx="6"/>
                  <a:endCxn id="92" idx="2"/>
                </p:cNvCxnSpPr>
                <p:nvPr/>
              </p:nvCxnSpPr>
              <p:spPr>
                <a:xfrm flipV="1">
                  <a:off x="1106901" y="4609507"/>
                  <a:ext cx="345643" cy="36000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Gerader Verbinder 86"/>
                <p:cNvCxnSpPr>
                  <a:cxnSpLocks/>
                  <a:stCxn id="90" idx="7"/>
                  <a:endCxn id="89" idx="3"/>
                </p:cNvCxnSpPr>
                <p:nvPr/>
              </p:nvCxnSpPr>
              <p:spPr>
                <a:xfrm flipV="1">
                  <a:off x="1265731" y="3243240"/>
                  <a:ext cx="239534" cy="36555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8" name="Ellipse 87"/>
                <p:cNvSpPr>
                  <a:spLocks noChangeAspect="1"/>
                </p:cNvSpPr>
                <p:nvPr/>
              </p:nvSpPr>
              <p:spPr>
                <a:xfrm>
                  <a:off x="746901" y="2558113"/>
                  <a:ext cx="360000" cy="360000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 smtClean="0"/>
                </a:p>
              </p:txBody>
            </p:sp>
            <p:sp>
              <p:nvSpPr>
                <p:cNvPr id="89" name="Ellipse 88"/>
                <p:cNvSpPr>
                  <a:spLocks noChangeAspect="1"/>
                </p:cNvSpPr>
                <p:nvPr/>
              </p:nvSpPr>
              <p:spPr>
                <a:xfrm>
                  <a:off x="1452544" y="2935961"/>
                  <a:ext cx="360000" cy="3600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 smtClean="0"/>
                </a:p>
              </p:txBody>
            </p:sp>
            <p:sp>
              <p:nvSpPr>
                <p:cNvPr id="90" name="Ellipse 89"/>
                <p:cNvSpPr>
                  <a:spLocks noChangeAspect="1"/>
                </p:cNvSpPr>
                <p:nvPr/>
              </p:nvSpPr>
              <p:spPr>
                <a:xfrm>
                  <a:off x="958452" y="3556069"/>
                  <a:ext cx="360000" cy="3600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 smtClean="0"/>
                </a:p>
              </p:txBody>
            </p:sp>
            <p:sp>
              <p:nvSpPr>
                <p:cNvPr id="91" name="Ellipse 90"/>
                <p:cNvSpPr>
                  <a:spLocks noChangeAspect="1"/>
                </p:cNvSpPr>
                <p:nvPr/>
              </p:nvSpPr>
              <p:spPr>
                <a:xfrm>
                  <a:off x="746901" y="4789507"/>
                  <a:ext cx="360000" cy="360000"/>
                </a:xfrm>
                <a:prstGeom prst="ellipse">
                  <a:avLst/>
                </a:prstGeom>
                <a:solidFill>
                  <a:schemeClr val="tx1"/>
                </a:solidFill>
                <a:ln w="571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 smtClean="0"/>
                </a:p>
              </p:txBody>
            </p:sp>
            <p:sp>
              <p:nvSpPr>
                <p:cNvPr id="92" name="Ellipse 91"/>
                <p:cNvSpPr>
                  <a:spLocks noChangeAspect="1"/>
                </p:cNvSpPr>
                <p:nvPr/>
              </p:nvSpPr>
              <p:spPr>
                <a:xfrm>
                  <a:off x="1452544" y="4429507"/>
                  <a:ext cx="360000" cy="3600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 smtClean="0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64" name="Gruppieren 63"/>
            <p:cNvGrpSpPr>
              <a:grpSpLocks noChangeAspect="1"/>
            </p:cNvGrpSpPr>
            <p:nvPr/>
          </p:nvGrpSpPr>
          <p:grpSpPr>
            <a:xfrm>
              <a:off x="4850717" y="411403"/>
              <a:ext cx="646280" cy="1257601"/>
              <a:chOff x="533255" y="2492233"/>
              <a:chExt cx="1516543" cy="2951052"/>
            </a:xfrm>
          </p:grpSpPr>
          <p:sp>
            <p:nvSpPr>
              <p:cNvPr id="65" name="Freihandform 64"/>
              <p:cNvSpPr/>
              <p:nvPr/>
            </p:nvSpPr>
            <p:spPr>
              <a:xfrm>
                <a:off x="533255" y="2492233"/>
                <a:ext cx="1516543" cy="2951052"/>
              </a:xfrm>
              <a:custGeom>
                <a:avLst/>
                <a:gdLst>
                  <a:gd name="connsiteX0" fmla="*/ 182169 w 1735071"/>
                  <a:gd name="connsiteY0" fmla="*/ 161520 h 3342953"/>
                  <a:gd name="connsiteX1" fmla="*/ 620319 w 1735071"/>
                  <a:gd name="connsiteY1" fmla="*/ 28170 h 3342953"/>
                  <a:gd name="connsiteX2" fmla="*/ 1687119 w 1735071"/>
                  <a:gd name="connsiteY2" fmla="*/ 694920 h 3342953"/>
                  <a:gd name="connsiteX3" fmla="*/ 1487094 w 1735071"/>
                  <a:gd name="connsiteY3" fmla="*/ 1437870 h 3342953"/>
                  <a:gd name="connsiteX4" fmla="*/ 915594 w 1735071"/>
                  <a:gd name="connsiteY4" fmla="*/ 2218920 h 3342953"/>
                  <a:gd name="connsiteX5" fmla="*/ 1287069 w 1735071"/>
                  <a:gd name="connsiteY5" fmla="*/ 1914120 h 3342953"/>
                  <a:gd name="connsiteX6" fmla="*/ 1610919 w 1735071"/>
                  <a:gd name="connsiteY6" fmla="*/ 2752320 h 3342953"/>
                  <a:gd name="connsiteX7" fmla="*/ 363144 w 1735071"/>
                  <a:gd name="connsiteY7" fmla="*/ 3342870 h 3342953"/>
                  <a:gd name="connsiteX8" fmla="*/ 163119 w 1735071"/>
                  <a:gd name="connsiteY8" fmla="*/ 2714220 h 3342953"/>
                  <a:gd name="connsiteX9" fmla="*/ 410769 w 1735071"/>
                  <a:gd name="connsiteY9" fmla="*/ 2237970 h 3342953"/>
                  <a:gd name="connsiteX10" fmla="*/ 239319 w 1735071"/>
                  <a:gd name="connsiteY10" fmla="*/ 1799820 h 3342953"/>
                  <a:gd name="connsiteX11" fmla="*/ 1194 w 1735071"/>
                  <a:gd name="connsiteY11" fmla="*/ 504420 h 3342953"/>
                  <a:gd name="connsiteX12" fmla="*/ 182169 w 1735071"/>
                  <a:gd name="connsiteY12" fmla="*/ 161520 h 3342953"/>
                  <a:gd name="connsiteX0" fmla="*/ 185054 w 1737956"/>
                  <a:gd name="connsiteY0" fmla="*/ 161520 h 3342953"/>
                  <a:gd name="connsiteX1" fmla="*/ 623204 w 1737956"/>
                  <a:gd name="connsiteY1" fmla="*/ 28170 h 3342953"/>
                  <a:gd name="connsiteX2" fmla="*/ 1690004 w 1737956"/>
                  <a:gd name="connsiteY2" fmla="*/ 694920 h 3342953"/>
                  <a:gd name="connsiteX3" fmla="*/ 1489979 w 1737956"/>
                  <a:gd name="connsiteY3" fmla="*/ 1437870 h 3342953"/>
                  <a:gd name="connsiteX4" fmla="*/ 918479 w 1737956"/>
                  <a:gd name="connsiteY4" fmla="*/ 2218920 h 3342953"/>
                  <a:gd name="connsiteX5" fmla="*/ 1289954 w 1737956"/>
                  <a:gd name="connsiteY5" fmla="*/ 1914120 h 3342953"/>
                  <a:gd name="connsiteX6" fmla="*/ 1613804 w 1737956"/>
                  <a:gd name="connsiteY6" fmla="*/ 2752320 h 3342953"/>
                  <a:gd name="connsiteX7" fmla="*/ 366029 w 1737956"/>
                  <a:gd name="connsiteY7" fmla="*/ 3342870 h 3342953"/>
                  <a:gd name="connsiteX8" fmla="*/ 166004 w 1737956"/>
                  <a:gd name="connsiteY8" fmla="*/ 2714220 h 3342953"/>
                  <a:gd name="connsiteX9" fmla="*/ 413654 w 1737956"/>
                  <a:gd name="connsiteY9" fmla="*/ 2237970 h 3342953"/>
                  <a:gd name="connsiteX10" fmla="*/ 341793 w 1737956"/>
                  <a:gd name="connsiteY10" fmla="*/ 1401467 h 3342953"/>
                  <a:gd name="connsiteX11" fmla="*/ 4079 w 1737956"/>
                  <a:gd name="connsiteY11" fmla="*/ 504420 h 3342953"/>
                  <a:gd name="connsiteX12" fmla="*/ 185054 w 1737956"/>
                  <a:gd name="connsiteY12" fmla="*/ 161520 h 3342953"/>
                  <a:gd name="connsiteX0" fmla="*/ 25130 w 1578032"/>
                  <a:gd name="connsiteY0" fmla="*/ 161876 h 3343309"/>
                  <a:gd name="connsiteX1" fmla="*/ 463280 w 1578032"/>
                  <a:gd name="connsiteY1" fmla="*/ 28526 h 3343309"/>
                  <a:gd name="connsiteX2" fmla="*/ 1530080 w 1578032"/>
                  <a:gd name="connsiteY2" fmla="*/ 695276 h 3343309"/>
                  <a:gd name="connsiteX3" fmla="*/ 1330055 w 1578032"/>
                  <a:gd name="connsiteY3" fmla="*/ 1438226 h 3343309"/>
                  <a:gd name="connsiteX4" fmla="*/ 758555 w 1578032"/>
                  <a:gd name="connsiteY4" fmla="*/ 2219276 h 3343309"/>
                  <a:gd name="connsiteX5" fmla="*/ 1130030 w 1578032"/>
                  <a:gd name="connsiteY5" fmla="*/ 1914476 h 3343309"/>
                  <a:gd name="connsiteX6" fmla="*/ 1453880 w 1578032"/>
                  <a:gd name="connsiteY6" fmla="*/ 2752676 h 3343309"/>
                  <a:gd name="connsiteX7" fmla="*/ 206105 w 1578032"/>
                  <a:gd name="connsiteY7" fmla="*/ 3343226 h 3343309"/>
                  <a:gd name="connsiteX8" fmla="*/ 6080 w 1578032"/>
                  <a:gd name="connsiteY8" fmla="*/ 2714576 h 3343309"/>
                  <a:gd name="connsiteX9" fmla="*/ 253730 w 1578032"/>
                  <a:gd name="connsiteY9" fmla="*/ 2238326 h 3343309"/>
                  <a:gd name="connsiteX10" fmla="*/ 181869 w 1578032"/>
                  <a:gd name="connsiteY10" fmla="*/ 1401823 h 3343309"/>
                  <a:gd name="connsiteX11" fmla="*/ 79545 w 1578032"/>
                  <a:gd name="connsiteY11" fmla="*/ 522883 h 3343309"/>
                  <a:gd name="connsiteX12" fmla="*/ 25130 w 1578032"/>
                  <a:gd name="connsiteY12" fmla="*/ 161876 h 3343309"/>
                  <a:gd name="connsiteX0" fmla="*/ 269573 w 1578032"/>
                  <a:gd name="connsiteY0" fmla="*/ 322190 h 3322553"/>
                  <a:gd name="connsiteX1" fmla="*/ 463280 w 1578032"/>
                  <a:gd name="connsiteY1" fmla="*/ 7770 h 3322553"/>
                  <a:gd name="connsiteX2" fmla="*/ 1530080 w 1578032"/>
                  <a:gd name="connsiteY2" fmla="*/ 674520 h 3322553"/>
                  <a:gd name="connsiteX3" fmla="*/ 1330055 w 1578032"/>
                  <a:gd name="connsiteY3" fmla="*/ 1417470 h 3322553"/>
                  <a:gd name="connsiteX4" fmla="*/ 758555 w 1578032"/>
                  <a:gd name="connsiteY4" fmla="*/ 2198520 h 3322553"/>
                  <a:gd name="connsiteX5" fmla="*/ 1130030 w 1578032"/>
                  <a:gd name="connsiteY5" fmla="*/ 1893720 h 3322553"/>
                  <a:gd name="connsiteX6" fmla="*/ 1453880 w 1578032"/>
                  <a:gd name="connsiteY6" fmla="*/ 2731920 h 3322553"/>
                  <a:gd name="connsiteX7" fmla="*/ 206105 w 1578032"/>
                  <a:gd name="connsiteY7" fmla="*/ 3322470 h 3322553"/>
                  <a:gd name="connsiteX8" fmla="*/ 6080 w 1578032"/>
                  <a:gd name="connsiteY8" fmla="*/ 2693820 h 3322553"/>
                  <a:gd name="connsiteX9" fmla="*/ 253730 w 1578032"/>
                  <a:gd name="connsiteY9" fmla="*/ 2217570 h 3322553"/>
                  <a:gd name="connsiteX10" fmla="*/ 181869 w 1578032"/>
                  <a:gd name="connsiteY10" fmla="*/ 1381067 h 3322553"/>
                  <a:gd name="connsiteX11" fmla="*/ 79545 w 1578032"/>
                  <a:gd name="connsiteY11" fmla="*/ 502127 h 3322553"/>
                  <a:gd name="connsiteX12" fmla="*/ 269573 w 1578032"/>
                  <a:gd name="connsiteY12" fmla="*/ 322190 h 3322553"/>
                  <a:gd name="connsiteX0" fmla="*/ 79545 w 1578032"/>
                  <a:gd name="connsiteY0" fmla="*/ 496310 h 3316736"/>
                  <a:gd name="connsiteX1" fmla="*/ 463280 w 1578032"/>
                  <a:gd name="connsiteY1" fmla="*/ 1953 h 3316736"/>
                  <a:gd name="connsiteX2" fmla="*/ 1530080 w 1578032"/>
                  <a:gd name="connsiteY2" fmla="*/ 668703 h 3316736"/>
                  <a:gd name="connsiteX3" fmla="*/ 1330055 w 1578032"/>
                  <a:gd name="connsiteY3" fmla="*/ 1411653 h 3316736"/>
                  <a:gd name="connsiteX4" fmla="*/ 758555 w 1578032"/>
                  <a:gd name="connsiteY4" fmla="*/ 2192703 h 3316736"/>
                  <a:gd name="connsiteX5" fmla="*/ 1130030 w 1578032"/>
                  <a:gd name="connsiteY5" fmla="*/ 1887903 h 3316736"/>
                  <a:gd name="connsiteX6" fmla="*/ 1453880 w 1578032"/>
                  <a:gd name="connsiteY6" fmla="*/ 2726103 h 3316736"/>
                  <a:gd name="connsiteX7" fmla="*/ 206105 w 1578032"/>
                  <a:gd name="connsiteY7" fmla="*/ 3316653 h 3316736"/>
                  <a:gd name="connsiteX8" fmla="*/ 6080 w 1578032"/>
                  <a:gd name="connsiteY8" fmla="*/ 2688003 h 3316736"/>
                  <a:gd name="connsiteX9" fmla="*/ 253730 w 1578032"/>
                  <a:gd name="connsiteY9" fmla="*/ 2211753 h 3316736"/>
                  <a:gd name="connsiteX10" fmla="*/ 181869 w 1578032"/>
                  <a:gd name="connsiteY10" fmla="*/ 1375250 h 3316736"/>
                  <a:gd name="connsiteX11" fmla="*/ 79545 w 1578032"/>
                  <a:gd name="connsiteY11" fmla="*/ 496310 h 3316736"/>
                  <a:gd name="connsiteX0" fmla="*/ 79545 w 1572462"/>
                  <a:gd name="connsiteY0" fmla="*/ 148231 h 2968657"/>
                  <a:gd name="connsiteX1" fmla="*/ 544761 w 1572462"/>
                  <a:gd name="connsiteY1" fmla="*/ 16012 h 2968657"/>
                  <a:gd name="connsiteX2" fmla="*/ 1530080 w 1572462"/>
                  <a:gd name="connsiteY2" fmla="*/ 320624 h 2968657"/>
                  <a:gd name="connsiteX3" fmla="*/ 1330055 w 1572462"/>
                  <a:gd name="connsiteY3" fmla="*/ 1063574 h 2968657"/>
                  <a:gd name="connsiteX4" fmla="*/ 758555 w 1572462"/>
                  <a:gd name="connsiteY4" fmla="*/ 1844624 h 2968657"/>
                  <a:gd name="connsiteX5" fmla="*/ 1130030 w 1572462"/>
                  <a:gd name="connsiteY5" fmla="*/ 1539824 h 2968657"/>
                  <a:gd name="connsiteX6" fmla="*/ 1453880 w 1572462"/>
                  <a:gd name="connsiteY6" fmla="*/ 2378024 h 2968657"/>
                  <a:gd name="connsiteX7" fmla="*/ 206105 w 1572462"/>
                  <a:gd name="connsiteY7" fmla="*/ 2968574 h 2968657"/>
                  <a:gd name="connsiteX8" fmla="*/ 6080 w 1572462"/>
                  <a:gd name="connsiteY8" fmla="*/ 2339924 h 2968657"/>
                  <a:gd name="connsiteX9" fmla="*/ 253730 w 1572462"/>
                  <a:gd name="connsiteY9" fmla="*/ 1863674 h 2968657"/>
                  <a:gd name="connsiteX10" fmla="*/ 181869 w 1572462"/>
                  <a:gd name="connsiteY10" fmla="*/ 1027171 h 2968657"/>
                  <a:gd name="connsiteX11" fmla="*/ 79545 w 1572462"/>
                  <a:gd name="connsiteY11" fmla="*/ 148231 h 2968657"/>
                  <a:gd name="connsiteX0" fmla="*/ 79545 w 1491426"/>
                  <a:gd name="connsiteY0" fmla="*/ 164301 h 2984727"/>
                  <a:gd name="connsiteX1" fmla="*/ 544761 w 1491426"/>
                  <a:gd name="connsiteY1" fmla="*/ 32082 h 2984727"/>
                  <a:gd name="connsiteX2" fmla="*/ 1312797 w 1491426"/>
                  <a:gd name="connsiteY2" fmla="*/ 553977 h 2984727"/>
                  <a:gd name="connsiteX3" fmla="*/ 1330055 w 1491426"/>
                  <a:gd name="connsiteY3" fmla="*/ 1079644 h 2984727"/>
                  <a:gd name="connsiteX4" fmla="*/ 758555 w 1491426"/>
                  <a:gd name="connsiteY4" fmla="*/ 1860694 h 2984727"/>
                  <a:gd name="connsiteX5" fmla="*/ 1130030 w 1491426"/>
                  <a:gd name="connsiteY5" fmla="*/ 1555894 h 2984727"/>
                  <a:gd name="connsiteX6" fmla="*/ 1453880 w 1491426"/>
                  <a:gd name="connsiteY6" fmla="*/ 2394094 h 2984727"/>
                  <a:gd name="connsiteX7" fmla="*/ 206105 w 1491426"/>
                  <a:gd name="connsiteY7" fmla="*/ 2984644 h 2984727"/>
                  <a:gd name="connsiteX8" fmla="*/ 6080 w 1491426"/>
                  <a:gd name="connsiteY8" fmla="*/ 2355994 h 2984727"/>
                  <a:gd name="connsiteX9" fmla="*/ 253730 w 1491426"/>
                  <a:gd name="connsiteY9" fmla="*/ 1879744 h 2984727"/>
                  <a:gd name="connsiteX10" fmla="*/ 181869 w 1491426"/>
                  <a:gd name="connsiteY10" fmla="*/ 1043241 h 2984727"/>
                  <a:gd name="connsiteX11" fmla="*/ 79545 w 1491426"/>
                  <a:gd name="connsiteY11" fmla="*/ 164301 h 2984727"/>
                  <a:gd name="connsiteX0" fmla="*/ 79545 w 1491426"/>
                  <a:gd name="connsiteY0" fmla="*/ 164301 h 2984727"/>
                  <a:gd name="connsiteX1" fmla="*/ 544761 w 1491426"/>
                  <a:gd name="connsiteY1" fmla="*/ 32082 h 2984727"/>
                  <a:gd name="connsiteX2" fmla="*/ 1312797 w 1491426"/>
                  <a:gd name="connsiteY2" fmla="*/ 553977 h 2984727"/>
                  <a:gd name="connsiteX3" fmla="*/ 1130878 w 1491426"/>
                  <a:gd name="connsiteY3" fmla="*/ 1025323 h 2984727"/>
                  <a:gd name="connsiteX4" fmla="*/ 758555 w 1491426"/>
                  <a:gd name="connsiteY4" fmla="*/ 1860694 h 2984727"/>
                  <a:gd name="connsiteX5" fmla="*/ 1130030 w 1491426"/>
                  <a:gd name="connsiteY5" fmla="*/ 1555894 h 2984727"/>
                  <a:gd name="connsiteX6" fmla="*/ 1453880 w 1491426"/>
                  <a:gd name="connsiteY6" fmla="*/ 2394094 h 2984727"/>
                  <a:gd name="connsiteX7" fmla="*/ 206105 w 1491426"/>
                  <a:gd name="connsiteY7" fmla="*/ 2984644 h 2984727"/>
                  <a:gd name="connsiteX8" fmla="*/ 6080 w 1491426"/>
                  <a:gd name="connsiteY8" fmla="*/ 2355994 h 2984727"/>
                  <a:gd name="connsiteX9" fmla="*/ 253730 w 1491426"/>
                  <a:gd name="connsiteY9" fmla="*/ 1879744 h 2984727"/>
                  <a:gd name="connsiteX10" fmla="*/ 181869 w 1491426"/>
                  <a:gd name="connsiteY10" fmla="*/ 1043241 h 2984727"/>
                  <a:gd name="connsiteX11" fmla="*/ 79545 w 1491426"/>
                  <a:gd name="connsiteY11" fmla="*/ 164301 h 2984727"/>
                  <a:gd name="connsiteX0" fmla="*/ 79545 w 1491426"/>
                  <a:gd name="connsiteY0" fmla="*/ 164301 h 2984727"/>
                  <a:gd name="connsiteX1" fmla="*/ 544761 w 1491426"/>
                  <a:gd name="connsiteY1" fmla="*/ 32082 h 2984727"/>
                  <a:gd name="connsiteX2" fmla="*/ 1312797 w 1491426"/>
                  <a:gd name="connsiteY2" fmla="*/ 553977 h 2984727"/>
                  <a:gd name="connsiteX3" fmla="*/ 1130878 w 1491426"/>
                  <a:gd name="connsiteY3" fmla="*/ 1025323 h 2984727"/>
                  <a:gd name="connsiteX4" fmla="*/ 628694 w 1491426"/>
                  <a:gd name="connsiteY4" fmla="*/ 1708576 h 2984727"/>
                  <a:gd name="connsiteX5" fmla="*/ 758555 w 1491426"/>
                  <a:gd name="connsiteY5" fmla="*/ 1860694 h 2984727"/>
                  <a:gd name="connsiteX6" fmla="*/ 1130030 w 1491426"/>
                  <a:gd name="connsiteY6" fmla="*/ 1555894 h 2984727"/>
                  <a:gd name="connsiteX7" fmla="*/ 1453880 w 1491426"/>
                  <a:gd name="connsiteY7" fmla="*/ 2394094 h 2984727"/>
                  <a:gd name="connsiteX8" fmla="*/ 206105 w 1491426"/>
                  <a:gd name="connsiteY8" fmla="*/ 2984644 h 2984727"/>
                  <a:gd name="connsiteX9" fmla="*/ 6080 w 1491426"/>
                  <a:gd name="connsiteY9" fmla="*/ 2355994 h 2984727"/>
                  <a:gd name="connsiteX10" fmla="*/ 253730 w 1491426"/>
                  <a:gd name="connsiteY10" fmla="*/ 1879744 h 2984727"/>
                  <a:gd name="connsiteX11" fmla="*/ 181869 w 1491426"/>
                  <a:gd name="connsiteY11" fmla="*/ 1043241 h 2984727"/>
                  <a:gd name="connsiteX12" fmla="*/ 79545 w 1491426"/>
                  <a:gd name="connsiteY12" fmla="*/ 164301 h 2984727"/>
                  <a:gd name="connsiteX0" fmla="*/ 79545 w 1517373"/>
                  <a:gd name="connsiteY0" fmla="*/ 164301 h 2984721"/>
                  <a:gd name="connsiteX1" fmla="*/ 544761 w 1517373"/>
                  <a:gd name="connsiteY1" fmla="*/ 32082 h 2984721"/>
                  <a:gd name="connsiteX2" fmla="*/ 1312797 w 1517373"/>
                  <a:gd name="connsiteY2" fmla="*/ 553977 h 2984721"/>
                  <a:gd name="connsiteX3" fmla="*/ 1130878 w 1517373"/>
                  <a:gd name="connsiteY3" fmla="*/ 1025323 h 2984721"/>
                  <a:gd name="connsiteX4" fmla="*/ 628694 w 1517373"/>
                  <a:gd name="connsiteY4" fmla="*/ 1708576 h 2984721"/>
                  <a:gd name="connsiteX5" fmla="*/ 758555 w 1517373"/>
                  <a:gd name="connsiteY5" fmla="*/ 1860694 h 2984721"/>
                  <a:gd name="connsiteX6" fmla="*/ 1274885 w 1517373"/>
                  <a:gd name="connsiteY6" fmla="*/ 1718856 h 2984721"/>
                  <a:gd name="connsiteX7" fmla="*/ 1453880 w 1517373"/>
                  <a:gd name="connsiteY7" fmla="*/ 2394094 h 2984721"/>
                  <a:gd name="connsiteX8" fmla="*/ 206105 w 1517373"/>
                  <a:gd name="connsiteY8" fmla="*/ 2984644 h 2984721"/>
                  <a:gd name="connsiteX9" fmla="*/ 6080 w 1517373"/>
                  <a:gd name="connsiteY9" fmla="*/ 2355994 h 2984721"/>
                  <a:gd name="connsiteX10" fmla="*/ 253730 w 1517373"/>
                  <a:gd name="connsiteY10" fmla="*/ 1879744 h 2984721"/>
                  <a:gd name="connsiteX11" fmla="*/ 181869 w 1517373"/>
                  <a:gd name="connsiteY11" fmla="*/ 1043241 h 2984721"/>
                  <a:gd name="connsiteX12" fmla="*/ 79545 w 1517373"/>
                  <a:gd name="connsiteY12" fmla="*/ 164301 h 2984721"/>
                  <a:gd name="connsiteX0" fmla="*/ 78037 w 1462491"/>
                  <a:gd name="connsiteY0" fmla="*/ 164301 h 2985143"/>
                  <a:gd name="connsiteX1" fmla="*/ 543253 w 1462491"/>
                  <a:gd name="connsiteY1" fmla="*/ 32082 h 2985143"/>
                  <a:gd name="connsiteX2" fmla="*/ 1311289 w 1462491"/>
                  <a:gd name="connsiteY2" fmla="*/ 553977 h 2985143"/>
                  <a:gd name="connsiteX3" fmla="*/ 1129370 w 1462491"/>
                  <a:gd name="connsiteY3" fmla="*/ 1025323 h 2985143"/>
                  <a:gd name="connsiteX4" fmla="*/ 627186 w 1462491"/>
                  <a:gd name="connsiteY4" fmla="*/ 1708576 h 2985143"/>
                  <a:gd name="connsiteX5" fmla="*/ 757047 w 1462491"/>
                  <a:gd name="connsiteY5" fmla="*/ 1860694 h 2985143"/>
                  <a:gd name="connsiteX6" fmla="*/ 1273377 w 1462491"/>
                  <a:gd name="connsiteY6" fmla="*/ 1718856 h 2985143"/>
                  <a:gd name="connsiteX7" fmla="*/ 1388998 w 1462491"/>
                  <a:gd name="connsiteY7" fmla="*/ 2249239 h 2985143"/>
                  <a:gd name="connsiteX8" fmla="*/ 204597 w 1462491"/>
                  <a:gd name="connsiteY8" fmla="*/ 2984644 h 2985143"/>
                  <a:gd name="connsiteX9" fmla="*/ 4572 w 1462491"/>
                  <a:gd name="connsiteY9" fmla="*/ 2355994 h 2985143"/>
                  <a:gd name="connsiteX10" fmla="*/ 252222 w 1462491"/>
                  <a:gd name="connsiteY10" fmla="*/ 1879744 h 2985143"/>
                  <a:gd name="connsiteX11" fmla="*/ 180361 w 1462491"/>
                  <a:gd name="connsiteY11" fmla="*/ 1043241 h 2985143"/>
                  <a:gd name="connsiteX12" fmla="*/ 78037 w 1462491"/>
                  <a:gd name="connsiteY12" fmla="*/ 164301 h 2985143"/>
                  <a:gd name="connsiteX0" fmla="*/ 82614 w 1468397"/>
                  <a:gd name="connsiteY0" fmla="*/ 164301 h 2948963"/>
                  <a:gd name="connsiteX1" fmla="*/ 547830 w 1468397"/>
                  <a:gd name="connsiteY1" fmla="*/ 32082 h 2948963"/>
                  <a:gd name="connsiteX2" fmla="*/ 1315866 w 1468397"/>
                  <a:gd name="connsiteY2" fmla="*/ 553977 h 2948963"/>
                  <a:gd name="connsiteX3" fmla="*/ 1133947 w 1468397"/>
                  <a:gd name="connsiteY3" fmla="*/ 1025323 h 2948963"/>
                  <a:gd name="connsiteX4" fmla="*/ 631763 w 1468397"/>
                  <a:gd name="connsiteY4" fmla="*/ 1708576 h 2948963"/>
                  <a:gd name="connsiteX5" fmla="*/ 761624 w 1468397"/>
                  <a:gd name="connsiteY5" fmla="*/ 1860694 h 2948963"/>
                  <a:gd name="connsiteX6" fmla="*/ 1277954 w 1468397"/>
                  <a:gd name="connsiteY6" fmla="*/ 1718856 h 2948963"/>
                  <a:gd name="connsiteX7" fmla="*/ 1393575 w 1468397"/>
                  <a:gd name="connsiteY7" fmla="*/ 2249239 h 2948963"/>
                  <a:gd name="connsiteX8" fmla="*/ 191067 w 1468397"/>
                  <a:gd name="connsiteY8" fmla="*/ 2948430 h 2948963"/>
                  <a:gd name="connsiteX9" fmla="*/ 9149 w 1468397"/>
                  <a:gd name="connsiteY9" fmla="*/ 2355994 h 2948963"/>
                  <a:gd name="connsiteX10" fmla="*/ 256799 w 1468397"/>
                  <a:gd name="connsiteY10" fmla="*/ 1879744 h 2948963"/>
                  <a:gd name="connsiteX11" fmla="*/ 184938 w 1468397"/>
                  <a:gd name="connsiteY11" fmla="*/ 1043241 h 2948963"/>
                  <a:gd name="connsiteX12" fmla="*/ 82614 w 1468397"/>
                  <a:gd name="connsiteY12" fmla="*/ 164301 h 2948963"/>
                  <a:gd name="connsiteX0" fmla="*/ 130760 w 1516543"/>
                  <a:gd name="connsiteY0" fmla="*/ 164301 h 2951052"/>
                  <a:gd name="connsiteX1" fmla="*/ 595976 w 1516543"/>
                  <a:gd name="connsiteY1" fmla="*/ 32082 h 2951052"/>
                  <a:gd name="connsiteX2" fmla="*/ 1364012 w 1516543"/>
                  <a:gd name="connsiteY2" fmla="*/ 553977 h 2951052"/>
                  <a:gd name="connsiteX3" fmla="*/ 1182093 w 1516543"/>
                  <a:gd name="connsiteY3" fmla="*/ 1025323 h 2951052"/>
                  <a:gd name="connsiteX4" fmla="*/ 679909 w 1516543"/>
                  <a:gd name="connsiteY4" fmla="*/ 1708576 h 2951052"/>
                  <a:gd name="connsiteX5" fmla="*/ 809770 w 1516543"/>
                  <a:gd name="connsiteY5" fmla="*/ 1860694 h 2951052"/>
                  <a:gd name="connsiteX6" fmla="*/ 1326100 w 1516543"/>
                  <a:gd name="connsiteY6" fmla="*/ 1718856 h 2951052"/>
                  <a:gd name="connsiteX7" fmla="*/ 1441721 w 1516543"/>
                  <a:gd name="connsiteY7" fmla="*/ 2249239 h 2951052"/>
                  <a:gd name="connsiteX8" fmla="*/ 239213 w 1516543"/>
                  <a:gd name="connsiteY8" fmla="*/ 2948430 h 2951052"/>
                  <a:gd name="connsiteX9" fmla="*/ 2974 w 1516543"/>
                  <a:gd name="connsiteY9" fmla="*/ 2464636 h 2951052"/>
                  <a:gd name="connsiteX10" fmla="*/ 304945 w 1516543"/>
                  <a:gd name="connsiteY10" fmla="*/ 1879744 h 2951052"/>
                  <a:gd name="connsiteX11" fmla="*/ 233084 w 1516543"/>
                  <a:gd name="connsiteY11" fmla="*/ 1043241 h 2951052"/>
                  <a:gd name="connsiteX12" fmla="*/ 130760 w 1516543"/>
                  <a:gd name="connsiteY12" fmla="*/ 164301 h 29510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516543" h="2951052">
                    <a:moveTo>
                      <a:pt x="130760" y="164301"/>
                    </a:moveTo>
                    <a:cubicBezTo>
                      <a:pt x="191242" y="-4226"/>
                      <a:pt x="390434" y="-32864"/>
                      <a:pt x="595976" y="32082"/>
                    </a:cubicBezTo>
                    <a:cubicBezTo>
                      <a:pt x="801518" y="97028"/>
                      <a:pt x="1266326" y="388437"/>
                      <a:pt x="1364012" y="553977"/>
                    </a:cubicBezTo>
                    <a:cubicBezTo>
                      <a:pt x="1461698" y="719517"/>
                      <a:pt x="1296110" y="832890"/>
                      <a:pt x="1182093" y="1025323"/>
                    </a:cubicBezTo>
                    <a:cubicBezTo>
                      <a:pt x="1068076" y="1217756"/>
                      <a:pt x="741963" y="1569348"/>
                      <a:pt x="679909" y="1708576"/>
                    </a:cubicBezTo>
                    <a:cubicBezTo>
                      <a:pt x="617855" y="1847805"/>
                      <a:pt x="702072" y="1858981"/>
                      <a:pt x="809770" y="1860694"/>
                    </a:cubicBezTo>
                    <a:cubicBezTo>
                      <a:pt x="917469" y="1862407"/>
                      <a:pt x="1220775" y="1654099"/>
                      <a:pt x="1326100" y="1718856"/>
                    </a:cubicBezTo>
                    <a:cubicBezTo>
                      <a:pt x="1431425" y="1783614"/>
                      <a:pt x="1622869" y="2044310"/>
                      <a:pt x="1441721" y="2249239"/>
                    </a:cubicBezTo>
                    <a:cubicBezTo>
                      <a:pt x="1260573" y="2454168"/>
                      <a:pt x="479004" y="2912531"/>
                      <a:pt x="239213" y="2948430"/>
                    </a:cubicBezTo>
                    <a:cubicBezTo>
                      <a:pt x="-578" y="2984330"/>
                      <a:pt x="-7981" y="2642750"/>
                      <a:pt x="2974" y="2464636"/>
                    </a:cubicBezTo>
                    <a:cubicBezTo>
                      <a:pt x="13929" y="2286522"/>
                      <a:pt x="266593" y="2116643"/>
                      <a:pt x="304945" y="1879744"/>
                    </a:cubicBezTo>
                    <a:cubicBezTo>
                      <a:pt x="343297" y="1642845"/>
                      <a:pt x="301347" y="1332166"/>
                      <a:pt x="233084" y="1043241"/>
                    </a:cubicBezTo>
                    <a:cubicBezTo>
                      <a:pt x="164821" y="754316"/>
                      <a:pt x="70278" y="332828"/>
                      <a:pt x="130760" y="16430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6" name="Freihandform 65"/>
              <p:cNvSpPr/>
              <p:nvPr/>
            </p:nvSpPr>
            <p:spPr>
              <a:xfrm>
                <a:off x="581000" y="3381375"/>
                <a:ext cx="1430157" cy="1976974"/>
              </a:xfrm>
              <a:custGeom>
                <a:avLst/>
                <a:gdLst>
                  <a:gd name="connsiteX0" fmla="*/ 1200175 w 1422609"/>
                  <a:gd name="connsiteY0" fmla="*/ 800100 h 1976974"/>
                  <a:gd name="connsiteX1" fmla="*/ 1400200 w 1422609"/>
                  <a:gd name="connsiteY1" fmla="*/ 1276350 h 1976974"/>
                  <a:gd name="connsiteX2" fmla="*/ 600100 w 1422609"/>
                  <a:gd name="connsiteY2" fmla="*/ 1885950 h 1976974"/>
                  <a:gd name="connsiteX3" fmla="*/ 171475 w 1422609"/>
                  <a:gd name="connsiteY3" fmla="*/ 1943100 h 1976974"/>
                  <a:gd name="connsiteX4" fmla="*/ 25 w 1422609"/>
                  <a:gd name="connsiteY4" fmla="*/ 1581150 h 1976974"/>
                  <a:gd name="connsiteX5" fmla="*/ 181000 w 1422609"/>
                  <a:gd name="connsiteY5" fmla="*/ 1257300 h 1976974"/>
                  <a:gd name="connsiteX6" fmla="*/ 371500 w 1422609"/>
                  <a:gd name="connsiteY6" fmla="*/ 781050 h 1976974"/>
                  <a:gd name="connsiteX7" fmla="*/ 285775 w 1422609"/>
                  <a:gd name="connsiteY7" fmla="*/ 247650 h 1976974"/>
                  <a:gd name="connsiteX8" fmla="*/ 466750 w 1422609"/>
                  <a:gd name="connsiteY8" fmla="*/ 0 h 1976974"/>
                  <a:gd name="connsiteX9" fmla="*/ 914425 w 1422609"/>
                  <a:gd name="connsiteY9" fmla="*/ 247650 h 1976974"/>
                  <a:gd name="connsiteX10" fmla="*/ 647725 w 1422609"/>
                  <a:gd name="connsiteY10" fmla="*/ 609600 h 1976974"/>
                  <a:gd name="connsiteX11" fmla="*/ 533425 w 1422609"/>
                  <a:gd name="connsiteY11" fmla="*/ 1066800 h 1976974"/>
                  <a:gd name="connsiteX12" fmla="*/ 1190650 w 1422609"/>
                  <a:gd name="connsiteY12" fmla="*/ 876300 h 1976974"/>
                  <a:gd name="connsiteX13" fmla="*/ 1200175 w 1422609"/>
                  <a:gd name="connsiteY13" fmla="*/ 800100 h 1976974"/>
                  <a:gd name="connsiteX0" fmla="*/ 1190650 w 1430157"/>
                  <a:gd name="connsiteY0" fmla="*/ 876300 h 1976974"/>
                  <a:gd name="connsiteX1" fmla="*/ 1400200 w 1430157"/>
                  <a:gd name="connsiteY1" fmla="*/ 1276350 h 1976974"/>
                  <a:gd name="connsiteX2" fmla="*/ 600100 w 1430157"/>
                  <a:gd name="connsiteY2" fmla="*/ 1885950 h 1976974"/>
                  <a:gd name="connsiteX3" fmla="*/ 171475 w 1430157"/>
                  <a:gd name="connsiteY3" fmla="*/ 1943100 h 1976974"/>
                  <a:gd name="connsiteX4" fmla="*/ 25 w 1430157"/>
                  <a:gd name="connsiteY4" fmla="*/ 1581150 h 1976974"/>
                  <a:gd name="connsiteX5" fmla="*/ 181000 w 1430157"/>
                  <a:gd name="connsiteY5" fmla="*/ 1257300 h 1976974"/>
                  <a:gd name="connsiteX6" fmla="*/ 371500 w 1430157"/>
                  <a:gd name="connsiteY6" fmla="*/ 781050 h 1976974"/>
                  <a:gd name="connsiteX7" fmla="*/ 285775 w 1430157"/>
                  <a:gd name="connsiteY7" fmla="*/ 247650 h 1976974"/>
                  <a:gd name="connsiteX8" fmla="*/ 466750 w 1430157"/>
                  <a:gd name="connsiteY8" fmla="*/ 0 h 1976974"/>
                  <a:gd name="connsiteX9" fmla="*/ 914425 w 1430157"/>
                  <a:gd name="connsiteY9" fmla="*/ 247650 h 1976974"/>
                  <a:gd name="connsiteX10" fmla="*/ 647725 w 1430157"/>
                  <a:gd name="connsiteY10" fmla="*/ 609600 h 1976974"/>
                  <a:gd name="connsiteX11" fmla="*/ 533425 w 1430157"/>
                  <a:gd name="connsiteY11" fmla="*/ 1066800 h 1976974"/>
                  <a:gd name="connsiteX12" fmla="*/ 1190650 w 1430157"/>
                  <a:gd name="connsiteY12" fmla="*/ 876300 h 1976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430157" h="1976974">
                    <a:moveTo>
                      <a:pt x="1190650" y="876300"/>
                    </a:moveTo>
                    <a:cubicBezTo>
                      <a:pt x="1335112" y="911225"/>
                      <a:pt x="1498625" y="1108075"/>
                      <a:pt x="1400200" y="1276350"/>
                    </a:cubicBezTo>
                    <a:cubicBezTo>
                      <a:pt x="1301775" y="1444625"/>
                      <a:pt x="804887" y="1774825"/>
                      <a:pt x="600100" y="1885950"/>
                    </a:cubicBezTo>
                    <a:cubicBezTo>
                      <a:pt x="395312" y="1997075"/>
                      <a:pt x="271488" y="1993900"/>
                      <a:pt x="171475" y="1943100"/>
                    </a:cubicBezTo>
                    <a:cubicBezTo>
                      <a:pt x="71462" y="1892300"/>
                      <a:pt x="-1563" y="1695450"/>
                      <a:pt x="25" y="1581150"/>
                    </a:cubicBezTo>
                    <a:cubicBezTo>
                      <a:pt x="1612" y="1466850"/>
                      <a:pt x="119088" y="1390650"/>
                      <a:pt x="181000" y="1257300"/>
                    </a:cubicBezTo>
                    <a:cubicBezTo>
                      <a:pt x="242912" y="1123950"/>
                      <a:pt x="354037" y="949325"/>
                      <a:pt x="371500" y="781050"/>
                    </a:cubicBezTo>
                    <a:cubicBezTo>
                      <a:pt x="388962" y="612775"/>
                      <a:pt x="269900" y="377825"/>
                      <a:pt x="285775" y="247650"/>
                    </a:cubicBezTo>
                    <a:cubicBezTo>
                      <a:pt x="301650" y="117475"/>
                      <a:pt x="361975" y="0"/>
                      <a:pt x="466750" y="0"/>
                    </a:cubicBezTo>
                    <a:cubicBezTo>
                      <a:pt x="571525" y="0"/>
                      <a:pt x="884263" y="146050"/>
                      <a:pt x="914425" y="247650"/>
                    </a:cubicBezTo>
                    <a:cubicBezTo>
                      <a:pt x="944587" y="349250"/>
                      <a:pt x="711225" y="473075"/>
                      <a:pt x="647725" y="609600"/>
                    </a:cubicBezTo>
                    <a:cubicBezTo>
                      <a:pt x="584225" y="746125"/>
                      <a:pt x="442938" y="1022350"/>
                      <a:pt x="533425" y="1066800"/>
                    </a:cubicBezTo>
                    <a:cubicBezTo>
                      <a:pt x="623912" y="1111250"/>
                      <a:pt x="1046188" y="841375"/>
                      <a:pt x="1190650" y="87630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7" name="Freihandform 66"/>
              <p:cNvSpPr/>
              <p:nvPr/>
            </p:nvSpPr>
            <p:spPr>
              <a:xfrm>
                <a:off x="644035" y="4379103"/>
                <a:ext cx="1243392" cy="926799"/>
              </a:xfrm>
              <a:custGeom>
                <a:avLst/>
                <a:gdLst>
                  <a:gd name="connsiteX0" fmla="*/ 1136390 w 1372903"/>
                  <a:gd name="connsiteY0" fmla="*/ 1102 h 1011457"/>
                  <a:gd name="connsiteX1" fmla="*/ 1307840 w 1372903"/>
                  <a:gd name="connsiteY1" fmla="*/ 382102 h 1011457"/>
                  <a:gd name="connsiteX2" fmla="*/ 288665 w 1372903"/>
                  <a:gd name="connsiteY2" fmla="*/ 1010752 h 1011457"/>
                  <a:gd name="connsiteX3" fmla="*/ 50540 w 1372903"/>
                  <a:gd name="connsiteY3" fmla="*/ 496402 h 1011457"/>
                  <a:gd name="connsiteX4" fmla="*/ 1136390 w 1372903"/>
                  <a:gd name="connsiteY4" fmla="*/ 1102 h 10114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72903" h="1011457">
                    <a:moveTo>
                      <a:pt x="1136390" y="1102"/>
                    </a:moveTo>
                    <a:cubicBezTo>
                      <a:pt x="1345940" y="-17948"/>
                      <a:pt x="1449128" y="213827"/>
                      <a:pt x="1307840" y="382102"/>
                    </a:cubicBezTo>
                    <a:cubicBezTo>
                      <a:pt x="1166553" y="550377"/>
                      <a:pt x="498215" y="991702"/>
                      <a:pt x="288665" y="1010752"/>
                    </a:cubicBezTo>
                    <a:cubicBezTo>
                      <a:pt x="79115" y="1029802"/>
                      <a:pt x="-87572" y="658327"/>
                      <a:pt x="50540" y="496402"/>
                    </a:cubicBezTo>
                    <a:cubicBezTo>
                      <a:pt x="188652" y="334477"/>
                      <a:pt x="926840" y="20152"/>
                      <a:pt x="1136390" y="1102"/>
                    </a:cubicBezTo>
                    <a:close/>
                  </a:path>
                </a:pathLst>
              </a:cu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68" name="Gruppieren 67"/>
              <p:cNvGrpSpPr/>
              <p:nvPr/>
            </p:nvGrpSpPr>
            <p:grpSpPr>
              <a:xfrm>
                <a:off x="746901" y="2558113"/>
                <a:ext cx="1065643" cy="2591394"/>
                <a:chOff x="746901" y="2558113"/>
                <a:chExt cx="1065643" cy="2591394"/>
              </a:xfrm>
            </p:grpSpPr>
            <p:cxnSp>
              <p:nvCxnSpPr>
                <p:cNvPr id="69" name="Gerader Verbinder 68"/>
                <p:cNvCxnSpPr>
                  <a:cxnSpLocks/>
                  <a:stCxn id="74" idx="6"/>
                  <a:endCxn id="75" idx="1"/>
                </p:cNvCxnSpPr>
                <p:nvPr/>
              </p:nvCxnSpPr>
              <p:spPr>
                <a:xfrm>
                  <a:off x="1106901" y="2738113"/>
                  <a:ext cx="398364" cy="250569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Gerader Verbinder 69"/>
                <p:cNvCxnSpPr>
                  <a:cxnSpLocks/>
                  <a:stCxn id="74" idx="4"/>
                  <a:endCxn id="76" idx="0"/>
                </p:cNvCxnSpPr>
                <p:nvPr/>
              </p:nvCxnSpPr>
              <p:spPr>
                <a:xfrm>
                  <a:off x="926901" y="2918113"/>
                  <a:ext cx="211551" cy="637956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Gerader Verbinder 70"/>
                <p:cNvCxnSpPr>
                  <a:cxnSpLocks/>
                  <a:stCxn id="76" idx="4"/>
                  <a:endCxn id="77" idx="0"/>
                </p:cNvCxnSpPr>
                <p:nvPr/>
              </p:nvCxnSpPr>
              <p:spPr>
                <a:xfrm flipH="1">
                  <a:off x="926901" y="3916069"/>
                  <a:ext cx="211551" cy="873438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Gerader Verbinder 71"/>
                <p:cNvCxnSpPr>
                  <a:cxnSpLocks/>
                  <a:stCxn id="77" idx="6"/>
                  <a:endCxn id="78" idx="2"/>
                </p:cNvCxnSpPr>
                <p:nvPr/>
              </p:nvCxnSpPr>
              <p:spPr>
                <a:xfrm flipV="1">
                  <a:off x="1106901" y="4609507"/>
                  <a:ext cx="345643" cy="36000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Gerader Verbinder 72"/>
                <p:cNvCxnSpPr>
                  <a:cxnSpLocks/>
                  <a:stCxn id="76" idx="7"/>
                  <a:endCxn id="75" idx="3"/>
                </p:cNvCxnSpPr>
                <p:nvPr/>
              </p:nvCxnSpPr>
              <p:spPr>
                <a:xfrm flipV="1">
                  <a:off x="1265731" y="3243240"/>
                  <a:ext cx="239534" cy="36555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4" name="Ellipse 73"/>
                <p:cNvSpPr>
                  <a:spLocks noChangeAspect="1"/>
                </p:cNvSpPr>
                <p:nvPr/>
              </p:nvSpPr>
              <p:spPr>
                <a:xfrm>
                  <a:off x="746901" y="2558113"/>
                  <a:ext cx="360000" cy="360000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 smtClean="0"/>
                </a:p>
              </p:txBody>
            </p:sp>
            <p:sp>
              <p:nvSpPr>
                <p:cNvPr id="75" name="Ellipse 74"/>
                <p:cNvSpPr>
                  <a:spLocks noChangeAspect="1"/>
                </p:cNvSpPr>
                <p:nvPr/>
              </p:nvSpPr>
              <p:spPr>
                <a:xfrm>
                  <a:off x="1452544" y="2935961"/>
                  <a:ext cx="360000" cy="3600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 smtClean="0"/>
                </a:p>
              </p:txBody>
            </p:sp>
            <p:sp>
              <p:nvSpPr>
                <p:cNvPr id="76" name="Ellipse 75"/>
                <p:cNvSpPr>
                  <a:spLocks noChangeAspect="1"/>
                </p:cNvSpPr>
                <p:nvPr/>
              </p:nvSpPr>
              <p:spPr>
                <a:xfrm>
                  <a:off x="958452" y="3556069"/>
                  <a:ext cx="360000" cy="3600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 smtClean="0"/>
                </a:p>
              </p:txBody>
            </p:sp>
            <p:sp>
              <p:nvSpPr>
                <p:cNvPr id="77" name="Ellipse 76"/>
                <p:cNvSpPr>
                  <a:spLocks noChangeAspect="1"/>
                </p:cNvSpPr>
                <p:nvPr/>
              </p:nvSpPr>
              <p:spPr>
                <a:xfrm>
                  <a:off x="746901" y="4789507"/>
                  <a:ext cx="360000" cy="3600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 smtClean="0"/>
                </a:p>
              </p:txBody>
            </p:sp>
            <p:sp>
              <p:nvSpPr>
                <p:cNvPr id="78" name="Ellipse 77"/>
                <p:cNvSpPr>
                  <a:spLocks noChangeAspect="1"/>
                </p:cNvSpPr>
                <p:nvPr/>
              </p:nvSpPr>
              <p:spPr>
                <a:xfrm>
                  <a:off x="1452544" y="4429507"/>
                  <a:ext cx="360000" cy="360000"/>
                </a:xfrm>
                <a:prstGeom prst="ellipse">
                  <a:avLst/>
                </a:prstGeom>
                <a:solidFill>
                  <a:schemeClr val="tx1"/>
                </a:solidFill>
                <a:ln w="571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 smtClean="0">
                    <a:solidFill>
                      <a:schemeClr val="tx1"/>
                    </a:solidFill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891661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xmlns="" id="{9DEBA436-23C2-4070-B671-ADB9D990FD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de-DE" sz="2400" dirty="0" smtClean="0"/>
              <a:t>Transform </a:t>
            </a:r>
            <a:r>
              <a:rPr lang="de-DE" sz="2400" dirty="0" err="1" smtClean="0"/>
              <a:t>each</a:t>
            </a:r>
            <a:r>
              <a:rPr lang="de-DE" sz="2400" dirty="0" smtClean="0"/>
              <a:t> </a:t>
            </a:r>
            <a:r>
              <a:rPr lang="de-DE" sz="2400" dirty="0" err="1" smtClean="0"/>
              <a:t>graph</a:t>
            </a:r>
            <a:r>
              <a:rPr lang="de-DE" sz="2400" dirty="0" smtClean="0"/>
              <a:t> </a:t>
            </a:r>
            <a:r>
              <a:rPr lang="de-DE" sz="2400" dirty="0" err="1" smtClean="0"/>
              <a:t>into</a:t>
            </a:r>
            <a:r>
              <a:rPr lang="de-DE" sz="2400" dirty="0" smtClean="0"/>
              <a:t> a </a:t>
            </a:r>
            <a:r>
              <a:rPr lang="de-DE" sz="2400" dirty="0" err="1" smtClean="0"/>
              <a:t>set</a:t>
            </a:r>
            <a:r>
              <a:rPr lang="de-DE" sz="2400" dirty="0" smtClean="0"/>
              <a:t> </a:t>
            </a:r>
            <a:r>
              <a:rPr lang="de-DE" sz="2400" dirty="0" err="1" smtClean="0"/>
              <a:t>of</a:t>
            </a:r>
            <a:r>
              <a:rPr lang="de-DE" sz="2400" dirty="0" smtClean="0"/>
              <a:t> </a:t>
            </a:r>
            <a:r>
              <a:rPr lang="de-DE" sz="2400" dirty="0" err="1" smtClean="0"/>
              <a:t>node</a:t>
            </a:r>
            <a:r>
              <a:rPr lang="de-DE" sz="2400" dirty="0" smtClean="0"/>
              <a:t> </a:t>
            </a:r>
            <a:r>
              <a:rPr lang="de-DE" sz="2400" dirty="0" err="1" smtClean="0"/>
              <a:t>embeddings</a:t>
            </a:r>
            <a:r>
              <a:rPr lang="de-DE" sz="2400" b="1" dirty="0" smtClean="0"/>
              <a:t/>
            </a:r>
            <a:br>
              <a:rPr lang="de-DE" sz="2400" b="1" dirty="0" smtClean="0"/>
            </a:br>
            <a:r>
              <a:rPr lang="de-DE" sz="2400" b="1" dirty="0" err="1" smtClean="0">
                <a:solidFill>
                  <a:srgbClr val="0150A0"/>
                </a:solidFill>
              </a:rPr>
              <a:t>Weisfeiler</a:t>
            </a:r>
            <a:r>
              <a:rPr lang="de-DE" sz="2400" b="1" dirty="0" smtClean="0">
                <a:solidFill>
                  <a:srgbClr val="0150A0"/>
                </a:solidFill>
              </a:rPr>
              <a:t>-Lehman </a:t>
            </a:r>
            <a:r>
              <a:rPr lang="de-DE" sz="2400" b="1" dirty="0" err="1" smtClean="0">
                <a:solidFill>
                  <a:srgbClr val="0150A0"/>
                </a:solidFill>
              </a:rPr>
              <a:t>node</a:t>
            </a:r>
            <a:r>
              <a:rPr lang="de-DE" sz="2400" b="1" dirty="0" smtClean="0">
                <a:solidFill>
                  <a:srgbClr val="0150A0"/>
                </a:solidFill>
              </a:rPr>
              <a:t> </a:t>
            </a:r>
            <a:r>
              <a:rPr lang="de-DE" sz="2400" b="1" dirty="0" err="1" smtClean="0">
                <a:solidFill>
                  <a:srgbClr val="0150A0"/>
                </a:solidFill>
              </a:rPr>
              <a:t>embedding</a:t>
            </a:r>
            <a:r>
              <a:rPr lang="de-DE" sz="2400" b="1" dirty="0" smtClean="0">
                <a:solidFill>
                  <a:srgbClr val="0150A0"/>
                </a:solidFill>
              </a:rPr>
              <a:t> </a:t>
            </a:r>
            <a:r>
              <a:rPr lang="de-DE" sz="2400" b="1" dirty="0" err="1" smtClean="0">
                <a:solidFill>
                  <a:srgbClr val="0150A0"/>
                </a:solidFill>
              </a:rPr>
              <a:t>scheme</a:t>
            </a:r>
            <a:endParaRPr lang="de-DE" sz="2400" b="1" dirty="0" smtClean="0">
              <a:solidFill>
                <a:srgbClr val="0150A0"/>
              </a:solidFill>
            </a:endParaRPr>
          </a:p>
          <a:p>
            <a:pPr marL="857250" lvl="1" indent="-514350">
              <a:buFont typeface="+mj-lt"/>
              <a:buAutoNum type="arabicPeriod"/>
            </a:pPr>
            <a:r>
              <a:rPr lang="de-DE" sz="1800" dirty="0" err="1" smtClean="0"/>
              <a:t>Idea</a:t>
            </a:r>
            <a:r>
              <a:rPr lang="de-DE" sz="1800" dirty="0" smtClean="0"/>
              <a:t> / </a:t>
            </a:r>
            <a:r>
              <a:rPr lang="de-DE" sz="1800" dirty="0" err="1" smtClean="0"/>
              <a:t>example</a:t>
            </a:r>
            <a:endParaRPr lang="de-DE" sz="1800" dirty="0" smtClean="0"/>
          </a:p>
          <a:p>
            <a:pPr marL="857250" lvl="1" indent="-514350">
              <a:buFont typeface="+mj-lt"/>
              <a:buAutoNum type="arabicPeriod"/>
            </a:pPr>
            <a:r>
              <a:rPr lang="de-DE" sz="1800" dirty="0" err="1" smtClean="0"/>
              <a:t>Theory</a:t>
            </a:r>
            <a:endParaRPr lang="de-DE" sz="1800" dirty="0" smtClean="0"/>
          </a:p>
          <a:p>
            <a:pPr marL="857250" lvl="1" indent="-514350">
              <a:buFont typeface="+mj-lt"/>
              <a:buAutoNum type="arabicPeriod"/>
            </a:pPr>
            <a:r>
              <a:rPr lang="de-DE" sz="1800" dirty="0" err="1" smtClean="0"/>
              <a:t>Example</a:t>
            </a:r>
            <a:endParaRPr lang="de-DE" sz="1800" dirty="0" smtClean="0"/>
          </a:p>
          <a:p>
            <a:pPr marL="514350" indent="-514350">
              <a:buFont typeface="+mj-lt"/>
              <a:buAutoNum type="arabicPeriod"/>
            </a:pPr>
            <a:r>
              <a:rPr lang="de-DE" sz="2400" dirty="0" err="1" smtClean="0"/>
              <a:t>Measure</a:t>
            </a:r>
            <a:r>
              <a:rPr lang="de-DE" sz="2400" dirty="0" smtClean="0"/>
              <a:t> </a:t>
            </a:r>
            <a:r>
              <a:rPr lang="de-DE" sz="2400" dirty="0" err="1" smtClean="0"/>
              <a:t>the</a:t>
            </a:r>
            <a:r>
              <a:rPr lang="de-DE" sz="2400" dirty="0" smtClean="0"/>
              <a:t> </a:t>
            </a:r>
            <a:r>
              <a:rPr lang="de-DE" sz="2400" b="1" dirty="0" smtClean="0">
                <a:solidFill>
                  <a:srgbClr val="0150A0"/>
                </a:solidFill>
              </a:rPr>
              <a:t>Wasserstein </a:t>
            </a:r>
            <a:r>
              <a:rPr lang="de-DE" sz="2400" b="1" dirty="0" err="1" smtClean="0">
                <a:solidFill>
                  <a:srgbClr val="0150A0"/>
                </a:solidFill>
              </a:rPr>
              <a:t>distance</a:t>
            </a:r>
            <a:r>
              <a:rPr lang="de-DE" sz="2400" dirty="0" smtClean="0">
                <a:solidFill>
                  <a:srgbClr val="0150A0"/>
                </a:solidFill>
              </a:rPr>
              <a:t> </a:t>
            </a:r>
            <a:r>
              <a:rPr lang="de-DE" sz="2400" dirty="0" err="1" smtClean="0"/>
              <a:t>between</a:t>
            </a:r>
            <a:r>
              <a:rPr lang="de-DE" sz="2400" dirty="0" smtClean="0"/>
              <a:t> </a:t>
            </a:r>
            <a:r>
              <a:rPr lang="de-DE" sz="2400" dirty="0" err="1" smtClean="0"/>
              <a:t>each</a:t>
            </a:r>
            <a:r>
              <a:rPr lang="de-DE" sz="2400" dirty="0" smtClean="0"/>
              <a:t> pair </a:t>
            </a:r>
            <a:r>
              <a:rPr lang="de-DE" sz="2400" dirty="0" err="1" smtClean="0"/>
              <a:t>of</a:t>
            </a:r>
            <a:r>
              <a:rPr lang="de-DE" sz="2400" dirty="0" smtClean="0"/>
              <a:t> </a:t>
            </a:r>
            <a:r>
              <a:rPr lang="de-DE" sz="2400" dirty="0" err="1" smtClean="0"/>
              <a:t>graphs</a:t>
            </a:r>
            <a:endParaRPr lang="de-DE" sz="2400" dirty="0" smtClean="0"/>
          </a:p>
          <a:p>
            <a:pPr marL="857250" lvl="1" indent="-514350">
              <a:buFont typeface="+mj-lt"/>
              <a:buAutoNum type="arabicPeriod"/>
            </a:pPr>
            <a:r>
              <a:rPr lang="de-DE" sz="2000" dirty="0" smtClean="0"/>
              <a:t>Transportation plan</a:t>
            </a:r>
          </a:p>
          <a:p>
            <a:pPr marL="857250" lvl="1" indent="-514350">
              <a:buFont typeface="+mj-lt"/>
              <a:buAutoNum type="arabicPeriod"/>
            </a:pPr>
            <a:r>
              <a:rPr lang="de-DE" sz="2000" dirty="0" err="1" smtClean="0"/>
              <a:t>Distance</a:t>
            </a:r>
            <a:r>
              <a:rPr lang="de-DE" sz="2000" dirty="0" smtClean="0"/>
              <a:t> </a:t>
            </a:r>
            <a:r>
              <a:rPr lang="de-DE" sz="2000" dirty="0" err="1" smtClean="0"/>
              <a:t>measure</a:t>
            </a:r>
            <a:endParaRPr lang="de-DE" sz="2000" dirty="0" smtClean="0"/>
          </a:p>
          <a:p>
            <a:pPr marL="857250" lvl="1" indent="-514350">
              <a:buFont typeface="+mj-lt"/>
              <a:buAutoNum type="arabicPeriod"/>
            </a:pPr>
            <a:r>
              <a:rPr lang="de-DE" sz="2000" dirty="0" smtClean="0"/>
              <a:t>Wasserstein </a:t>
            </a:r>
            <a:r>
              <a:rPr lang="de-DE" sz="2000" dirty="0" err="1" smtClean="0"/>
              <a:t>distance</a:t>
            </a:r>
            <a:r>
              <a:rPr lang="de-DE" sz="2000" dirty="0" smtClean="0"/>
              <a:t> </a:t>
            </a:r>
          </a:p>
          <a:p>
            <a:pPr marL="514350" indent="-514350">
              <a:buFont typeface="+mj-lt"/>
              <a:buAutoNum type="arabicPeriod"/>
            </a:pPr>
            <a:r>
              <a:rPr lang="de-DE" sz="2400" dirty="0" smtClean="0"/>
              <a:t>Wasserstein </a:t>
            </a:r>
            <a:r>
              <a:rPr lang="de-DE" sz="2400" dirty="0" err="1" smtClean="0"/>
              <a:t>Weisfeiler</a:t>
            </a:r>
            <a:r>
              <a:rPr lang="de-DE" sz="2400" dirty="0" smtClean="0"/>
              <a:t>-Lehman </a:t>
            </a:r>
            <a:r>
              <a:rPr lang="de-DE" sz="2400" b="1" dirty="0" err="1" smtClean="0">
                <a:solidFill>
                  <a:srgbClr val="0150A0"/>
                </a:solidFill>
              </a:rPr>
              <a:t>kernel</a:t>
            </a:r>
            <a:r>
              <a:rPr lang="de-DE" sz="2400" b="1" dirty="0" smtClean="0">
                <a:solidFill>
                  <a:srgbClr val="0150A0"/>
                </a:solidFill>
              </a:rPr>
              <a:t> </a:t>
            </a:r>
            <a:r>
              <a:rPr lang="de-DE" sz="2400" b="1" dirty="0" err="1" smtClean="0">
                <a:solidFill>
                  <a:srgbClr val="0150A0"/>
                </a:solidFill>
              </a:rPr>
              <a:t>definition</a:t>
            </a:r>
            <a:endParaRPr lang="de-DE" sz="2400" b="1" dirty="0" smtClean="0">
              <a:solidFill>
                <a:srgbClr val="0150A0"/>
              </a:solidFill>
            </a:endParaRPr>
          </a:p>
          <a:p>
            <a:pPr marL="0" indent="0">
              <a:buNone/>
            </a:pPr>
            <a:r>
              <a:rPr lang="de-DE" sz="1800" dirty="0" smtClean="0"/>
              <a:t/>
            </a:r>
            <a:br>
              <a:rPr lang="de-DE" sz="1800" dirty="0" smtClean="0"/>
            </a:br>
            <a:endParaRPr lang="de-DE" sz="1800" dirty="0" smtClean="0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0660" y="1768725"/>
            <a:ext cx="1986853" cy="1405406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2B3039ED-CBD4-4DB0-AD4F-1CBB73A0DB3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de-DE" dirty="0" err="1" smtClean="0"/>
              <a:t>Method</a:t>
            </a:r>
            <a:r>
              <a:rPr lang="de-DE" dirty="0" smtClean="0"/>
              <a:t> </a:t>
            </a:r>
            <a:r>
              <a:rPr lang="de-DE" dirty="0" err="1" smtClean="0"/>
              <a:t>Overview</a:t>
            </a:r>
            <a:endParaRPr lang="de-DE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82225" y="1243940"/>
            <a:ext cx="1834961" cy="943601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05950" y="3497051"/>
            <a:ext cx="2662892" cy="1931632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38906" y="5184830"/>
            <a:ext cx="2152819" cy="711112"/>
          </a:xfrm>
          <a:prstGeom prst="rect">
            <a:avLst/>
          </a:prstGeom>
        </p:spPr>
      </p:pic>
      <p:sp>
        <p:nvSpPr>
          <p:cNvPr id="11" name="Fußzeilenplatzhalter 4">
            <a:extLst>
              <a:ext uri="{FF2B5EF4-FFF2-40B4-BE49-F238E27FC236}">
                <a16:creationId xmlns:a16="http://schemas.microsoft.com/office/drawing/2014/main" xmlns="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2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26</a:t>
            </a:r>
          </a:p>
        </p:txBody>
      </p:sp>
    </p:spTree>
    <p:extLst>
      <p:ext uri="{BB962C8B-B14F-4D97-AF65-F5344CB8AC3E}">
        <p14:creationId xmlns:p14="http://schemas.microsoft.com/office/powerpoint/2010/main" val="3334396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2B3039ED-CBD4-4DB0-AD4F-1CBB73A0DB3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de-DE" dirty="0"/>
              <a:t>1.1 </a:t>
            </a:r>
            <a:r>
              <a:rPr lang="de-DE" dirty="0" err="1"/>
              <a:t>Weisfeiler</a:t>
            </a:r>
            <a:r>
              <a:rPr lang="de-DE" dirty="0"/>
              <a:t>-Lehman </a:t>
            </a:r>
            <a:r>
              <a:rPr lang="de-DE" dirty="0" err="1"/>
              <a:t>node</a:t>
            </a:r>
            <a:r>
              <a:rPr lang="de-DE" dirty="0"/>
              <a:t> </a:t>
            </a:r>
            <a:r>
              <a:rPr lang="de-DE" dirty="0" err="1"/>
              <a:t>embedding</a:t>
            </a:r>
            <a:r>
              <a:rPr lang="de-DE" dirty="0"/>
              <a:t> </a:t>
            </a:r>
            <a:r>
              <a:rPr lang="de-DE" dirty="0" err="1"/>
              <a:t>scheme</a:t>
            </a:r>
            <a:r>
              <a:rPr lang="de-DE" dirty="0"/>
              <a:t/>
            </a:r>
            <a:br>
              <a:rPr lang="de-DE" dirty="0"/>
            </a:br>
            <a:r>
              <a:rPr lang="de-DE" dirty="0" err="1"/>
              <a:t>Idea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xmlns="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1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</a:p>
        </p:txBody>
      </p:sp>
      <p:grpSp>
        <p:nvGrpSpPr>
          <p:cNvPr id="213" name="Gruppieren 212"/>
          <p:cNvGrpSpPr/>
          <p:nvPr/>
        </p:nvGrpSpPr>
        <p:grpSpPr>
          <a:xfrm flipH="1">
            <a:off x="6084661" y="2792587"/>
            <a:ext cx="2841459" cy="1107995"/>
            <a:chOff x="5405623" y="3957083"/>
            <a:chExt cx="3689820" cy="144084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4" name="Textfeld 213"/>
                <p:cNvSpPr txBox="1"/>
                <p:nvPr/>
              </p:nvSpPr>
              <p:spPr>
                <a:xfrm>
                  <a:off x="5405623" y="3957083"/>
                  <a:ext cx="3689820" cy="144084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GB" sz="72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7200" b="0" i="1" smtClean="0">
                                <a:latin typeface="Cambria Math" panose="02040503050406030204" pitchFamily="18" charset="0"/>
                              </a:rPr>
                              <m:t> _, _,_</m:t>
                            </m:r>
                          </m:e>
                        </m:d>
                      </m:oMath>
                    </m:oMathPara>
                  </a14:m>
                  <a:endParaRPr lang="en-GB" sz="8000" i="1" dirty="0"/>
                </a:p>
              </p:txBody>
            </p:sp>
          </mc:Choice>
          <mc:Fallback xmlns="">
            <p:sp>
              <p:nvSpPr>
                <p:cNvPr id="214" name="Textfeld 2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05623" y="3957083"/>
                  <a:ext cx="3689820" cy="1440841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15" name="Gruppieren 214"/>
            <p:cNvGrpSpPr>
              <a:grpSpLocks noChangeAspect="1"/>
            </p:cNvGrpSpPr>
            <p:nvPr/>
          </p:nvGrpSpPr>
          <p:grpSpPr>
            <a:xfrm>
              <a:off x="6167954" y="4186634"/>
              <a:ext cx="156710" cy="1008367"/>
              <a:chOff x="4081838" y="3070155"/>
              <a:chExt cx="252088" cy="1622087"/>
            </a:xfrm>
          </p:grpSpPr>
          <p:sp>
            <p:nvSpPr>
              <p:cNvPr id="228" name="Rechteck 227"/>
              <p:cNvSpPr>
                <a:spLocks noChangeAspect="1"/>
              </p:cNvSpPr>
              <p:nvPr/>
            </p:nvSpPr>
            <p:spPr>
              <a:xfrm>
                <a:off x="4081838" y="3070155"/>
                <a:ext cx="252088" cy="252089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29" name="Rechteck 228"/>
              <p:cNvSpPr>
                <a:spLocks noChangeAspect="1"/>
              </p:cNvSpPr>
              <p:nvPr/>
            </p:nvSpPr>
            <p:spPr>
              <a:xfrm>
                <a:off x="4081838" y="3412656"/>
                <a:ext cx="252088" cy="252089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30" name="Rechteck 229"/>
              <p:cNvSpPr>
                <a:spLocks noChangeAspect="1"/>
              </p:cNvSpPr>
              <p:nvPr/>
            </p:nvSpPr>
            <p:spPr>
              <a:xfrm>
                <a:off x="4081838" y="3755155"/>
                <a:ext cx="252088" cy="252089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31" name="Rechteck 230"/>
              <p:cNvSpPr>
                <a:spLocks noChangeAspect="1"/>
              </p:cNvSpPr>
              <p:nvPr/>
            </p:nvSpPr>
            <p:spPr>
              <a:xfrm>
                <a:off x="4081838" y="4097654"/>
                <a:ext cx="252088" cy="252089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32" name="Rechteck 231"/>
              <p:cNvSpPr>
                <a:spLocks noChangeAspect="1"/>
              </p:cNvSpPr>
              <p:nvPr/>
            </p:nvSpPr>
            <p:spPr>
              <a:xfrm>
                <a:off x="4081838" y="4440153"/>
                <a:ext cx="252088" cy="252089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216" name="Gruppieren 215"/>
            <p:cNvGrpSpPr>
              <a:grpSpLocks noChangeAspect="1"/>
            </p:cNvGrpSpPr>
            <p:nvPr/>
          </p:nvGrpSpPr>
          <p:grpSpPr>
            <a:xfrm>
              <a:off x="7037559" y="4187173"/>
              <a:ext cx="156710" cy="1008367"/>
              <a:chOff x="4351832" y="3081487"/>
              <a:chExt cx="252088" cy="1622087"/>
            </a:xfrm>
          </p:grpSpPr>
          <p:sp>
            <p:nvSpPr>
              <p:cNvPr id="223" name="Rechteck 222"/>
              <p:cNvSpPr>
                <a:spLocks noChangeAspect="1"/>
              </p:cNvSpPr>
              <p:nvPr/>
            </p:nvSpPr>
            <p:spPr>
              <a:xfrm>
                <a:off x="4351832" y="3081487"/>
                <a:ext cx="252088" cy="252089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24" name="Rechteck 223"/>
              <p:cNvSpPr>
                <a:spLocks noChangeAspect="1"/>
              </p:cNvSpPr>
              <p:nvPr/>
            </p:nvSpPr>
            <p:spPr>
              <a:xfrm>
                <a:off x="4351832" y="3423988"/>
                <a:ext cx="252088" cy="252089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25" name="Rechteck 224"/>
              <p:cNvSpPr>
                <a:spLocks noChangeAspect="1"/>
              </p:cNvSpPr>
              <p:nvPr/>
            </p:nvSpPr>
            <p:spPr>
              <a:xfrm>
                <a:off x="4351832" y="3766485"/>
                <a:ext cx="252088" cy="252089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26" name="Rechteck 225"/>
              <p:cNvSpPr>
                <a:spLocks noChangeAspect="1"/>
              </p:cNvSpPr>
              <p:nvPr/>
            </p:nvSpPr>
            <p:spPr>
              <a:xfrm>
                <a:off x="4351832" y="4108986"/>
                <a:ext cx="252088" cy="252089"/>
              </a:xfrm>
              <a:prstGeom prst="rect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27" name="Rechteck 226"/>
              <p:cNvSpPr>
                <a:spLocks noChangeAspect="1"/>
              </p:cNvSpPr>
              <p:nvPr/>
            </p:nvSpPr>
            <p:spPr>
              <a:xfrm>
                <a:off x="4351832" y="4451485"/>
                <a:ext cx="252088" cy="252089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217" name="Gruppieren 216"/>
            <p:cNvGrpSpPr>
              <a:grpSpLocks noChangeAspect="1"/>
            </p:cNvGrpSpPr>
            <p:nvPr/>
          </p:nvGrpSpPr>
          <p:grpSpPr>
            <a:xfrm>
              <a:off x="7918060" y="4186633"/>
              <a:ext cx="156710" cy="1008367"/>
              <a:chOff x="4654665" y="3070153"/>
              <a:chExt cx="252088" cy="1622087"/>
            </a:xfrm>
          </p:grpSpPr>
          <p:sp>
            <p:nvSpPr>
              <p:cNvPr id="218" name="Rechteck 217"/>
              <p:cNvSpPr>
                <a:spLocks noChangeAspect="1"/>
              </p:cNvSpPr>
              <p:nvPr/>
            </p:nvSpPr>
            <p:spPr>
              <a:xfrm>
                <a:off x="4654665" y="3070153"/>
                <a:ext cx="252088" cy="252089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19" name="Rechteck 218"/>
              <p:cNvSpPr>
                <a:spLocks noChangeAspect="1"/>
              </p:cNvSpPr>
              <p:nvPr/>
            </p:nvSpPr>
            <p:spPr>
              <a:xfrm>
                <a:off x="4654665" y="3412654"/>
                <a:ext cx="252088" cy="252089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20" name="Rechteck 219"/>
              <p:cNvSpPr>
                <a:spLocks noChangeAspect="1"/>
              </p:cNvSpPr>
              <p:nvPr/>
            </p:nvSpPr>
            <p:spPr>
              <a:xfrm>
                <a:off x="4654665" y="3755151"/>
                <a:ext cx="252088" cy="252089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21" name="Rechteck 220"/>
              <p:cNvSpPr>
                <a:spLocks noChangeAspect="1"/>
              </p:cNvSpPr>
              <p:nvPr/>
            </p:nvSpPr>
            <p:spPr>
              <a:xfrm>
                <a:off x="4654665" y="4097650"/>
                <a:ext cx="252088" cy="252089"/>
              </a:xfrm>
              <a:prstGeom prst="rect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22" name="Rechteck 221"/>
              <p:cNvSpPr>
                <a:spLocks noChangeAspect="1"/>
              </p:cNvSpPr>
              <p:nvPr/>
            </p:nvSpPr>
            <p:spPr>
              <a:xfrm>
                <a:off x="4654665" y="4440151"/>
                <a:ext cx="252088" cy="252089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grpSp>
        <p:nvGrpSpPr>
          <p:cNvPr id="262" name="Gruppieren 261"/>
          <p:cNvGrpSpPr/>
          <p:nvPr/>
        </p:nvGrpSpPr>
        <p:grpSpPr>
          <a:xfrm>
            <a:off x="9594300" y="1959659"/>
            <a:ext cx="2580298" cy="2670825"/>
            <a:chOff x="9594300" y="1959659"/>
            <a:chExt cx="2580298" cy="2670825"/>
          </a:xfrm>
        </p:grpSpPr>
        <p:sp>
          <p:nvSpPr>
            <p:cNvPr id="203" name="Rechteck 202"/>
            <p:cNvSpPr>
              <a:spLocks noChangeAspect="1"/>
            </p:cNvSpPr>
            <p:nvPr/>
          </p:nvSpPr>
          <p:spPr>
            <a:xfrm flipH="1">
              <a:off x="10202991" y="2454282"/>
              <a:ext cx="194128" cy="1938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0" name="Freihandform 189"/>
            <p:cNvSpPr/>
            <p:nvPr/>
          </p:nvSpPr>
          <p:spPr>
            <a:xfrm flipH="1">
              <a:off x="11072886" y="2195606"/>
              <a:ext cx="1047654" cy="2303299"/>
            </a:xfrm>
            <a:custGeom>
              <a:avLst/>
              <a:gdLst>
                <a:gd name="connsiteX0" fmla="*/ 320947 w 1360447"/>
                <a:gd name="connsiteY0" fmla="*/ 1642284 h 2995218"/>
                <a:gd name="connsiteX1" fmla="*/ 139972 w 1360447"/>
                <a:gd name="connsiteY1" fmla="*/ 1451784 h 2995218"/>
                <a:gd name="connsiteX2" fmla="*/ 263797 w 1360447"/>
                <a:gd name="connsiteY2" fmla="*/ 1204134 h 2995218"/>
                <a:gd name="connsiteX3" fmla="*/ 197122 w 1360447"/>
                <a:gd name="connsiteY3" fmla="*/ 842184 h 2995218"/>
                <a:gd name="connsiteX4" fmla="*/ 6622 w 1360447"/>
                <a:gd name="connsiteY4" fmla="*/ 442134 h 2995218"/>
                <a:gd name="connsiteX5" fmla="*/ 168547 w 1360447"/>
                <a:gd name="connsiteY5" fmla="*/ 3984 h 2995218"/>
                <a:gd name="connsiteX6" fmla="*/ 530497 w 1360447"/>
                <a:gd name="connsiteY6" fmla="*/ 213534 h 2995218"/>
                <a:gd name="connsiteX7" fmla="*/ 835297 w 1360447"/>
                <a:gd name="connsiteY7" fmla="*/ 384984 h 2995218"/>
                <a:gd name="connsiteX8" fmla="*/ 1292497 w 1360447"/>
                <a:gd name="connsiteY8" fmla="*/ 556434 h 2995218"/>
                <a:gd name="connsiteX9" fmla="*/ 1349647 w 1360447"/>
                <a:gd name="connsiteY9" fmla="*/ 785034 h 2995218"/>
                <a:gd name="connsiteX10" fmla="*/ 1206772 w 1360447"/>
                <a:gd name="connsiteY10" fmla="*/ 1070784 h 2995218"/>
                <a:gd name="connsiteX11" fmla="*/ 959122 w 1360447"/>
                <a:gd name="connsiteY11" fmla="*/ 1242234 h 2995218"/>
                <a:gd name="connsiteX12" fmla="*/ 711472 w 1360447"/>
                <a:gd name="connsiteY12" fmla="*/ 1680384 h 2995218"/>
                <a:gd name="connsiteX13" fmla="*/ 540022 w 1360447"/>
                <a:gd name="connsiteY13" fmla="*/ 2328084 h 2995218"/>
                <a:gd name="connsiteX14" fmla="*/ 587647 w 1360447"/>
                <a:gd name="connsiteY14" fmla="*/ 2785284 h 2995218"/>
                <a:gd name="connsiteX15" fmla="*/ 368572 w 1360447"/>
                <a:gd name="connsiteY15" fmla="*/ 2994834 h 2995218"/>
                <a:gd name="connsiteX16" fmla="*/ 6622 w 1360447"/>
                <a:gd name="connsiteY16" fmla="*/ 2823384 h 2995218"/>
                <a:gd name="connsiteX17" fmla="*/ 149497 w 1360447"/>
                <a:gd name="connsiteY17" fmla="*/ 2366184 h 2995218"/>
                <a:gd name="connsiteX18" fmla="*/ 339997 w 1360447"/>
                <a:gd name="connsiteY18" fmla="*/ 1966134 h 2995218"/>
                <a:gd name="connsiteX19" fmla="*/ 320947 w 1360447"/>
                <a:gd name="connsiteY19" fmla="*/ 1642284 h 2995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360447" h="2995218">
                  <a:moveTo>
                    <a:pt x="320947" y="1642284"/>
                  </a:moveTo>
                  <a:cubicBezTo>
                    <a:pt x="287609" y="1556559"/>
                    <a:pt x="149497" y="1524809"/>
                    <a:pt x="139972" y="1451784"/>
                  </a:cubicBezTo>
                  <a:cubicBezTo>
                    <a:pt x="130447" y="1378759"/>
                    <a:pt x="254272" y="1305734"/>
                    <a:pt x="263797" y="1204134"/>
                  </a:cubicBezTo>
                  <a:cubicBezTo>
                    <a:pt x="273322" y="1102534"/>
                    <a:pt x="239985" y="969184"/>
                    <a:pt x="197122" y="842184"/>
                  </a:cubicBezTo>
                  <a:cubicBezTo>
                    <a:pt x="154259" y="715184"/>
                    <a:pt x="11384" y="581834"/>
                    <a:pt x="6622" y="442134"/>
                  </a:cubicBezTo>
                  <a:cubicBezTo>
                    <a:pt x="1860" y="302434"/>
                    <a:pt x="81234" y="42084"/>
                    <a:pt x="168547" y="3984"/>
                  </a:cubicBezTo>
                  <a:cubicBezTo>
                    <a:pt x="255859" y="-34116"/>
                    <a:pt x="530497" y="213534"/>
                    <a:pt x="530497" y="213534"/>
                  </a:cubicBezTo>
                  <a:cubicBezTo>
                    <a:pt x="641622" y="277034"/>
                    <a:pt x="708297" y="327834"/>
                    <a:pt x="835297" y="384984"/>
                  </a:cubicBezTo>
                  <a:cubicBezTo>
                    <a:pt x="962297" y="442134"/>
                    <a:pt x="1206772" y="489759"/>
                    <a:pt x="1292497" y="556434"/>
                  </a:cubicBezTo>
                  <a:cubicBezTo>
                    <a:pt x="1378222" y="623109"/>
                    <a:pt x="1363935" y="699309"/>
                    <a:pt x="1349647" y="785034"/>
                  </a:cubicBezTo>
                  <a:cubicBezTo>
                    <a:pt x="1335359" y="870759"/>
                    <a:pt x="1271860" y="994584"/>
                    <a:pt x="1206772" y="1070784"/>
                  </a:cubicBezTo>
                  <a:cubicBezTo>
                    <a:pt x="1141685" y="1146984"/>
                    <a:pt x="1041672" y="1140634"/>
                    <a:pt x="959122" y="1242234"/>
                  </a:cubicBezTo>
                  <a:cubicBezTo>
                    <a:pt x="876572" y="1343834"/>
                    <a:pt x="781322" y="1499409"/>
                    <a:pt x="711472" y="1680384"/>
                  </a:cubicBezTo>
                  <a:cubicBezTo>
                    <a:pt x="641622" y="1861359"/>
                    <a:pt x="560659" y="2143934"/>
                    <a:pt x="540022" y="2328084"/>
                  </a:cubicBezTo>
                  <a:cubicBezTo>
                    <a:pt x="519385" y="2512234"/>
                    <a:pt x="616222" y="2674159"/>
                    <a:pt x="587647" y="2785284"/>
                  </a:cubicBezTo>
                  <a:cubicBezTo>
                    <a:pt x="559072" y="2896409"/>
                    <a:pt x="465409" y="2988484"/>
                    <a:pt x="368572" y="2994834"/>
                  </a:cubicBezTo>
                  <a:cubicBezTo>
                    <a:pt x="271735" y="3001184"/>
                    <a:pt x="43134" y="2928159"/>
                    <a:pt x="6622" y="2823384"/>
                  </a:cubicBezTo>
                  <a:cubicBezTo>
                    <a:pt x="-29890" y="2718609"/>
                    <a:pt x="93934" y="2509059"/>
                    <a:pt x="149497" y="2366184"/>
                  </a:cubicBezTo>
                  <a:cubicBezTo>
                    <a:pt x="205059" y="2223309"/>
                    <a:pt x="308247" y="2080434"/>
                    <a:pt x="339997" y="1966134"/>
                  </a:cubicBezTo>
                  <a:cubicBezTo>
                    <a:pt x="371747" y="1851834"/>
                    <a:pt x="354285" y="1728009"/>
                    <a:pt x="320947" y="1642284"/>
                  </a:cubicBezTo>
                  <a:close/>
                </a:path>
              </a:pathLst>
            </a:custGeom>
            <a:solidFill>
              <a:srgbClr val="ED7D31">
                <a:alpha val="30196"/>
              </a:srgb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1" name="Freihandform 190"/>
            <p:cNvSpPr/>
            <p:nvPr/>
          </p:nvSpPr>
          <p:spPr>
            <a:xfrm flipH="1">
              <a:off x="10748522" y="1959659"/>
              <a:ext cx="1426076" cy="2670825"/>
            </a:xfrm>
            <a:custGeom>
              <a:avLst/>
              <a:gdLst>
                <a:gd name="connsiteX0" fmla="*/ 606160 w 2057341"/>
                <a:gd name="connsiteY0" fmla="*/ 49564 h 3519614"/>
                <a:gd name="connsiteX1" fmla="*/ 1015735 w 2057341"/>
                <a:gd name="connsiteY1" fmla="*/ 182914 h 3519614"/>
                <a:gd name="connsiteX2" fmla="*/ 1301485 w 2057341"/>
                <a:gd name="connsiteY2" fmla="*/ 487714 h 3519614"/>
                <a:gd name="connsiteX3" fmla="*/ 1701535 w 2057341"/>
                <a:gd name="connsiteY3" fmla="*/ 735364 h 3519614"/>
                <a:gd name="connsiteX4" fmla="*/ 2044435 w 2057341"/>
                <a:gd name="connsiteY4" fmla="*/ 1059214 h 3519614"/>
                <a:gd name="connsiteX5" fmla="*/ 1958710 w 2057341"/>
                <a:gd name="connsiteY5" fmla="*/ 1440214 h 3519614"/>
                <a:gd name="connsiteX6" fmla="*/ 1711060 w 2057341"/>
                <a:gd name="connsiteY6" fmla="*/ 1783114 h 3519614"/>
                <a:gd name="connsiteX7" fmla="*/ 1425310 w 2057341"/>
                <a:gd name="connsiteY7" fmla="*/ 1897414 h 3519614"/>
                <a:gd name="connsiteX8" fmla="*/ 1330060 w 2057341"/>
                <a:gd name="connsiteY8" fmla="*/ 2106964 h 3519614"/>
                <a:gd name="connsiteX9" fmla="*/ 1025260 w 2057341"/>
                <a:gd name="connsiteY9" fmla="*/ 2316514 h 3519614"/>
                <a:gd name="connsiteX10" fmla="*/ 853810 w 2057341"/>
                <a:gd name="connsiteY10" fmla="*/ 2487964 h 3519614"/>
                <a:gd name="connsiteX11" fmla="*/ 1472935 w 2057341"/>
                <a:gd name="connsiteY11" fmla="*/ 2278414 h 3519614"/>
                <a:gd name="connsiteX12" fmla="*/ 1625335 w 2057341"/>
                <a:gd name="connsiteY12" fmla="*/ 2545114 h 3519614"/>
                <a:gd name="connsiteX13" fmla="*/ 1625335 w 2057341"/>
                <a:gd name="connsiteY13" fmla="*/ 2926114 h 3519614"/>
                <a:gd name="connsiteX14" fmla="*/ 1368160 w 2057341"/>
                <a:gd name="connsiteY14" fmla="*/ 3154714 h 3519614"/>
                <a:gd name="connsiteX15" fmla="*/ 987160 w 2057341"/>
                <a:gd name="connsiteY15" fmla="*/ 3307114 h 3519614"/>
                <a:gd name="connsiteX16" fmla="*/ 549010 w 2057341"/>
                <a:gd name="connsiteY16" fmla="*/ 3516664 h 3519614"/>
                <a:gd name="connsiteX17" fmla="*/ 377560 w 2057341"/>
                <a:gd name="connsiteY17" fmla="*/ 3383314 h 3519614"/>
                <a:gd name="connsiteX18" fmla="*/ 206110 w 2057341"/>
                <a:gd name="connsiteY18" fmla="*/ 2792764 h 3519614"/>
                <a:gd name="connsiteX19" fmla="*/ 187060 w 2057341"/>
                <a:gd name="connsiteY19" fmla="*/ 2373664 h 3519614"/>
                <a:gd name="connsiteX20" fmla="*/ 168010 w 2057341"/>
                <a:gd name="connsiteY20" fmla="*/ 2106964 h 3519614"/>
                <a:gd name="connsiteX21" fmla="*/ 53710 w 2057341"/>
                <a:gd name="connsiteY21" fmla="*/ 1687864 h 3519614"/>
                <a:gd name="connsiteX22" fmla="*/ 348985 w 2057341"/>
                <a:gd name="connsiteY22" fmla="*/ 1402114 h 3519614"/>
                <a:gd name="connsiteX23" fmla="*/ 15610 w 2057341"/>
                <a:gd name="connsiteY23" fmla="*/ 1021114 h 3519614"/>
                <a:gd name="connsiteX24" fmla="*/ 63235 w 2057341"/>
                <a:gd name="connsiteY24" fmla="*/ 697264 h 3519614"/>
                <a:gd name="connsiteX25" fmla="*/ 139435 w 2057341"/>
                <a:gd name="connsiteY25" fmla="*/ 278164 h 3519614"/>
                <a:gd name="connsiteX26" fmla="*/ 558535 w 2057341"/>
                <a:gd name="connsiteY26" fmla="*/ 11464 h 3519614"/>
                <a:gd name="connsiteX27" fmla="*/ 606160 w 2057341"/>
                <a:gd name="connsiteY27" fmla="*/ 49564 h 3519614"/>
                <a:gd name="connsiteX0" fmla="*/ 606160 w 2057341"/>
                <a:gd name="connsiteY0" fmla="*/ 2119 h 3472169"/>
                <a:gd name="connsiteX1" fmla="*/ 1015735 w 2057341"/>
                <a:gd name="connsiteY1" fmla="*/ 135469 h 3472169"/>
                <a:gd name="connsiteX2" fmla="*/ 1301485 w 2057341"/>
                <a:gd name="connsiteY2" fmla="*/ 440269 h 3472169"/>
                <a:gd name="connsiteX3" fmla="*/ 1701535 w 2057341"/>
                <a:gd name="connsiteY3" fmla="*/ 687919 h 3472169"/>
                <a:gd name="connsiteX4" fmla="*/ 2044435 w 2057341"/>
                <a:gd name="connsiteY4" fmla="*/ 1011769 h 3472169"/>
                <a:gd name="connsiteX5" fmla="*/ 1958710 w 2057341"/>
                <a:gd name="connsiteY5" fmla="*/ 1392769 h 3472169"/>
                <a:gd name="connsiteX6" fmla="*/ 1711060 w 2057341"/>
                <a:gd name="connsiteY6" fmla="*/ 1735669 h 3472169"/>
                <a:gd name="connsiteX7" fmla="*/ 1425310 w 2057341"/>
                <a:gd name="connsiteY7" fmla="*/ 1849969 h 3472169"/>
                <a:gd name="connsiteX8" fmla="*/ 1330060 w 2057341"/>
                <a:gd name="connsiteY8" fmla="*/ 2059519 h 3472169"/>
                <a:gd name="connsiteX9" fmla="*/ 1025260 w 2057341"/>
                <a:gd name="connsiteY9" fmla="*/ 2269069 h 3472169"/>
                <a:gd name="connsiteX10" fmla="*/ 853810 w 2057341"/>
                <a:gd name="connsiteY10" fmla="*/ 2440519 h 3472169"/>
                <a:gd name="connsiteX11" fmla="*/ 1472935 w 2057341"/>
                <a:gd name="connsiteY11" fmla="*/ 2230969 h 3472169"/>
                <a:gd name="connsiteX12" fmla="*/ 1625335 w 2057341"/>
                <a:gd name="connsiteY12" fmla="*/ 2497669 h 3472169"/>
                <a:gd name="connsiteX13" fmla="*/ 1625335 w 2057341"/>
                <a:gd name="connsiteY13" fmla="*/ 2878669 h 3472169"/>
                <a:gd name="connsiteX14" fmla="*/ 1368160 w 2057341"/>
                <a:gd name="connsiteY14" fmla="*/ 3107269 h 3472169"/>
                <a:gd name="connsiteX15" fmla="*/ 987160 w 2057341"/>
                <a:gd name="connsiteY15" fmla="*/ 3259669 h 3472169"/>
                <a:gd name="connsiteX16" fmla="*/ 549010 w 2057341"/>
                <a:gd name="connsiteY16" fmla="*/ 3469219 h 3472169"/>
                <a:gd name="connsiteX17" fmla="*/ 377560 w 2057341"/>
                <a:gd name="connsiteY17" fmla="*/ 3335869 h 3472169"/>
                <a:gd name="connsiteX18" fmla="*/ 206110 w 2057341"/>
                <a:gd name="connsiteY18" fmla="*/ 2745319 h 3472169"/>
                <a:gd name="connsiteX19" fmla="*/ 187060 w 2057341"/>
                <a:gd name="connsiteY19" fmla="*/ 2326219 h 3472169"/>
                <a:gd name="connsiteX20" fmla="*/ 168010 w 2057341"/>
                <a:gd name="connsiteY20" fmla="*/ 2059519 h 3472169"/>
                <a:gd name="connsiteX21" fmla="*/ 53710 w 2057341"/>
                <a:gd name="connsiteY21" fmla="*/ 1640419 h 3472169"/>
                <a:gd name="connsiteX22" fmla="*/ 348985 w 2057341"/>
                <a:gd name="connsiteY22" fmla="*/ 1354669 h 3472169"/>
                <a:gd name="connsiteX23" fmla="*/ 15610 w 2057341"/>
                <a:gd name="connsiteY23" fmla="*/ 973669 h 3472169"/>
                <a:gd name="connsiteX24" fmla="*/ 63235 w 2057341"/>
                <a:gd name="connsiteY24" fmla="*/ 649819 h 3472169"/>
                <a:gd name="connsiteX25" fmla="*/ 139435 w 2057341"/>
                <a:gd name="connsiteY25" fmla="*/ 230719 h 3472169"/>
                <a:gd name="connsiteX26" fmla="*/ 606160 w 2057341"/>
                <a:gd name="connsiteY26" fmla="*/ 2119 h 3472169"/>
                <a:gd name="connsiteX0" fmla="*/ 606160 w 2057341"/>
                <a:gd name="connsiteY0" fmla="*/ 2119 h 3472169"/>
                <a:gd name="connsiteX1" fmla="*/ 1015735 w 2057341"/>
                <a:gd name="connsiteY1" fmla="*/ 135469 h 3472169"/>
                <a:gd name="connsiteX2" fmla="*/ 1301485 w 2057341"/>
                <a:gd name="connsiteY2" fmla="*/ 440269 h 3472169"/>
                <a:gd name="connsiteX3" fmla="*/ 1701535 w 2057341"/>
                <a:gd name="connsiteY3" fmla="*/ 687919 h 3472169"/>
                <a:gd name="connsiteX4" fmla="*/ 2044435 w 2057341"/>
                <a:gd name="connsiteY4" fmla="*/ 1011769 h 3472169"/>
                <a:gd name="connsiteX5" fmla="*/ 1958710 w 2057341"/>
                <a:gd name="connsiteY5" fmla="*/ 1392769 h 3472169"/>
                <a:gd name="connsiteX6" fmla="*/ 1711060 w 2057341"/>
                <a:gd name="connsiteY6" fmla="*/ 1735669 h 3472169"/>
                <a:gd name="connsiteX7" fmla="*/ 1425310 w 2057341"/>
                <a:gd name="connsiteY7" fmla="*/ 1849969 h 3472169"/>
                <a:gd name="connsiteX8" fmla="*/ 1330060 w 2057341"/>
                <a:gd name="connsiteY8" fmla="*/ 2059519 h 3472169"/>
                <a:gd name="connsiteX9" fmla="*/ 1025260 w 2057341"/>
                <a:gd name="connsiteY9" fmla="*/ 2269069 h 3472169"/>
                <a:gd name="connsiteX10" fmla="*/ 1018910 w 2057341"/>
                <a:gd name="connsiteY10" fmla="*/ 2332569 h 3472169"/>
                <a:gd name="connsiteX11" fmla="*/ 1472935 w 2057341"/>
                <a:gd name="connsiteY11" fmla="*/ 2230969 h 3472169"/>
                <a:gd name="connsiteX12" fmla="*/ 1625335 w 2057341"/>
                <a:gd name="connsiteY12" fmla="*/ 2497669 h 3472169"/>
                <a:gd name="connsiteX13" fmla="*/ 1625335 w 2057341"/>
                <a:gd name="connsiteY13" fmla="*/ 2878669 h 3472169"/>
                <a:gd name="connsiteX14" fmla="*/ 1368160 w 2057341"/>
                <a:gd name="connsiteY14" fmla="*/ 3107269 h 3472169"/>
                <a:gd name="connsiteX15" fmla="*/ 987160 w 2057341"/>
                <a:gd name="connsiteY15" fmla="*/ 3259669 h 3472169"/>
                <a:gd name="connsiteX16" fmla="*/ 549010 w 2057341"/>
                <a:gd name="connsiteY16" fmla="*/ 3469219 h 3472169"/>
                <a:gd name="connsiteX17" fmla="*/ 377560 w 2057341"/>
                <a:gd name="connsiteY17" fmla="*/ 3335869 h 3472169"/>
                <a:gd name="connsiteX18" fmla="*/ 206110 w 2057341"/>
                <a:gd name="connsiteY18" fmla="*/ 2745319 h 3472169"/>
                <a:gd name="connsiteX19" fmla="*/ 187060 w 2057341"/>
                <a:gd name="connsiteY19" fmla="*/ 2326219 h 3472169"/>
                <a:gd name="connsiteX20" fmla="*/ 168010 w 2057341"/>
                <a:gd name="connsiteY20" fmla="*/ 2059519 h 3472169"/>
                <a:gd name="connsiteX21" fmla="*/ 53710 w 2057341"/>
                <a:gd name="connsiteY21" fmla="*/ 1640419 h 3472169"/>
                <a:gd name="connsiteX22" fmla="*/ 348985 w 2057341"/>
                <a:gd name="connsiteY22" fmla="*/ 1354669 h 3472169"/>
                <a:gd name="connsiteX23" fmla="*/ 15610 w 2057341"/>
                <a:gd name="connsiteY23" fmla="*/ 973669 h 3472169"/>
                <a:gd name="connsiteX24" fmla="*/ 63235 w 2057341"/>
                <a:gd name="connsiteY24" fmla="*/ 649819 h 3472169"/>
                <a:gd name="connsiteX25" fmla="*/ 139435 w 2057341"/>
                <a:gd name="connsiteY25" fmla="*/ 230719 h 3472169"/>
                <a:gd name="connsiteX26" fmla="*/ 606160 w 2057341"/>
                <a:gd name="connsiteY26" fmla="*/ 2119 h 3472169"/>
                <a:gd name="connsiteX0" fmla="*/ 606160 w 2057341"/>
                <a:gd name="connsiteY0" fmla="*/ 2119 h 3472169"/>
                <a:gd name="connsiteX1" fmla="*/ 1015735 w 2057341"/>
                <a:gd name="connsiteY1" fmla="*/ 135469 h 3472169"/>
                <a:gd name="connsiteX2" fmla="*/ 1301485 w 2057341"/>
                <a:gd name="connsiteY2" fmla="*/ 440269 h 3472169"/>
                <a:gd name="connsiteX3" fmla="*/ 1701535 w 2057341"/>
                <a:gd name="connsiteY3" fmla="*/ 687919 h 3472169"/>
                <a:gd name="connsiteX4" fmla="*/ 2044435 w 2057341"/>
                <a:gd name="connsiteY4" fmla="*/ 1011769 h 3472169"/>
                <a:gd name="connsiteX5" fmla="*/ 1958710 w 2057341"/>
                <a:gd name="connsiteY5" fmla="*/ 1392769 h 3472169"/>
                <a:gd name="connsiteX6" fmla="*/ 1711060 w 2057341"/>
                <a:gd name="connsiteY6" fmla="*/ 1735669 h 3472169"/>
                <a:gd name="connsiteX7" fmla="*/ 1425310 w 2057341"/>
                <a:gd name="connsiteY7" fmla="*/ 1849969 h 3472169"/>
                <a:gd name="connsiteX8" fmla="*/ 1330060 w 2057341"/>
                <a:gd name="connsiteY8" fmla="*/ 2059519 h 3472169"/>
                <a:gd name="connsiteX9" fmla="*/ 1025260 w 2057341"/>
                <a:gd name="connsiteY9" fmla="*/ 2269069 h 3472169"/>
                <a:gd name="connsiteX10" fmla="*/ 1018910 w 2057341"/>
                <a:gd name="connsiteY10" fmla="*/ 2332569 h 3472169"/>
                <a:gd name="connsiteX11" fmla="*/ 1488810 w 2057341"/>
                <a:gd name="connsiteY11" fmla="*/ 2199219 h 3472169"/>
                <a:gd name="connsiteX12" fmla="*/ 1625335 w 2057341"/>
                <a:gd name="connsiteY12" fmla="*/ 2497669 h 3472169"/>
                <a:gd name="connsiteX13" fmla="*/ 1625335 w 2057341"/>
                <a:gd name="connsiteY13" fmla="*/ 2878669 h 3472169"/>
                <a:gd name="connsiteX14" fmla="*/ 1368160 w 2057341"/>
                <a:gd name="connsiteY14" fmla="*/ 3107269 h 3472169"/>
                <a:gd name="connsiteX15" fmla="*/ 987160 w 2057341"/>
                <a:gd name="connsiteY15" fmla="*/ 3259669 h 3472169"/>
                <a:gd name="connsiteX16" fmla="*/ 549010 w 2057341"/>
                <a:gd name="connsiteY16" fmla="*/ 3469219 h 3472169"/>
                <a:gd name="connsiteX17" fmla="*/ 377560 w 2057341"/>
                <a:gd name="connsiteY17" fmla="*/ 3335869 h 3472169"/>
                <a:gd name="connsiteX18" fmla="*/ 206110 w 2057341"/>
                <a:gd name="connsiteY18" fmla="*/ 2745319 h 3472169"/>
                <a:gd name="connsiteX19" fmla="*/ 187060 w 2057341"/>
                <a:gd name="connsiteY19" fmla="*/ 2326219 h 3472169"/>
                <a:gd name="connsiteX20" fmla="*/ 168010 w 2057341"/>
                <a:gd name="connsiteY20" fmla="*/ 2059519 h 3472169"/>
                <a:gd name="connsiteX21" fmla="*/ 53710 w 2057341"/>
                <a:gd name="connsiteY21" fmla="*/ 1640419 h 3472169"/>
                <a:gd name="connsiteX22" fmla="*/ 348985 w 2057341"/>
                <a:gd name="connsiteY22" fmla="*/ 1354669 h 3472169"/>
                <a:gd name="connsiteX23" fmla="*/ 15610 w 2057341"/>
                <a:gd name="connsiteY23" fmla="*/ 973669 h 3472169"/>
                <a:gd name="connsiteX24" fmla="*/ 63235 w 2057341"/>
                <a:gd name="connsiteY24" fmla="*/ 649819 h 3472169"/>
                <a:gd name="connsiteX25" fmla="*/ 139435 w 2057341"/>
                <a:gd name="connsiteY25" fmla="*/ 230719 h 3472169"/>
                <a:gd name="connsiteX26" fmla="*/ 606160 w 2057341"/>
                <a:gd name="connsiteY26" fmla="*/ 2119 h 3472169"/>
                <a:gd name="connsiteX0" fmla="*/ 606160 w 2057341"/>
                <a:gd name="connsiteY0" fmla="*/ 2119 h 3472169"/>
                <a:gd name="connsiteX1" fmla="*/ 1015735 w 2057341"/>
                <a:gd name="connsiteY1" fmla="*/ 135469 h 3472169"/>
                <a:gd name="connsiteX2" fmla="*/ 1301485 w 2057341"/>
                <a:gd name="connsiteY2" fmla="*/ 440269 h 3472169"/>
                <a:gd name="connsiteX3" fmla="*/ 1701535 w 2057341"/>
                <a:gd name="connsiteY3" fmla="*/ 687919 h 3472169"/>
                <a:gd name="connsiteX4" fmla="*/ 2044435 w 2057341"/>
                <a:gd name="connsiteY4" fmla="*/ 1011769 h 3472169"/>
                <a:gd name="connsiteX5" fmla="*/ 1958710 w 2057341"/>
                <a:gd name="connsiteY5" fmla="*/ 1392769 h 3472169"/>
                <a:gd name="connsiteX6" fmla="*/ 1711060 w 2057341"/>
                <a:gd name="connsiteY6" fmla="*/ 1735669 h 3472169"/>
                <a:gd name="connsiteX7" fmla="*/ 1425310 w 2057341"/>
                <a:gd name="connsiteY7" fmla="*/ 1849969 h 3472169"/>
                <a:gd name="connsiteX8" fmla="*/ 1330060 w 2057341"/>
                <a:gd name="connsiteY8" fmla="*/ 2059519 h 3472169"/>
                <a:gd name="connsiteX9" fmla="*/ 1025260 w 2057341"/>
                <a:gd name="connsiteY9" fmla="*/ 2269069 h 3472169"/>
                <a:gd name="connsiteX10" fmla="*/ 1018910 w 2057341"/>
                <a:gd name="connsiteY10" fmla="*/ 2332569 h 3472169"/>
                <a:gd name="connsiteX11" fmla="*/ 1488810 w 2057341"/>
                <a:gd name="connsiteY11" fmla="*/ 2199219 h 3472169"/>
                <a:gd name="connsiteX12" fmla="*/ 1707885 w 2057341"/>
                <a:gd name="connsiteY12" fmla="*/ 2465919 h 3472169"/>
                <a:gd name="connsiteX13" fmla="*/ 1625335 w 2057341"/>
                <a:gd name="connsiteY13" fmla="*/ 2878669 h 3472169"/>
                <a:gd name="connsiteX14" fmla="*/ 1368160 w 2057341"/>
                <a:gd name="connsiteY14" fmla="*/ 3107269 h 3472169"/>
                <a:gd name="connsiteX15" fmla="*/ 987160 w 2057341"/>
                <a:gd name="connsiteY15" fmla="*/ 3259669 h 3472169"/>
                <a:gd name="connsiteX16" fmla="*/ 549010 w 2057341"/>
                <a:gd name="connsiteY16" fmla="*/ 3469219 h 3472169"/>
                <a:gd name="connsiteX17" fmla="*/ 377560 w 2057341"/>
                <a:gd name="connsiteY17" fmla="*/ 3335869 h 3472169"/>
                <a:gd name="connsiteX18" fmla="*/ 206110 w 2057341"/>
                <a:gd name="connsiteY18" fmla="*/ 2745319 h 3472169"/>
                <a:gd name="connsiteX19" fmla="*/ 187060 w 2057341"/>
                <a:gd name="connsiteY19" fmla="*/ 2326219 h 3472169"/>
                <a:gd name="connsiteX20" fmla="*/ 168010 w 2057341"/>
                <a:gd name="connsiteY20" fmla="*/ 2059519 h 3472169"/>
                <a:gd name="connsiteX21" fmla="*/ 53710 w 2057341"/>
                <a:gd name="connsiteY21" fmla="*/ 1640419 h 3472169"/>
                <a:gd name="connsiteX22" fmla="*/ 348985 w 2057341"/>
                <a:gd name="connsiteY22" fmla="*/ 1354669 h 3472169"/>
                <a:gd name="connsiteX23" fmla="*/ 15610 w 2057341"/>
                <a:gd name="connsiteY23" fmla="*/ 973669 h 3472169"/>
                <a:gd name="connsiteX24" fmla="*/ 63235 w 2057341"/>
                <a:gd name="connsiteY24" fmla="*/ 649819 h 3472169"/>
                <a:gd name="connsiteX25" fmla="*/ 139435 w 2057341"/>
                <a:gd name="connsiteY25" fmla="*/ 230719 h 3472169"/>
                <a:gd name="connsiteX26" fmla="*/ 606160 w 2057341"/>
                <a:gd name="connsiteY26" fmla="*/ 2119 h 3472169"/>
                <a:gd name="connsiteX0" fmla="*/ 606160 w 2057341"/>
                <a:gd name="connsiteY0" fmla="*/ 2119 h 3469260"/>
                <a:gd name="connsiteX1" fmla="*/ 1015735 w 2057341"/>
                <a:gd name="connsiteY1" fmla="*/ 135469 h 3469260"/>
                <a:gd name="connsiteX2" fmla="*/ 1301485 w 2057341"/>
                <a:gd name="connsiteY2" fmla="*/ 440269 h 3469260"/>
                <a:gd name="connsiteX3" fmla="*/ 1701535 w 2057341"/>
                <a:gd name="connsiteY3" fmla="*/ 687919 h 3469260"/>
                <a:gd name="connsiteX4" fmla="*/ 2044435 w 2057341"/>
                <a:gd name="connsiteY4" fmla="*/ 1011769 h 3469260"/>
                <a:gd name="connsiteX5" fmla="*/ 1958710 w 2057341"/>
                <a:gd name="connsiteY5" fmla="*/ 1392769 h 3469260"/>
                <a:gd name="connsiteX6" fmla="*/ 1711060 w 2057341"/>
                <a:gd name="connsiteY6" fmla="*/ 1735669 h 3469260"/>
                <a:gd name="connsiteX7" fmla="*/ 1425310 w 2057341"/>
                <a:gd name="connsiteY7" fmla="*/ 1849969 h 3469260"/>
                <a:gd name="connsiteX8" fmla="*/ 1330060 w 2057341"/>
                <a:gd name="connsiteY8" fmla="*/ 2059519 h 3469260"/>
                <a:gd name="connsiteX9" fmla="*/ 1025260 w 2057341"/>
                <a:gd name="connsiteY9" fmla="*/ 2269069 h 3469260"/>
                <a:gd name="connsiteX10" fmla="*/ 1018910 w 2057341"/>
                <a:gd name="connsiteY10" fmla="*/ 2332569 h 3469260"/>
                <a:gd name="connsiteX11" fmla="*/ 1488810 w 2057341"/>
                <a:gd name="connsiteY11" fmla="*/ 2199219 h 3469260"/>
                <a:gd name="connsiteX12" fmla="*/ 1707885 w 2057341"/>
                <a:gd name="connsiteY12" fmla="*/ 2465919 h 3469260"/>
                <a:gd name="connsiteX13" fmla="*/ 1625335 w 2057341"/>
                <a:gd name="connsiteY13" fmla="*/ 2878669 h 3469260"/>
                <a:gd name="connsiteX14" fmla="*/ 1368160 w 2057341"/>
                <a:gd name="connsiteY14" fmla="*/ 3107269 h 3469260"/>
                <a:gd name="connsiteX15" fmla="*/ 987160 w 2057341"/>
                <a:gd name="connsiteY15" fmla="*/ 3259669 h 3469260"/>
                <a:gd name="connsiteX16" fmla="*/ 549010 w 2057341"/>
                <a:gd name="connsiteY16" fmla="*/ 3469219 h 3469260"/>
                <a:gd name="connsiteX17" fmla="*/ 307710 w 2057341"/>
                <a:gd name="connsiteY17" fmla="*/ 3272369 h 3469260"/>
                <a:gd name="connsiteX18" fmla="*/ 206110 w 2057341"/>
                <a:gd name="connsiteY18" fmla="*/ 2745319 h 3469260"/>
                <a:gd name="connsiteX19" fmla="*/ 187060 w 2057341"/>
                <a:gd name="connsiteY19" fmla="*/ 2326219 h 3469260"/>
                <a:gd name="connsiteX20" fmla="*/ 168010 w 2057341"/>
                <a:gd name="connsiteY20" fmla="*/ 2059519 h 3469260"/>
                <a:gd name="connsiteX21" fmla="*/ 53710 w 2057341"/>
                <a:gd name="connsiteY21" fmla="*/ 1640419 h 3469260"/>
                <a:gd name="connsiteX22" fmla="*/ 348985 w 2057341"/>
                <a:gd name="connsiteY22" fmla="*/ 1354669 h 3469260"/>
                <a:gd name="connsiteX23" fmla="*/ 15610 w 2057341"/>
                <a:gd name="connsiteY23" fmla="*/ 973669 h 3469260"/>
                <a:gd name="connsiteX24" fmla="*/ 63235 w 2057341"/>
                <a:gd name="connsiteY24" fmla="*/ 649819 h 3469260"/>
                <a:gd name="connsiteX25" fmla="*/ 139435 w 2057341"/>
                <a:gd name="connsiteY25" fmla="*/ 230719 h 3469260"/>
                <a:gd name="connsiteX26" fmla="*/ 606160 w 2057341"/>
                <a:gd name="connsiteY26" fmla="*/ 2119 h 3469260"/>
                <a:gd name="connsiteX0" fmla="*/ 608993 w 2060174"/>
                <a:gd name="connsiteY0" fmla="*/ 6009 h 3473150"/>
                <a:gd name="connsiteX1" fmla="*/ 1018568 w 2060174"/>
                <a:gd name="connsiteY1" fmla="*/ 139359 h 3473150"/>
                <a:gd name="connsiteX2" fmla="*/ 1304318 w 2060174"/>
                <a:gd name="connsiteY2" fmla="*/ 444159 h 3473150"/>
                <a:gd name="connsiteX3" fmla="*/ 1704368 w 2060174"/>
                <a:gd name="connsiteY3" fmla="*/ 691809 h 3473150"/>
                <a:gd name="connsiteX4" fmla="*/ 2047268 w 2060174"/>
                <a:gd name="connsiteY4" fmla="*/ 1015659 h 3473150"/>
                <a:gd name="connsiteX5" fmla="*/ 1961543 w 2060174"/>
                <a:gd name="connsiteY5" fmla="*/ 1396659 h 3473150"/>
                <a:gd name="connsiteX6" fmla="*/ 1713893 w 2060174"/>
                <a:gd name="connsiteY6" fmla="*/ 1739559 h 3473150"/>
                <a:gd name="connsiteX7" fmla="*/ 1428143 w 2060174"/>
                <a:gd name="connsiteY7" fmla="*/ 1853859 h 3473150"/>
                <a:gd name="connsiteX8" fmla="*/ 1332893 w 2060174"/>
                <a:gd name="connsiteY8" fmla="*/ 2063409 h 3473150"/>
                <a:gd name="connsiteX9" fmla="*/ 1028093 w 2060174"/>
                <a:gd name="connsiteY9" fmla="*/ 2272959 h 3473150"/>
                <a:gd name="connsiteX10" fmla="*/ 1021743 w 2060174"/>
                <a:gd name="connsiteY10" fmla="*/ 2336459 h 3473150"/>
                <a:gd name="connsiteX11" fmla="*/ 1491643 w 2060174"/>
                <a:gd name="connsiteY11" fmla="*/ 2203109 h 3473150"/>
                <a:gd name="connsiteX12" fmla="*/ 1710718 w 2060174"/>
                <a:gd name="connsiteY12" fmla="*/ 2469809 h 3473150"/>
                <a:gd name="connsiteX13" fmla="*/ 1628168 w 2060174"/>
                <a:gd name="connsiteY13" fmla="*/ 2882559 h 3473150"/>
                <a:gd name="connsiteX14" fmla="*/ 1370993 w 2060174"/>
                <a:gd name="connsiteY14" fmla="*/ 3111159 h 3473150"/>
                <a:gd name="connsiteX15" fmla="*/ 989993 w 2060174"/>
                <a:gd name="connsiteY15" fmla="*/ 3263559 h 3473150"/>
                <a:gd name="connsiteX16" fmla="*/ 551843 w 2060174"/>
                <a:gd name="connsiteY16" fmla="*/ 3473109 h 3473150"/>
                <a:gd name="connsiteX17" fmla="*/ 310543 w 2060174"/>
                <a:gd name="connsiteY17" fmla="*/ 3276259 h 3473150"/>
                <a:gd name="connsiteX18" fmla="*/ 208943 w 2060174"/>
                <a:gd name="connsiteY18" fmla="*/ 2749209 h 3473150"/>
                <a:gd name="connsiteX19" fmla="*/ 189893 w 2060174"/>
                <a:gd name="connsiteY19" fmla="*/ 2330109 h 3473150"/>
                <a:gd name="connsiteX20" fmla="*/ 170843 w 2060174"/>
                <a:gd name="connsiteY20" fmla="*/ 2063409 h 3473150"/>
                <a:gd name="connsiteX21" fmla="*/ 56543 w 2060174"/>
                <a:gd name="connsiteY21" fmla="*/ 1644309 h 3473150"/>
                <a:gd name="connsiteX22" fmla="*/ 351818 w 2060174"/>
                <a:gd name="connsiteY22" fmla="*/ 1358559 h 3473150"/>
                <a:gd name="connsiteX23" fmla="*/ 18443 w 2060174"/>
                <a:gd name="connsiteY23" fmla="*/ 977559 h 3473150"/>
                <a:gd name="connsiteX24" fmla="*/ 66068 w 2060174"/>
                <a:gd name="connsiteY24" fmla="*/ 653709 h 3473150"/>
                <a:gd name="connsiteX25" fmla="*/ 259772 w 2060174"/>
                <a:gd name="connsiteY25" fmla="*/ 321313 h 3473150"/>
                <a:gd name="connsiteX26" fmla="*/ 608993 w 2060174"/>
                <a:gd name="connsiteY26" fmla="*/ 6009 h 3473150"/>
                <a:gd name="connsiteX0" fmla="*/ 591588 w 2042769"/>
                <a:gd name="connsiteY0" fmla="*/ 6009 h 3473150"/>
                <a:gd name="connsiteX1" fmla="*/ 1001163 w 2042769"/>
                <a:gd name="connsiteY1" fmla="*/ 139359 h 3473150"/>
                <a:gd name="connsiteX2" fmla="*/ 1286913 w 2042769"/>
                <a:gd name="connsiteY2" fmla="*/ 444159 h 3473150"/>
                <a:gd name="connsiteX3" fmla="*/ 1686963 w 2042769"/>
                <a:gd name="connsiteY3" fmla="*/ 691809 h 3473150"/>
                <a:gd name="connsiteX4" fmla="*/ 2029863 w 2042769"/>
                <a:gd name="connsiteY4" fmla="*/ 1015659 h 3473150"/>
                <a:gd name="connsiteX5" fmla="*/ 1944138 w 2042769"/>
                <a:gd name="connsiteY5" fmla="*/ 1396659 h 3473150"/>
                <a:gd name="connsiteX6" fmla="*/ 1696488 w 2042769"/>
                <a:gd name="connsiteY6" fmla="*/ 1739559 h 3473150"/>
                <a:gd name="connsiteX7" fmla="*/ 1410738 w 2042769"/>
                <a:gd name="connsiteY7" fmla="*/ 1853859 h 3473150"/>
                <a:gd name="connsiteX8" fmla="*/ 1315488 w 2042769"/>
                <a:gd name="connsiteY8" fmla="*/ 2063409 h 3473150"/>
                <a:gd name="connsiteX9" fmla="*/ 1010688 w 2042769"/>
                <a:gd name="connsiteY9" fmla="*/ 2272959 h 3473150"/>
                <a:gd name="connsiteX10" fmla="*/ 1004338 w 2042769"/>
                <a:gd name="connsiteY10" fmla="*/ 2336459 h 3473150"/>
                <a:gd name="connsiteX11" fmla="*/ 1474238 w 2042769"/>
                <a:gd name="connsiteY11" fmla="*/ 2203109 h 3473150"/>
                <a:gd name="connsiteX12" fmla="*/ 1693313 w 2042769"/>
                <a:gd name="connsiteY12" fmla="*/ 2469809 h 3473150"/>
                <a:gd name="connsiteX13" fmla="*/ 1610763 w 2042769"/>
                <a:gd name="connsiteY13" fmla="*/ 2882559 h 3473150"/>
                <a:gd name="connsiteX14" fmla="*/ 1353588 w 2042769"/>
                <a:gd name="connsiteY14" fmla="*/ 3111159 h 3473150"/>
                <a:gd name="connsiteX15" fmla="*/ 972588 w 2042769"/>
                <a:gd name="connsiteY15" fmla="*/ 3263559 h 3473150"/>
                <a:gd name="connsiteX16" fmla="*/ 534438 w 2042769"/>
                <a:gd name="connsiteY16" fmla="*/ 3473109 h 3473150"/>
                <a:gd name="connsiteX17" fmla="*/ 293138 w 2042769"/>
                <a:gd name="connsiteY17" fmla="*/ 3276259 h 3473150"/>
                <a:gd name="connsiteX18" fmla="*/ 191538 w 2042769"/>
                <a:gd name="connsiteY18" fmla="*/ 2749209 h 3473150"/>
                <a:gd name="connsiteX19" fmla="*/ 172488 w 2042769"/>
                <a:gd name="connsiteY19" fmla="*/ 2330109 h 3473150"/>
                <a:gd name="connsiteX20" fmla="*/ 153438 w 2042769"/>
                <a:gd name="connsiteY20" fmla="*/ 2063409 h 3473150"/>
                <a:gd name="connsiteX21" fmla="*/ 39138 w 2042769"/>
                <a:gd name="connsiteY21" fmla="*/ 1644309 h 3473150"/>
                <a:gd name="connsiteX22" fmla="*/ 334413 w 2042769"/>
                <a:gd name="connsiteY22" fmla="*/ 1358559 h 3473150"/>
                <a:gd name="connsiteX23" fmla="*/ 1038 w 2042769"/>
                <a:gd name="connsiteY23" fmla="*/ 977559 h 3473150"/>
                <a:gd name="connsiteX24" fmla="*/ 242367 w 2042769"/>
                <a:gd name="connsiteY24" fmla="*/ 321313 h 3473150"/>
                <a:gd name="connsiteX25" fmla="*/ 591588 w 2042769"/>
                <a:gd name="connsiteY25" fmla="*/ 6009 h 3473150"/>
                <a:gd name="connsiteX0" fmla="*/ 557208 w 2008389"/>
                <a:gd name="connsiteY0" fmla="*/ 6009 h 3473150"/>
                <a:gd name="connsiteX1" fmla="*/ 966783 w 2008389"/>
                <a:gd name="connsiteY1" fmla="*/ 139359 h 3473150"/>
                <a:gd name="connsiteX2" fmla="*/ 1252533 w 2008389"/>
                <a:gd name="connsiteY2" fmla="*/ 444159 h 3473150"/>
                <a:gd name="connsiteX3" fmla="*/ 1652583 w 2008389"/>
                <a:gd name="connsiteY3" fmla="*/ 691809 h 3473150"/>
                <a:gd name="connsiteX4" fmla="*/ 1995483 w 2008389"/>
                <a:gd name="connsiteY4" fmla="*/ 1015659 h 3473150"/>
                <a:gd name="connsiteX5" fmla="*/ 1909758 w 2008389"/>
                <a:gd name="connsiteY5" fmla="*/ 1396659 h 3473150"/>
                <a:gd name="connsiteX6" fmla="*/ 1662108 w 2008389"/>
                <a:gd name="connsiteY6" fmla="*/ 1739559 h 3473150"/>
                <a:gd name="connsiteX7" fmla="*/ 1376358 w 2008389"/>
                <a:gd name="connsiteY7" fmla="*/ 1853859 h 3473150"/>
                <a:gd name="connsiteX8" fmla="*/ 1281108 w 2008389"/>
                <a:gd name="connsiteY8" fmla="*/ 2063409 h 3473150"/>
                <a:gd name="connsiteX9" fmla="*/ 976308 w 2008389"/>
                <a:gd name="connsiteY9" fmla="*/ 2272959 h 3473150"/>
                <a:gd name="connsiteX10" fmla="*/ 969958 w 2008389"/>
                <a:gd name="connsiteY10" fmla="*/ 2336459 h 3473150"/>
                <a:gd name="connsiteX11" fmla="*/ 1439858 w 2008389"/>
                <a:gd name="connsiteY11" fmla="*/ 2203109 h 3473150"/>
                <a:gd name="connsiteX12" fmla="*/ 1658933 w 2008389"/>
                <a:gd name="connsiteY12" fmla="*/ 2469809 h 3473150"/>
                <a:gd name="connsiteX13" fmla="*/ 1576383 w 2008389"/>
                <a:gd name="connsiteY13" fmla="*/ 2882559 h 3473150"/>
                <a:gd name="connsiteX14" fmla="*/ 1319208 w 2008389"/>
                <a:gd name="connsiteY14" fmla="*/ 3111159 h 3473150"/>
                <a:gd name="connsiteX15" fmla="*/ 938208 w 2008389"/>
                <a:gd name="connsiteY15" fmla="*/ 3263559 h 3473150"/>
                <a:gd name="connsiteX16" fmla="*/ 500058 w 2008389"/>
                <a:gd name="connsiteY16" fmla="*/ 3473109 h 3473150"/>
                <a:gd name="connsiteX17" fmla="*/ 258758 w 2008389"/>
                <a:gd name="connsiteY17" fmla="*/ 3276259 h 3473150"/>
                <a:gd name="connsiteX18" fmla="*/ 157158 w 2008389"/>
                <a:gd name="connsiteY18" fmla="*/ 2749209 h 3473150"/>
                <a:gd name="connsiteX19" fmla="*/ 138108 w 2008389"/>
                <a:gd name="connsiteY19" fmla="*/ 2330109 h 3473150"/>
                <a:gd name="connsiteX20" fmla="*/ 119058 w 2008389"/>
                <a:gd name="connsiteY20" fmla="*/ 2063409 h 3473150"/>
                <a:gd name="connsiteX21" fmla="*/ 4758 w 2008389"/>
                <a:gd name="connsiteY21" fmla="*/ 1644309 h 3473150"/>
                <a:gd name="connsiteX22" fmla="*/ 300033 w 2008389"/>
                <a:gd name="connsiteY22" fmla="*/ 1358559 h 3473150"/>
                <a:gd name="connsiteX23" fmla="*/ 207987 w 2008389"/>
                <a:gd name="connsiteY23" fmla="*/ 321313 h 3473150"/>
                <a:gd name="connsiteX24" fmla="*/ 557208 w 2008389"/>
                <a:gd name="connsiteY24" fmla="*/ 6009 h 3473150"/>
                <a:gd name="connsiteX0" fmla="*/ 447452 w 1898633"/>
                <a:gd name="connsiteY0" fmla="*/ 6009 h 3473150"/>
                <a:gd name="connsiteX1" fmla="*/ 857027 w 1898633"/>
                <a:gd name="connsiteY1" fmla="*/ 139359 h 3473150"/>
                <a:gd name="connsiteX2" fmla="*/ 1142777 w 1898633"/>
                <a:gd name="connsiteY2" fmla="*/ 444159 h 3473150"/>
                <a:gd name="connsiteX3" fmla="*/ 1542827 w 1898633"/>
                <a:gd name="connsiteY3" fmla="*/ 691809 h 3473150"/>
                <a:gd name="connsiteX4" fmla="*/ 1885727 w 1898633"/>
                <a:gd name="connsiteY4" fmla="*/ 1015659 h 3473150"/>
                <a:gd name="connsiteX5" fmla="*/ 1800002 w 1898633"/>
                <a:gd name="connsiteY5" fmla="*/ 1396659 h 3473150"/>
                <a:gd name="connsiteX6" fmla="*/ 1552352 w 1898633"/>
                <a:gd name="connsiteY6" fmla="*/ 1739559 h 3473150"/>
                <a:gd name="connsiteX7" fmla="*/ 1266602 w 1898633"/>
                <a:gd name="connsiteY7" fmla="*/ 1853859 h 3473150"/>
                <a:gd name="connsiteX8" fmla="*/ 1171352 w 1898633"/>
                <a:gd name="connsiteY8" fmla="*/ 2063409 h 3473150"/>
                <a:gd name="connsiteX9" fmla="*/ 866552 w 1898633"/>
                <a:gd name="connsiteY9" fmla="*/ 2272959 h 3473150"/>
                <a:gd name="connsiteX10" fmla="*/ 860202 w 1898633"/>
                <a:gd name="connsiteY10" fmla="*/ 2336459 h 3473150"/>
                <a:gd name="connsiteX11" fmla="*/ 1330102 w 1898633"/>
                <a:gd name="connsiteY11" fmla="*/ 2203109 h 3473150"/>
                <a:gd name="connsiteX12" fmla="*/ 1549177 w 1898633"/>
                <a:gd name="connsiteY12" fmla="*/ 2469809 h 3473150"/>
                <a:gd name="connsiteX13" fmla="*/ 1466627 w 1898633"/>
                <a:gd name="connsiteY13" fmla="*/ 2882559 h 3473150"/>
                <a:gd name="connsiteX14" fmla="*/ 1209452 w 1898633"/>
                <a:gd name="connsiteY14" fmla="*/ 3111159 h 3473150"/>
                <a:gd name="connsiteX15" fmla="*/ 828452 w 1898633"/>
                <a:gd name="connsiteY15" fmla="*/ 3263559 h 3473150"/>
                <a:gd name="connsiteX16" fmla="*/ 390302 w 1898633"/>
                <a:gd name="connsiteY16" fmla="*/ 3473109 h 3473150"/>
                <a:gd name="connsiteX17" fmla="*/ 149002 w 1898633"/>
                <a:gd name="connsiteY17" fmla="*/ 3276259 h 3473150"/>
                <a:gd name="connsiteX18" fmla="*/ 47402 w 1898633"/>
                <a:gd name="connsiteY18" fmla="*/ 2749209 h 3473150"/>
                <a:gd name="connsiteX19" fmla="*/ 28352 w 1898633"/>
                <a:gd name="connsiteY19" fmla="*/ 2330109 h 3473150"/>
                <a:gd name="connsiteX20" fmla="*/ 9302 w 1898633"/>
                <a:gd name="connsiteY20" fmla="*/ 2063409 h 3473150"/>
                <a:gd name="connsiteX21" fmla="*/ 190277 w 1898633"/>
                <a:gd name="connsiteY21" fmla="*/ 1358559 h 3473150"/>
                <a:gd name="connsiteX22" fmla="*/ 98231 w 1898633"/>
                <a:gd name="connsiteY22" fmla="*/ 321313 h 3473150"/>
                <a:gd name="connsiteX23" fmla="*/ 447452 w 1898633"/>
                <a:gd name="connsiteY23" fmla="*/ 6009 h 3473150"/>
                <a:gd name="connsiteX0" fmla="*/ 429289 w 1880470"/>
                <a:gd name="connsiteY0" fmla="*/ 6009 h 3473150"/>
                <a:gd name="connsiteX1" fmla="*/ 838864 w 1880470"/>
                <a:gd name="connsiteY1" fmla="*/ 139359 h 3473150"/>
                <a:gd name="connsiteX2" fmla="*/ 1124614 w 1880470"/>
                <a:gd name="connsiteY2" fmla="*/ 444159 h 3473150"/>
                <a:gd name="connsiteX3" fmla="*/ 1524664 w 1880470"/>
                <a:gd name="connsiteY3" fmla="*/ 691809 h 3473150"/>
                <a:gd name="connsiteX4" fmla="*/ 1867564 w 1880470"/>
                <a:gd name="connsiteY4" fmla="*/ 1015659 h 3473150"/>
                <a:gd name="connsiteX5" fmla="*/ 1781839 w 1880470"/>
                <a:gd name="connsiteY5" fmla="*/ 1396659 h 3473150"/>
                <a:gd name="connsiteX6" fmla="*/ 1534189 w 1880470"/>
                <a:gd name="connsiteY6" fmla="*/ 1739559 h 3473150"/>
                <a:gd name="connsiteX7" fmla="*/ 1248439 w 1880470"/>
                <a:gd name="connsiteY7" fmla="*/ 1853859 h 3473150"/>
                <a:gd name="connsiteX8" fmla="*/ 1153189 w 1880470"/>
                <a:gd name="connsiteY8" fmla="*/ 2063409 h 3473150"/>
                <a:gd name="connsiteX9" fmla="*/ 848389 w 1880470"/>
                <a:gd name="connsiteY9" fmla="*/ 2272959 h 3473150"/>
                <a:gd name="connsiteX10" fmla="*/ 842039 w 1880470"/>
                <a:gd name="connsiteY10" fmla="*/ 2336459 h 3473150"/>
                <a:gd name="connsiteX11" fmla="*/ 1311939 w 1880470"/>
                <a:gd name="connsiteY11" fmla="*/ 2203109 h 3473150"/>
                <a:gd name="connsiteX12" fmla="*/ 1531014 w 1880470"/>
                <a:gd name="connsiteY12" fmla="*/ 2469809 h 3473150"/>
                <a:gd name="connsiteX13" fmla="*/ 1448464 w 1880470"/>
                <a:gd name="connsiteY13" fmla="*/ 2882559 h 3473150"/>
                <a:gd name="connsiteX14" fmla="*/ 1191289 w 1880470"/>
                <a:gd name="connsiteY14" fmla="*/ 3111159 h 3473150"/>
                <a:gd name="connsiteX15" fmla="*/ 810289 w 1880470"/>
                <a:gd name="connsiteY15" fmla="*/ 3263559 h 3473150"/>
                <a:gd name="connsiteX16" fmla="*/ 372139 w 1880470"/>
                <a:gd name="connsiteY16" fmla="*/ 3473109 h 3473150"/>
                <a:gd name="connsiteX17" fmla="*/ 130839 w 1880470"/>
                <a:gd name="connsiteY17" fmla="*/ 3276259 h 3473150"/>
                <a:gd name="connsiteX18" fmla="*/ 29239 w 1880470"/>
                <a:gd name="connsiteY18" fmla="*/ 2749209 h 3473150"/>
                <a:gd name="connsiteX19" fmla="*/ 10189 w 1880470"/>
                <a:gd name="connsiteY19" fmla="*/ 2330109 h 3473150"/>
                <a:gd name="connsiteX20" fmla="*/ 172114 w 1880470"/>
                <a:gd name="connsiteY20" fmla="*/ 1358559 h 3473150"/>
                <a:gd name="connsiteX21" fmla="*/ 80068 w 1880470"/>
                <a:gd name="connsiteY21" fmla="*/ 321313 h 3473150"/>
                <a:gd name="connsiteX22" fmla="*/ 429289 w 1880470"/>
                <a:gd name="connsiteY22" fmla="*/ 6009 h 3473150"/>
                <a:gd name="connsiteX0" fmla="*/ 400671 w 1851852"/>
                <a:gd name="connsiteY0" fmla="*/ 6009 h 3473150"/>
                <a:gd name="connsiteX1" fmla="*/ 810246 w 1851852"/>
                <a:gd name="connsiteY1" fmla="*/ 139359 h 3473150"/>
                <a:gd name="connsiteX2" fmla="*/ 1095996 w 1851852"/>
                <a:gd name="connsiteY2" fmla="*/ 444159 h 3473150"/>
                <a:gd name="connsiteX3" fmla="*/ 1496046 w 1851852"/>
                <a:gd name="connsiteY3" fmla="*/ 691809 h 3473150"/>
                <a:gd name="connsiteX4" fmla="*/ 1838946 w 1851852"/>
                <a:gd name="connsiteY4" fmla="*/ 1015659 h 3473150"/>
                <a:gd name="connsiteX5" fmla="*/ 1753221 w 1851852"/>
                <a:gd name="connsiteY5" fmla="*/ 1396659 h 3473150"/>
                <a:gd name="connsiteX6" fmla="*/ 1505571 w 1851852"/>
                <a:gd name="connsiteY6" fmla="*/ 1739559 h 3473150"/>
                <a:gd name="connsiteX7" fmla="*/ 1219821 w 1851852"/>
                <a:gd name="connsiteY7" fmla="*/ 1853859 h 3473150"/>
                <a:gd name="connsiteX8" fmla="*/ 1124571 w 1851852"/>
                <a:gd name="connsiteY8" fmla="*/ 2063409 h 3473150"/>
                <a:gd name="connsiteX9" fmla="*/ 819771 w 1851852"/>
                <a:gd name="connsiteY9" fmla="*/ 2272959 h 3473150"/>
                <a:gd name="connsiteX10" fmla="*/ 813421 w 1851852"/>
                <a:gd name="connsiteY10" fmla="*/ 2336459 h 3473150"/>
                <a:gd name="connsiteX11" fmla="*/ 1283321 w 1851852"/>
                <a:gd name="connsiteY11" fmla="*/ 2203109 h 3473150"/>
                <a:gd name="connsiteX12" fmla="*/ 1502396 w 1851852"/>
                <a:gd name="connsiteY12" fmla="*/ 2469809 h 3473150"/>
                <a:gd name="connsiteX13" fmla="*/ 1419846 w 1851852"/>
                <a:gd name="connsiteY13" fmla="*/ 2882559 h 3473150"/>
                <a:gd name="connsiteX14" fmla="*/ 1162671 w 1851852"/>
                <a:gd name="connsiteY14" fmla="*/ 3111159 h 3473150"/>
                <a:gd name="connsiteX15" fmla="*/ 781671 w 1851852"/>
                <a:gd name="connsiteY15" fmla="*/ 3263559 h 3473150"/>
                <a:gd name="connsiteX16" fmla="*/ 343521 w 1851852"/>
                <a:gd name="connsiteY16" fmla="*/ 3473109 h 3473150"/>
                <a:gd name="connsiteX17" fmla="*/ 102221 w 1851852"/>
                <a:gd name="connsiteY17" fmla="*/ 3276259 h 3473150"/>
                <a:gd name="connsiteX18" fmla="*/ 621 w 1851852"/>
                <a:gd name="connsiteY18" fmla="*/ 2749209 h 3473150"/>
                <a:gd name="connsiteX19" fmla="*/ 143496 w 1851852"/>
                <a:gd name="connsiteY19" fmla="*/ 1358559 h 3473150"/>
                <a:gd name="connsiteX20" fmla="*/ 51450 w 1851852"/>
                <a:gd name="connsiteY20" fmla="*/ 321313 h 3473150"/>
                <a:gd name="connsiteX21" fmla="*/ 400671 w 1851852"/>
                <a:gd name="connsiteY21" fmla="*/ 6009 h 3473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851852" h="3473150">
                  <a:moveTo>
                    <a:pt x="400671" y="6009"/>
                  </a:moveTo>
                  <a:cubicBezTo>
                    <a:pt x="527137" y="-24317"/>
                    <a:pt x="694359" y="66334"/>
                    <a:pt x="810246" y="139359"/>
                  </a:cubicBezTo>
                  <a:cubicBezTo>
                    <a:pt x="926133" y="212384"/>
                    <a:pt x="981696" y="352084"/>
                    <a:pt x="1095996" y="444159"/>
                  </a:cubicBezTo>
                  <a:cubicBezTo>
                    <a:pt x="1210296" y="536234"/>
                    <a:pt x="1372221" y="596559"/>
                    <a:pt x="1496046" y="691809"/>
                  </a:cubicBezTo>
                  <a:cubicBezTo>
                    <a:pt x="1619871" y="787059"/>
                    <a:pt x="1796084" y="898184"/>
                    <a:pt x="1838946" y="1015659"/>
                  </a:cubicBezTo>
                  <a:cubicBezTo>
                    <a:pt x="1881808" y="1133134"/>
                    <a:pt x="1808784" y="1276009"/>
                    <a:pt x="1753221" y="1396659"/>
                  </a:cubicBezTo>
                  <a:cubicBezTo>
                    <a:pt x="1697659" y="1517309"/>
                    <a:pt x="1594471" y="1663359"/>
                    <a:pt x="1505571" y="1739559"/>
                  </a:cubicBezTo>
                  <a:cubicBezTo>
                    <a:pt x="1416671" y="1815759"/>
                    <a:pt x="1283321" y="1799884"/>
                    <a:pt x="1219821" y="1853859"/>
                  </a:cubicBezTo>
                  <a:cubicBezTo>
                    <a:pt x="1156321" y="1907834"/>
                    <a:pt x="1191246" y="1993559"/>
                    <a:pt x="1124571" y="2063409"/>
                  </a:cubicBezTo>
                  <a:cubicBezTo>
                    <a:pt x="1057896" y="2133259"/>
                    <a:pt x="871629" y="2227451"/>
                    <a:pt x="819771" y="2272959"/>
                  </a:cubicBezTo>
                  <a:cubicBezTo>
                    <a:pt x="767913" y="2318467"/>
                    <a:pt x="736163" y="2348101"/>
                    <a:pt x="813421" y="2336459"/>
                  </a:cubicBezTo>
                  <a:cubicBezTo>
                    <a:pt x="890679" y="2324817"/>
                    <a:pt x="1168492" y="2180884"/>
                    <a:pt x="1283321" y="2203109"/>
                  </a:cubicBezTo>
                  <a:cubicBezTo>
                    <a:pt x="1398150" y="2225334"/>
                    <a:pt x="1479642" y="2356567"/>
                    <a:pt x="1502396" y="2469809"/>
                  </a:cubicBezTo>
                  <a:cubicBezTo>
                    <a:pt x="1525150" y="2583051"/>
                    <a:pt x="1476467" y="2775667"/>
                    <a:pt x="1419846" y="2882559"/>
                  </a:cubicBezTo>
                  <a:cubicBezTo>
                    <a:pt x="1363225" y="2989451"/>
                    <a:pt x="1269033" y="3047659"/>
                    <a:pt x="1162671" y="3111159"/>
                  </a:cubicBezTo>
                  <a:cubicBezTo>
                    <a:pt x="1056309" y="3174659"/>
                    <a:pt x="918196" y="3203234"/>
                    <a:pt x="781671" y="3263559"/>
                  </a:cubicBezTo>
                  <a:cubicBezTo>
                    <a:pt x="645146" y="3323884"/>
                    <a:pt x="456763" y="3470992"/>
                    <a:pt x="343521" y="3473109"/>
                  </a:cubicBezTo>
                  <a:cubicBezTo>
                    <a:pt x="230279" y="3475226"/>
                    <a:pt x="159371" y="3396909"/>
                    <a:pt x="102221" y="3276259"/>
                  </a:cubicBezTo>
                  <a:cubicBezTo>
                    <a:pt x="45071" y="3155609"/>
                    <a:pt x="-6258" y="3068826"/>
                    <a:pt x="621" y="2749209"/>
                  </a:cubicBezTo>
                  <a:cubicBezTo>
                    <a:pt x="7500" y="2429592"/>
                    <a:pt x="135025" y="1763208"/>
                    <a:pt x="143496" y="1358559"/>
                  </a:cubicBezTo>
                  <a:cubicBezTo>
                    <a:pt x="151968" y="953910"/>
                    <a:pt x="8588" y="546738"/>
                    <a:pt x="51450" y="321313"/>
                  </a:cubicBezTo>
                  <a:cubicBezTo>
                    <a:pt x="94312" y="95888"/>
                    <a:pt x="274205" y="36335"/>
                    <a:pt x="400671" y="6009"/>
                  </a:cubicBez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2" name="Freihandform 191"/>
            <p:cNvSpPr/>
            <p:nvPr/>
          </p:nvSpPr>
          <p:spPr>
            <a:xfrm flipH="1">
              <a:off x="10905144" y="1999885"/>
              <a:ext cx="1255504" cy="2547712"/>
            </a:xfrm>
            <a:custGeom>
              <a:avLst/>
              <a:gdLst>
                <a:gd name="connsiteX0" fmla="*/ 98411 w 1803409"/>
                <a:gd name="connsiteY0" fmla="*/ 212362 h 3305016"/>
                <a:gd name="connsiteX1" fmla="*/ 12686 w 1803409"/>
                <a:gd name="connsiteY1" fmla="*/ 860062 h 3305016"/>
                <a:gd name="connsiteX2" fmla="*/ 336536 w 1803409"/>
                <a:gd name="connsiteY2" fmla="*/ 1317262 h 3305016"/>
                <a:gd name="connsiteX3" fmla="*/ 136511 w 1803409"/>
                <a:gd name="connsiteY3" fmla="*/ 1679212 h 3305016"/>
                <a:gd name="connsiteX4" fmla="*/ 260336 w 1803409"/>
                <a:gd name="connsiteY4" fmla="*/ 2250712 h 3305016"/>
                <a:gd name="connsiteX5" fmla="*/ 288911 w 1803409"/>
                <a:gd name="connsiteY5" fmla="*/ 2955562 h 3305016"/>
                <a:gd name="connsiteX6" fmla="*/ 507986 w 1803409"/>
                <a:gd name="connsiteY6" fmla="*/ 3298462 h 3305016"/>
                <a:gd name="connsiteX7" fmla="*/ 812786 w 1803409"/>
                <a:gd name="connsiteY7" fmla="*/ 3146062 h 3305016"/>
                <a:gd name="connsiteX8" fmla="*/ 803261 w 1803409"/>
                <a:gd name="connsiteY8" fmla="*/ 2726962 h 3305016"/>
                <a:gd name="connsiteX9" fmla="*/ 669911 w 1803409"/>
                <a:gd name="connsiteY9" fmla="*/ 2403112 h 3305016"/>
                <a:gd name="connsiteX10" fmla="*/ 717536 w 1803409"/>
                <a:gd name="connsiteY10" fmla="*/ 2212612 h 3305016"/>
                <a:gd name="connsiteX11" fmla="*/ 1098536 w 1803409"/>
                <a:gd name="connsiteY11" fmla="*/ 2022112 h 3305016"/>
                <a:gd name="connsiteX12" fmla="*/ 1155686 w 1803409"/>
                <a:gd name="connsiteY12" fmla="*/ 1736362 h 3305016"/>
                <a:gd name="connsiteX13" fmla="*/ 1650986 w 1803409"/>
                <a:gd name="connsiteY13" fmla="*/ 1450612 h 3305016"/>
                <a:gd name="connsiteX14" fmla="*/ 1803386 w 1803409"/>
                <a:gd name="connsiteY14" fmla="*/ 1088662 h 3305016"/>
                <a:gd name="connsiteX15" fmla="*/ 1660511 w 1803409"/>
                <a:gd name="connsiteY15" fmla="*/ 688612 h 3305016"/>
                <a:gd name="connsiteX16" fmla="*/ 1412861 w 1803409"/>
                <a:gd name="connsiteY16" fmla="*/ 593362 h 3305016"/>
                <a:gd name="connsiteX17" fmla="*/ 1127111 w 1803409"/>
                <a:gd name="connsiteY17" fmla="*/ 345712 h 3305016"/>
                <a:gd name="connsiteX18" fmla="*/ 784211 w 1803409"/>
                <a:gd name="connsiteY18" fmla="*/ 98062 h 3305016"/>
                <a:gd name="connsiteX19" fmla="*/ 403211 w 1803409"/>
                <a:gd name="connsiteY19" fmla="*/ 2812 h 3305016"/>
                <a:gd name="connsiteX20" fmla="*/ 98411 w 1803409"/>
                <a:gd name="connsiteY20" fmla="*/ 212362 h 3305016"/>
                <a:gd name="connsiteX0" fmla="*/ 169648 w 1794248"/>
                <a:gd name="connsiteY0" fmla="*/ 344262 h 3313052"/>
                <a:gd name="connsiteX1" fmla="*/ 3525 w 1794248"/>
                <a:gd name="connsiteY1" fmla="*/ 868098 h 3313052"/>
                <a:gd name="connsiteX2" fmla="*/ 327375 w 1794248"/>
                <a:gd name="connsiteY2" fmla="*/ 1325298 h 3313052"/>
                <a:gd name="connsiteX3" fmla="*/ 127350 w 1794248"/>
                <a:gd name="connsiteY3" fmla="*/ 1687248 h 3313052"/>
                <a:gd name="connsiteX4" fmla="*/ 251175 w 1794248"/>
                <a:gd name="connsiteY4" fmla="*/ 2258748 h 3313052"/>
                <a:gd name="connsiteX5" fmla="*/ 279750 w 1794248"/>
                <a:gd name="connsiteY5" fmla="*/ 2963598 h 3313052"/>
                <a:gd name="connsiteX6" fmla="*/ 498825 w 1794248"/>
                <a:gd name="connsiteY6" fmla="*/ 3306498 h 3313052"/>
                <a:gd name="connsiteX7" fmla="*/ 803625 w 1794248"/>
                <a:gd name="connsiteY7" fmla="*/ 3154098 h 3313052"/>
                <a:gd name="connsiteX8" fmla="*/ 794100 w 1794248"/>
                <a:gd name="connsiteY8" fmla="*/ 2734998 h 3313052"/>
                <a:gd name="connsiteX9" fmla="*/ 660750 w 1794248"/>
                <a:gd name="connsiteY9" fmla="*/ 2411148 h 3313052"/>
                <a:gd name="connsiteX10" fmla="*/ 708375 w 1794248"/>
                <a:gd name="connsiteY10" fmla="*/ 2220648 h 3313052"/>
                <a:gd name="connsiteX11" fmla="*/ 1089375 w 1794248"/>
                <a:gd name="connsiteY11" fmla="*/ 2030148 h 3313052"/>
                <a:gd name="connsiteX12" fmla="*/ 1146525 w 1794248"/>
                <a:gd name="connsiteY12" fmla="*/ 1744398 h 3313052"/>
                <a:gd name="connsiteX13" fmla="*/ 1641825 w 1794248"/>
                <a:gd name="connsiteY13" fmla="*/ 1458648 h 3313052"/>
                <a:gd name="connsiteX14" fmla="*/ 1794225 w 1794248"/>
                <a:gd name="connsiteY14" fmla="*/ 1096698 h 3313052"/>
                <a:gd name="connsiteX15" fmla="*/ 1651350 w 1794248"/>
                <a:gd name="connsiteY15" fmla="*/ 696648 h 3313052"/>
                <a:gd name="connsiteX16" fmla="*/ 1403700 w 1794248"/>
                <a:gd name="connsiteY16" fmla="*/ 601398 h 3313052"/>
                <a:gd name="connsiteX17" fmla="*/ 1117950 w 1794248"/>
                <a:gd name="connsiteY17" fmla="*/ 353748 h 3313052"/>
                <a:gd name="connsiteX18" fmla="*/ 775050 w 1794248"/>
                <a:gd name="connsiteY18" fmla="*/ 106098 h 3313052"/>
                <a:gd name="connsiteX19" fmla="*/ 394050 w 1794248"/>
                <a:gd name="connsiteY19" fmla="*/ 10848 h 3313052"/>
                <a:gd name="connsiteX20" fmla="*/ 169648 w 1794248"/>
                <a:gd name="connsiteY20" fmla="*/ 344262 h 3313052"/>
                <a:gd name="connsiteX0" fmla="*/ 43307 w 1667907"/>
                <a:gd name="connsiteY0" fmla="*/ 344263 h 3313053"/>
                <a:gd name="connsiteX1" fmla="*/ 112193 w 1667907"/>
                <a:gd name="connsiteY1" fmla="*/ 979577 h 3313053"/>
                <a:gd name="connsiteX2" fmla="*/ 201034 w 1667907"/>
                <a:gd name="connsiteY2" fmla="*/ 1325299 h 3313053"/>
                <a:gd name="connsiteX3" fmla="*/ 1009 w 1667907"/>
                <a:gd name="connsiteY3" fmla="*/ 1687249 h 3313053"/>
                <a:gd name="connsiteX4" fmla="*/ 124834 w 1667907"/>
                <a:gd name="connsiteY4" fmla="*/ 2258749 h 3313053"/>
                <a:gd name="connsiteX5" fmla="*/ 153409 w 1667907"/>
                <a:gd name="connsiteY5" fmla="*/ 2963599 h 3313053"/>
                <a:gd name="connsiteX6" fmla="*/ 372484 w 1667907"/>
                <a:gd name="connsiteY6" fmla="*/ 3306499 h 3313053"/>
                <a:gd name="connsiteX7" fmla="*/ 677284 w 1667907"/>
                <a:gd name="connsiteY7" fmla="*/ 3154099 h 3313053"/>
                <a:gd name="connsiteX8" fmla="*/ 667759 w 1667907"/>
                <a:gd name="connsiteY8" fmla="*/ 2734999 h 3313053"/>
                <a:gd name="connsiteX9" fmla="*/ 534409 w 1667907"/>
                <a:gd name="connsiteY9" fmla="*/ 2411149 h 3313053"/>
                <a:gd name="connsiteX10" fmla="*/ 582034 w 1667907"/>
                <a:gd name="connsiteY10" fmla="*/ 2220649 h 3313053"/>
                <a:gd name="connsiteX11" fmla="*/ 963034 w 1667907"/>
                <a:gd name="connsiteY11" fmla="*/ 2030149 h 3313053"/>
                <a:gd name="connsiteX12" fmla="*/ 1020184 w 1667907"/>
                <a:gd name="connsiteY12" fmla="*/ 1744399 h 3313053"/>
                <a:gd name="connsiteX13" fmla="*/ 1515484 w 1667907"/>
                <a:gd name="connsiteY13" fmla="*/ 1458649 h 3313053"/>
                <a:gd name="connsiteX14" fmla="*/ 1667884 w 1667907"/>
                <a:gd name="connsiteY14" fmla="*/ 1096699 h 3313053"/>
                <a:gd name="connsiteX15" fmla="*/ 1525009 w 1667907"/>
                <a:gd name="connsiteY15" fmla="*/ 696649 h 3313053"/>
                <a:gd name="connsiteX16" fmla="*/ 1277359 w 1667907"/>
                <a:gd name="connsiteY16" fmla="*/ 601399 h 3313053"/>
                <a:gd name="connsiteX17" fmla="*/ 991609 w 1667907"/>
                <a:gd name="connsiteY17" fmla="*/ 353749 h 3313053"/>
                <a:gd name="connsiteX18" fmla="*/ 648709 w 1667907"/>
                <a:gd name="connsiteY18" fmla="*/ 106099 h 3313053"/>
                <a:gd name="connsiteX19" fmla="*/ 267709 w 1667907"/>
                <a:gd name="connsiteY19" fmla="*/ 10849 h 3313053"/>
                <a:gd name="connsiteX20" fmla="*/ 43307 w 1667907"/>
                <a:gd name="connsiteY20" fmla="*/ 344263 h 3313053"/>
                <a:gd name="connsiteX0" fmla="*/ 5755 w 1630355"/>
                <a:gd name="connsiteY0" fmla="*/ 344263 h 3313053"/>
                <a:gd name="connsiteX1" fmla="*/ 74641 w 1630355"/>
                <a:gd name="connsiteY1" fmla="*/ 979577 h 3313053"/>
                <a:gd name="connsiteX2" fmla="*/ 163482 w 1630355"/>
                <a:gd name="connsiteY2" fmla="*/ 1325299 h 3313053"/>
                <a:gd name="connsiteX3" fmla="*/ 62408 w 1630355"/>
                <a:gd name="connsiteY3" fmla="*/ 1736794 h 3313053"/>
                <a:gd name="connsiteX4" fmla="*/ 87282 w 1630355"/>
                <a:gd name="connsiteY4" fmla="*/ 2258749 h 3313053"/>
                <a:gd name="connsiteX5" fmla="*/ 115857 w 1630355"/>
                <a:gd name="connsiteY5" fmla="*/ 2963599 h 3313053"/>
                <a:gd name="connsiteX6" fmla="*/ 334932 w 1630355"/>
                <a:gd name="connsiteY6" fmla="*/ 3306499 h 3313053"/>
                <a:gd name="connsiteX7" fmla="*/ 639732 w 1630355"/>
                <a:gd name="connsiteY7" fmla="*/ 3154099 h 3313053"/>
                <a:gd name="connsiteX8" fmla="*/ 630207 w 1630355"/>
                <a:gd name="connsiteY8" fmla="*/ 2734999 h 3313053"/>
                <a:gd name="connsiteX9" fmla="*/ 496857 w 1630355"/>
                <a:gd name="connsiteY9" fmla="*/ 2411149 h 3313053"/>
                <a:gd name="connsiteX10" fmla="*/ 544482 w 1630355"/>
                <a:gd name="connsiteY10" fmla="*/ 2220649 h 3313053"/>
                <a:gd name="connsiteX11" fmla="*/ 925482 w 1630355"/>
                <a:gd name="connsiteY11" fmla="*/ 2030149 h 3313053"/>
                <a:gd name="connsiteX12" fmla="*/ 982632 w 1630355"/>
                <a:gd name="connsiteY12" fmla="*/ 1744399 h 3313053"/>
                <a:gd name="connsiteX13" fmla="*/ 1477932 w 1630355"/>
                <a:gd name="connsiteY13" fmla="*/ 1458649 h 3313053"/>
                <a:gd name="connsiteX14" fmla="*/ 1630332 w 1630355"/>
                <a:gd name="connsiteY14" fmla="*/ 1096699 h 3313053"/>
                <a:gd name="connsiteX15" fmla="*/ 1487457 w 1630355"/>
                <a:gd name="connsiteY15" fmla="*/ 696649 h 3313053"/>
                <a:gd name="connsiteX16" fmla="*/ 1239807 w 1630355"/>
                <a:gd name="connsiteY16" fmla="*/ 601399 h 3313053"/>
                <a:gd name="connsiteX17" fmla="*/ 954057 w 1630355"/>
                <a:gd name="connsiteY17" fmla="*/ 353749 h 3313053"/>
                <a:gd name="connsiteX18" fmla="*/ 611157 w 1630355"/>
                <a:gd name="connsiteY18" fmla="*/ 106099 h 3313053"/>
                <a:gd name="connsiteX19" fmla="*/ 230157 w 1630355"/>
                <a:gd name="connsiteY19" fmla="*/ 10849 h 3313053"/>
                <a:gd name="connsiteX20" fmla="*/ 5755 w 1630355"/>
                <a:gd name="connsiteY20" fmla="*/ 344263 h 3313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630355" h="3313053">
                  <a:moveTo>
                    <a:pt x="5755" y="344263"/>
                  </a:moveTo>
                  <a:cubicBezTo>
                    <a:pt x="-20164" y="505718"/>
                    <a:pt x="48353" y="816071"/>
                    <a:pt x="74641" y="979577"/>
                  </a:cubicBezTo>
                  <a:cubicBezTo>
                    <a:pt x="100929" y="1143083"/>
                    <a:pt x="165521" y="1199096"/>
                    <a:pt x="163482" y="1325299"/>
                  </a:cubicBezTo>
                  <a:cubicBezTo>
                    <a:pt x="161443" y="1451502"/>
                    <a:pt x="75108" y="1581219"/>
                    <a:pt x="62408" y="1736794"/>
                  </a:cubicBezTo>
                  <a:cubicBezTo>
                    <a:pt x="49708" y="1892369"/>
                    <a:pt x="78374" y="2054282"/>
                    <a:pt x="87282" y="2258749"/>
                  </a:cubicBezTo>
                  <a:cubicBezTo>
                    <a:pt x="96190" y="2463216"/>
                    <a:pt x="74582" y="2788974"/>
                    <a:pt x="115857" y="2963599"/>
                  </a:cubicBezTo>
                  <a:cubicBezTo>
                    <a:pt x="157132" y="3138224"/>
                    <a:pt x="247620" y="3274749"/>
                    <a:pt x="334932" y="3306499"/>
                  </a:cubicBezTo>
                  <a:cubicBezTo>
                    <a:pt x="422244" y="3338249"/>
                    <a:pt x="590520" y="3249349"/>
                    <a:pt x="639732" y="3154099"/>
                  </a:cubicBezTo>
                  <a:cubicBezTo>
                    <a:pt x="688944" y="3058849"/>
                    <a:pt x="654019" y="2858824"/>
                    <a:pt x="630207" y="2734999"/>
                  </a:cubicBezTo>
                  <a:cubicBezTo>
                    <a:pt x="606395" y="2611174"/>
                    <a:pt x="511145" y="2496874"/>
                    <a:pt x="496857" y="2411149"/>
                  </a:cubicBezTo>
                  <a:cubicBezTo>
                    <a:pt x="482569" y="2325424"/>
                    <a:pt x="473045" y="2284149"/>
                    <a:pt x="544482" y="2220649"/>
                  </a:cubicBezTo>
                  <a:cubicBezTo>
                    <a:pt x="615919" y="2157149"/>
                    <a:pt x="852457" y="2109524"/>
                    <a:pt x="925482" y="2030149"/>
                  </a:cubicBezTo>
                  <a:cubicBezTo>
                    <a:pt x="998507" y="1950774"/>
                    <a:pt x="890557" y="1839649"/>
                    <a:pt x="982632" y="1744399"/>
                  </a:cubicBezTo>
                  <a:cubicBezTo>
                    <a:pt x="1074707" y="1649149"/>
                    <a:pt x="1369982" y="1566599"/>
                    <a:pt x="1477932" y="1458649"/>
                  </a:cubicBezTo>
                  <a:cubicBezTo>
                    <a:pt x="1585882" y="1350699"/>
                    <a:pt x="1628745" y="1223699"/>
                    <a:pt x="1630332" y="1096699"/>
                  </a:cubicBezTo>
                  <a:cubicBezTo>
                    <a:pt x="1631919" y="969699"/>
                    <a:pt x="1552544" y="779199"/>
                    <a:pt x="1487457" y="696649"/>
                  </a:cubicBezTo>
                  <a:cubicBezTo>
                    <a:pt x="1422370" y="614099"/>
                    <a:pt x="1328707" y="658549"/>
                    <a:pt x="1239807" y="601399"/>
                  </a:cubicBezTo>
                  <a:cubicBezTo>
                    <a:pt x="1150907" y="544249"/>
                    <a:pt x="1058832" y="436299"/>
                    <a:pt x="954057" y="353749"/>
                  </a:cubicBezTo>
                  <a:cubicBezTo>
                    <a:pt x="849282" y="271199"/>
                    <a:pt x="731807" y="163249"/>
                    <a:pt x="611157" y="106099"/>
                  </a:cubicBezTo>
                  <a:cubicBezTo>
                    <a:pt x="490507" y="48949"/>
                    <a:pt x="331057" y="-28845"/>
                    <a:pt x="230157" y="10849"/>
                  </a:cubicBezTo>
                  <a:cubicBezTo>
                    <a:pt x="129257" y="50543"/>
                    <a:pt x="31674" y="182808"/>
                    <a:pt x="5755" y="344263"/>
                  </a:cubicBezTo>
                  <a:close/>
                </a:path>
              </a:pathLst>
            </a:custGeom>
            <a:solidFill>
              <a:srgbClr val="ED7D31">
                <a:alpha val="30196"/>
              </a:srgb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3" name="Freihandform 192"/>
            <p:cNvSpPr/>
            <p:nvPr/>
          </p:nvSpPr>
          <p:spPr>
            <a:xfrm flipH="1">
              <a:off x="10998597" y="2103590"/>
              <a:ext cx="1161056" cy="1523067"/>
            </a:xfrm>
            <a:custGeom>
              <a:avLst/>
              <a:gdLst>
                <a:gd name="connsiteX0" fmla="*/ 381075 w 1507519"/>
                <a:gd name="connsiteY0" fmla="*/ 1266642 h 1980602"/>
                <a:gd name="connsiteX1" fmla="*/ 362025 w 1507519"/>
                <a:gd name="connsiteY1" fmla="*/ 1171392 h 1980602"/>
                <a:gd name="connsiteX2" fmla="*/ 75 w 1507519"/>
                <a:gd name="connsiteY2" fmla="*/ 561792 h 1980602"/>
                <a:gd name="connsiteX3" fmla="*/ 333450 w 1507519"/>
                <a:gd name="connsiteY3" fmla="*/ 9342 h 1980602"/>
                <a:gd name="connsiteX4" fmla="*/ 695400 w 1507519"/>
                <a:gd name="connsiteY4" fmla="*/ 237942 h 1980602"/>
                <a:gd name="connsiteX5" fmla="*/ 1057350 w 1507519"/>
                <a:gd name="connsiteY5" fmla="*/ 542742 h 1980602"/>
                <a:gd name="connsiteX6" fmla="*/ 1476450 w 1507519"/>
                <a:gd name="connsiteY6" fmla="*/ 637992 h 1980602"/>
                <a:gd name="connsiteX7" fmla="*/ 1447875 w 1507519"/>
                <a:gd name="connsiteY7" fmla="*/ 1190442 h 1980602"/>
                <a:gd name="connsiteX8" fmla="*/ 1219275 w 1507519"/>
                <a:gd name="connsiteY8" fmla="*/ 1399992 h 1980602"/>
                <a:gd name="connsiteX9" fmla="*/ 990675 w 1507519"/>
                <a:gd name="connsiteY9" fmla="*/ 1457142 h 1980602"/>
                <a:gd name="connsiteX10" fmla="*/ 876375 w 1507519"/>
                <a:gd name="connsiteY10" fmla="*/ 1761942 h 1980602"/>
                <a:gd name="connsiteX11" fmla="*/ 666825 w 1507519"/>
                <a:gd name="connsiteY11" fmla="*/ 1971492 h 1980602"/>
                <a:gd name="connsiteX12" fmla="*/ 171525 w 1507519"/>
                <a:gd name="connsiteY12" fmla="*/ 1895292 h 1980602"/>
                <a:gd name="connsiteX13" fmla="*/ 104850 w 1507519"/>
                <a:gd name="connsiteY13" fmla="*/ 1476192 h 1980602"/>
                <a:gd name="connsiteX14" fmla="*/ 381075 w 1507519"/>
                <a:gd name="connsiteY14" fmla="*/ 1266642 h 1980602"/>
                <a:gd name="connsiteX0" fmla="*/ 342975 w 1507519"/>
                <a:gd name="connsiteY0" fmla="*/ 1257117 h 1980602"/>
                <a:gd name="connsiteX1" fmla="*/ 362025 w 1507519"/>
                <a:gd name="connsiteY1" fmla="*/ 1171392 h 1980602"/>
                <a:gd name="connsiteX2" fmla="*/ 75 w 1507519"/>
                <a:gd name="connsiteY2" fmla="*/ 561792 h 1980602"/>
                <a:gd name="connsiteX3" fmla="*/ 333450 w 1507519"/>
                <a:gd name="connsiteY3" fmla="*/ 9342 h 1980602"/>
                <a:gd name="connsiteX4" fmla="*/ 695400 w 1507519"/>
                <a:gd name="connsiteY4" fmla="*/ 237942 h 1980602"/>
                <a:gd name="connsiteX5" fmla="*/ 1057350 w 1507519"/>
                <a:gd name="connsiteY5" fmla="*/ 542742 h 1980602"/>
                <a:gd name="connsiteX6" fmla="*/ 1476450 w 1507519"/>
                <a:gd name="connsiteY6" fmla="*/ 637992 h 1980602"/>
                <a:gd name="connsiteX7" fmla="*/ 1447875 w 1507519"/>
                <a:gd name="connsiteY7" fmla="*/ 1190442 h 1980602"/>
                <a:gd name="connsiteX8" fmla="*/ 1219275 w 1507519"/>
                <a:gd name="connsiteY8" fmla="*/ 1399992 h 1980602"/>
                <a:gd name="connsiteX9" fmla="*/ 990675 w 1507519"/>
                <a:gd name="connsiteY9" fmla="*/ 1457142 h 1980602"/>
                <a:gd name="connsiteX10" fmla="*/ 876375 w 1507519"/>
                <a:gd name="connsiteY10" fmla="*/ 1761942 h 1980602"/>
                <a:gd name="connsiteX11" fmla="*/ 666825 w 1507519"/>
                <a:gd name="connsiteY11" fmla="*/ 1971492 h 1980602"/>
                <a:gd name="connsiteX12" fmla="*/ 171525 w 1507519"/>
                <a:gd name="connsiteY12" fmla="*/ 1895292 h 1980602"/>
                <a:gd name="connsiteX13" fmla="*/ 104850 w 1507519"/>
                <a:gd name="connsiteY13" fmla="*/ 1476192 h 1980602"/>
                <a:gd name="connsiteX14" fmla="*/ 342975 w 1507519"/>
                <a:gd name="connsiteY14" fmla="*/ 1257117 h 1980602"/>
                <a:gd name="connsiteX0" fmla="*/ 343163 w 1507707"/>
                <a:gd name="connsiteY0" fmla="*/ 1257117 h 1980602"/>
                <a:gd name="connsiteX1" fmla="*/ 278870 w 1507707"/>
                <a:gd name="connsiteY1" fmla="*/ 995180 h 1980602"/>
                <a:gd name="connsiteX2" fmla="*/ 263 w 1507707"/>
                <a:gd name="connsiteY2" fmla="*/ 561792 h 1980602"/>
                <a:gd name="connsiteX3" fmla="*/ 333638 w 1507707"/>
                <a:gd name="connsiteY3" fmla="*/ 9342 h 1980602"/>
                <a:gd name="connsiteX4" fmla="*/ 695588 w 1507707"/>
                <a:gd name="connsiteY4" fmla="*/ 237942 h 1980602"/>
                <a:gd name="connsiteX5" fmla="*/ 1057538 w 1507707"/>
                <a:gd name="connsiteY5" fmla="*/ 542742 h 1980602"/>
                <a:gd name="connsiteX6" fmla="*/ 1476638 w 1507707"/>
                <a:gd name="connsiteY6" fmla="*/ 637992 h 1980602"/>
                <a:gd name="connsiteX7" fmla="*/ 1448063 w 1507707"/>
                <a:gd name="connsiteY7" fmla="*/ 1190442 h 1980602"/>
                <a:gd name="connsiteX8" fmla="*/ 1219463 w 1507707"/>
                <a:gd name="connsiteY8" fmla="*/ 1399992 h 1980602"/>
                <a:gd name="connsiteX9" fmla="*/ 990863 w 1507707"/>
                <a:gd name="connsiteY9" fmla="*/ 1457142 h 1980602"/>
                <a:gd name="connsiteX10" fmla="*/ 876563 w 1507707"/>
                <a:gd name="connsiteY10" fmla="*/ 1761942 h 1980602"/>
                <a:gd name="connsiteX11" fmla="*/ 667013 w 1507707"/>
                <a:gd name="connsiteY11" fmla="*/ 1971492 h 1980602"/>
                <a:gd name="connsiteX12" fmla="*/ 171713 w 1507707"/>
                <a:gd name="connsiteY12" fmla="*/ 1895292 h 1980602"/>
                <a:gd name="connsiteX13" fmla="*/ 105038 w 1507707"/>
                <a:gd name="connsiteY13" fmla="*/ 1476192 h 1980602"/>
                <a:gd name="connsiteX14" fmla="*/ 343163 w 1507707"/>
                <a:gd name="connsiteY14" fmla="*/ 1257117 h 1980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7707" h="1980602">
                  <a:moveTo>
                    <a:pt x="343163" y="1257117"/>
                  </a:moveTo>
                  <a:cubicBezTo>
                    <a:pt x="372135" y="1176948"/>
                    <a:pt x="336020" y="1111068"/>
                    <a:pt x="278870" y="995180"/>
                  </a:cubicBezTo>
                  <a:cubicBezTo>
                    <a:pt x="221720" y="879293"/>
                    <a:pt x="-8865" y="726098"/>
                    <a:pt x="263" y="561792"/>
                  </a:cubicBezTo>
                  <a:cubicBezTo>
                    <a:pt x="9391" y="397486"/>
                    <a:pt x="217751" y="63317"/>
                    <a:pt x="333638" y="9342"/>
                  </a:cubicBezTo>
                  <a:cubicBezTo>
                    <a:pt x="449525" y="-44633"/>
                    <a:pt x="574938" y="149042"/>
                    <a:pt x="695588" y="237942"/>
                  </a:cubicBezTo>
                  <a:cubicBezTo>
                    <a:pt x="816238" y="326842"/>
                    <a:pt x="927363" y="476067"/>
                    <a:pt x="1057538" y="542742"/>
                  </a:cubicBezTo>
                  <a:cubicBezTo>
                    <a:pt x="1187713" y="609417"/>
                    <a:pt x="1411551" y="530042"/>
                    <a:pt x="1476638" y="637992"/>
                  </a:cubicBezTo>
                  <a:cubicBezTo>
                    <a:pt x="1541725" y="745942"/>
                    <a:pt x="1490926" y="1063442"/>
                    <a:pt x="1448063" y="1190442"/>
                  </a:cubicBezTo>
                  <a:cubicBezTo>
                    <a:pt x="1405200" y="1317442"/>
                    <a:pt x="1295663" y="1355542"/>
                    <a:pt x="1219463" y="1399992"/>
                  </a:cubicBezTo>
                  <a:cubicBezTo>
                    <a:pt x="1143263" y="1444442"/>
                    <a:pt x="1048013" y="1396817"/>
                    <a:pt x="990863" y="1457142"/>
                  </a:cubicBezTo>
                  <a:cubicBezTo>
                    <a:pt x="933713" y="1517467"/>
                    <a:pt x="930538" y="1676217"/>
                    <a:pt x="876563" y="1761942"/>
                  </a:cubicBezTo>
                  <a:cubicBezTo>
                    <a:pt x="822588" y="1847667"/>
                    <a:pt x="784488" y="1949267"/>
                    <a:pt x="667013" y="1971492"/>
                  </a:cubicBezTo>
                  <a:cubicBezTo>
                    <a:pt x="549538" y="1993717"/>
                    <a:pt x="265376" y="1977842"/>
                    <a:pt x="171713" y="1895292"/>
                  </a:cubicBezTo>
                  <a:cubicBezTo>
                    <a:pt x="78050" y="1812742"/>
                    <a:pt x="76463" y="1582555"/>
                    <a:pt x="105038" y="1476192"/>
                  </a:cubicBezTo>
                  <a:cubicBezTo>
                    <a:pt x="133613" y="1369830"/>
                    <a:pt x="314191" y="1337286"/>
                    <a:pt x="343163" y="1257117"/>
                  </a:cubicBezTo>
                  <a:close/>
                </a:path>
              </a:pathLst>
            </a:custGeom>
            <a:solidFill>
              <a:srgbClr val="0150A0">
                <a:alpha val="3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4" name="Freihandform 193"/>
            <p:cNvSpPr/>
            <p:nvPr/>
          </p:nvSpPr>
          <p:spPr>
            <a:xfrm flipH="1">
              <a:off x="11043463" y="3004381"/>
              <a:ext cx="1101336" cy="1520277"/>
            </a:xfrm>
            <a:custGeom>
              <a:avLst/>
              <a:gdLst>
                <a:gd name="connsiteX0" fmla="*/ 1200175 w 1422609"/>
                <a:gd name="connsiteY0" fmla="*/ 800100 h 1976974"/>
                <a:gd name="connsiteX1" fmla="*/ 1400200 w 1422609"/>
                <a:gd name="connsiteY1" fmla="*/ 1276350 h 1976974"/>
                <a:gd name="connsiteX2" fmla="*/ 600100 w 1422609"/>
                <a:gd name="connsiteY2" fmla="*/ 1885950 h 1976974"/>
                <a:gd name="connsiteX3" fmla="*/ 171475 w 1422609"/>
                <a:gd name="connsiteY3" fmla="*/ 1943100 h 1976974"/>
                <a:gd name="connsiteX4" fmla="*/ 25 w 1422609"/>
                <a:gd name="connsiteY4" fmla="*/ 1581150 h 1976974"/>
                <a:gd name="connsiteX5" fmla="*/ 181000 w 1422609"/>
                <a:gd name="connsiteY5" fmla="*/ 1257300 h 1976974"/>
                <a:gd name="connsiteX6" fmla="*/ 371500 w 1422609"/>
                <a:gd name="connsiteY6" fmla="*/ 781050 h 1976974"/>
                <a:gd name="connsiteX7" fmla="*/ 285775 w 1422609"/>
                <a:gd name="connsiteY7" fmla="*/ 247650 h 1976974"/>
                <a:gd name="connsiteX8" fmla="*/ 466750 w 1422609"/>
                <a:gd name="connsiteY8" fmla="*/ 0 h 1976974"/>
                <a:gd name="connsiteX9" fmla="*/ 914425 w 1422609"/>
                <a:gd name="connsiteY9" fmla="*/ 247650 h 1976974"/>
                <a:gd name="connsiteX10" fmla="*/ 647725 w 1422609"/>
                <a:gd name="connsiteY10" fmla="*/ 609600 h 1976974"/>
                <a:gd name="connsiteX11" fmla="*/ 533425 w 1422609"/>
                <a:gd name="connsiteY11" fmla="*/ 1066800 h 1976974"/>
                <a:gd name="connsiteX12" fmla="*/ 1190650 w 1422609"/>
                <a:gd name="connsiteY12" fmla="*/ 876300 h 1976974"/>
                <a:gd name="connsiteX13" fmla="*/ 1200175 w 1422609"/>
                <a:gd name="connsiteY13" fmla="*/ 800100 h 1976974"/>
                <a:gd name="connsiteX0" fmla="*/ 1190650 w 1430157"/>
                <a:gd name="connsiteY0" fmla="*/ 876300 h 1976974"/>
                <a:gd name="connsiteX1" fmla="*/ 1400200 w 1430157"/>
                <a:gd name="connsiteY1" fmla="*/ 1276350 h 1976974"/>
                <a:gd name="connsiteX2" fmla="*/ 600100 w 1430157"/>
                <a:gd name="connsiteY2" fmla="*/ 1885950 h 1976974"/>
                <a:gd name="connsiteX3" fmla="*/ 171475 w 1430157"/>
                <a:gd name="connsiteY3" fmla="*/ 1943100 h 1976974"/>
                <a:gd name="connsiteX4" fmla="*/ 25 w 1430157"/>
                <a:gd name="connsiteY4" fmla="*/ 1581150 h 1976974"/>
                <a:gd name="connsiteX5" fmla="*/ 181000 w 1430157"/>
                <a:gd name="connsiteY5" fmla="*/ 1257300 h 1976974"/>
                <a:gd name="connsiteX6" fmla="*/ 371500 w 1430157"/>
                <a:gd name="connsiteY6" fmla="*/ 781050 h 1976974"/>
                <a:gd name="connsiteX7" fmla="*/ 285775 w 1430157"/>
                <a:gd name="connsiteY7" fmla="*/ 247650 h 1976974"/>
                <a:gd name="connsiteX8" fmla="*/ 466750 w 1430157"/>
                <a:gd name="connsiteY8" fmla="*/ 0 h 1976974"/>
                <a:gd name="connsiteX9" fmla="*/ 914425 w 1430157"/>
                <a:gd name="connsiteY9" fmla="*/ 247650 h 1976974"/>
                <a:gd name="connsiteX10" fmla="*/ 647725 w 1430157"/>
                <a:gd name="connsiteY10" fmla="*/ 609600 h 1976974"/>
                <a:gd name="connsiteX11" fmla="*/ 533425 w 1430157"/>
                <a:gd name="connsiteY11" fmla="*/ 1066800 h 1976974"/>
                <a:gd name="connsiteX12" fmla="*/ 1190650 w 1430157"/>
                <a:gd name="connsiteY12" fmla="*/ 876300 h 1976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30157" h="1976974">
                  <a:moveTo>
                    <a:pt x="1190650" y="876300"/>
                  </a:moveTo>
                  <a:cubicBezTo>
                    <a:pt x="1335112" y="911225"/>
                    <a:pt x="1498625" y="1108075"/>
                    <a:pt x="1400200" y="1276350"/>
                  </a:cubicBezTo>
                  <a:cubicBezTo>
                    <a:pt x="1301775" y="1444625"/>
                    <a:pt x="804887" y="1774825"/>
                    <a:pt x="600100" y="1885950"/>
                  </a:cubicBezTo>
                  <a:cubicBezTo>
                    <a:pt x="395312" y="1997075"/>
                    <a:pt x="271488" y="1993900"/>
                    <a:pt x="171475" y="1943100"/>
                  </a:cubicBezTo>
                  <a:cubicBezTo>
                    <a:pt x="71462" y="1892300"/>
                    <a:pt x="-1563" y="1695450"/>
                    <a:pt x="25" y="1581150"/>
                  </a:cubicBezTo>
                  <a:cubicBezTo>
                    <a:pt x="1612" y="1466850"/>
                    <a:pt x="119088" y="1390650"/>
                    <a:pt x="181000" y="1257300"/>
                  </a:cubicBezTo>
                  <a:cubicBezTo>
                    <a:pt x="242912" y="1123950"/>
                    <a:pt x="354037" y="949325"/>
                    <a:pt x="371500" y="781050"/>
                  </a:cubicBezTo>
                  <a:cubicBezTo>
                    <a:pt x="388962" y="612775"/>
                    <a:pt x="269900" y="377825"/>
                    <a:pt x="285775" y="247650"/>
                  </a:cubicBezTo>
                  <a:cubicBezTo>
                    <a:pt x="301650" y="117475"/>
                    <a:pt x="361975" y="0"/>
                    <a:pt x="466750" y="0"/>
                  </a:cubicBezTo>
                  <a:cubicBezTo>
                    <a:pt x="571525" y="0"/>
                    <a:pt x="884263" y="146050"/>
                    <a:pt x="914425" y="247650"/>
                  </a:cubicBezTo>
                  <a:cubicBezTo>
                    <a:pt x="944587" y="349250"/>
                    <a:pt x="711225" y="473075"/>
                    <a:pt x="647725" y="609600"/>
                  </a:cubicBezTo>
                  <a:cubicBezTo>
                    <a:pt x="584225" y="746125"/>
                    <a:pt x="442938" y="1022350"/>
                    <a:pt x="533425" y="1066800"/>
                  </a:cubicBezTo>
                  <a:cubicBezTo>
                    <a:pt x="623912" y="1111250"/>
                    <a:pt x="1046188" y="841375"/>
                    <a:pt x="1190650" y="876300"/>
                  </a:cubicBezTo>
                  <a:close/>
                </a:path>
              </a:pathLst>
            </a:custGeom>
            <a:solidFill>
              <a:srgbClr val="70AD47">
                <a:alpha val="30196"/>
              </a:srgbClr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5" name="Freihandform 194"/>
            <p:cNvSpPr/>
            <p:nvPr/>
          </p:nvSpPr>
          <p:spPr>
            <a:xfrm flipH="1">
              <a:off x="11138746" y="3771626"/>
              <a:ext cx="957512" cy="712701"/>
            </a:xfrm>
            <a:custGeom>
              <a:avLst/>
              <a:gdLst>
                <a:gd name="connsiteX0" fmla="*/ 1136390 w 1372903"/>
                <a:gd name="connsiteY0" fmla="*/ 1102 h 1011457"/>
                <a:gd name="connsiteX1" fmla="*/ 1307840 w 1372903"/>
                <a:gd name="connsiteY1" fmla="*/ 382102 h 1011457"/>
                <a:gd name="connsiteX2" fmla="*/ 288665 w 1372903"/>
                <a:gd name="connsiteY2" fmla="*/ 1010752 h 1011457"/>
                <a:gd name="connsiteX3" fmla="*/ 50540 w 1372903"/>
                <a:gd name="connsiteY3" fmla="*/ 496402 h 1011457"/>
                <a:gd name="connsiteX4" fmla="*/ 1136390 w 1372903"/>
                <a:gd name="connsiteY4" fmla="*/ 1102 h 1011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2903" h="1011457">
                  <a:moveTo>
                    <a:pt x="1136390" y="1102"/>
                  </a:moveTo>
                  <a:cubicBezTo>
                    <a:pt x="1345940" y="-17948"/>
                    <a:pt x="1449128" y="213827"/>
                    <a:pt x="1307840" y="382102"/>
                  </a:cubicBezTo>
                  <a:cubicBezTo>
                    <a:pt x="1166553" y="550377"/>
                    <a:pt x="498215" y="991702"/>
                    <a:pt x="288665" y="1010752"/>
                  </a:cubicBezTo>
                  <a:cubicBezTo>
                    <a:pt x="79115" y="1029802"/>
                    <a:pt x="-87572" y="658327"/>
                    <a:pt x="50540" y="496402"/>
                  </a:cubicBezTo>
                  <a:cubicBezTo>
                    <a:pt x="188652" y="334477"/>
                    <a:pt x="926840" y="20152"/>
                    <a:pt x="1136390" y="1102"/>
                  </a:cubicBezTo>
                  <a:close/>
                </a:path>
              </a:pathLst>
            </a:custGeom>
            <a:solidFill>
              <a:srgbClr val="7030A0">
                <a:alpha val="30196"/>
              </a:srgb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6" name="Rechteck 195"/>
            <p:cNvSpPr>
              <a:spLocks noChangeAspect="1"/>
            </p:cNvSpPr>
            <p:nvPr/>
          </p:nvSpPr>
          <p:spPr>
            <a:xfrm flipH="1">
              <a:off x="10474387" y="3221703"/>
              <a:ext cx="194128" cy="19385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7" name="Rechteck 196"/>
            <p:cNvSpPr>
              <a:spLocks noChangeAspect="1"/>
            </p:cNvSpPr>
            <p:nvPr/>
          </p:nvSpPr>
          <p:spPr>
            <a:xfrm flipH="1">
              <a:off x="10202991" y="3221703"/>
              <a:ext cx="194128" cy="193854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8" name="Rechteck 197"/>
            <p:cNvSpPr>
              <a:spLocks noChangeAspect="1"/>
            </p:cNvSpPr>
            <p:nvPr/>
          </p:nvSpPr>
          <p:spPr>
            <a:xfrm flipH="1">
              <a:off x="9931596" y="3221703"/>
              <a:ext cx="194128" cy="193854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9" name="Rechteck 198"/>
            <p:cNvSpPr>
              <a:spLocks noChangeAspect="1"/>
            </p:cNvSpPr>
            <p:nvPr/>
          </p:nvSpPr>
          <p:spPr>
            <a:xfrm flipH="1">
              <a:off x="10474387" y="2744845"/>
              <a:ext cx="194128" cy="19385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0" name="Rechteck 199"/>
            <p:cNvSpPr>
              <a:spLocks noChangeAspect="1"/>
            </p:cNvSpPr>
            <p:nvPr/>
          </p:nvSpPr>
          <p:spPr>
            <a:xfrm flipH="1">
              <a:off x="10202991" y="2744845"/>
              <a:ext cx="194128" cy="19385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1" name="Rechteck 200"/>
            <p:cNvSpPr>
              <a:spLocks noChangeAspect="1"/>
            </p:cNvSpPr>
            <p:nvPr/>
          </p:nvSpPr>
          <p:spPr>
            <a:xfrm flipH="1">
              <a:off x="9931596" y="2744845"/>
              <a:ext cx="194128" cy="193854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2" name="Rechteck 201"/>
            <p:cNvSpPr>
              <a:spLocks noChangeAspect="1"/>
            </p:cNvSpPr>
            <p:nvPr/>
          </p:nvSpPr>
          <p:spPr>
            <a:xfrm flipH="1">
              <a:off x="10474387" y="2454282"/>
              <a:ext cx="194128" cy="19385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4" name="Rechteck 203"/>
            <p:cNvSpPr>
              <a:spLocks noChangeAspect="1"/>
            </p:cNvSpPr>
            <p:nvPr/>
          </p:nvSpPr>
          <p:spPr>
            <a:xfrm flipH="1">
              <a:off x="9931596" y="2454282"/>
              <a:ext cx="194128" cy="193854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5" name="Rechteck 204"/>
            <p:cNvSpPr>
              <a:spLocks noChangeAspect="1"/>
            </p:cNvSpPr>
            <p:nvPr/>
          </p:nvSpPr>
          <p:spPr>
            <a:xfrm flipH="1">
              <a:off x="10474387" y="3893370"/>
              <a:ext cx="194128" cy="193854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6" name="Rechteck 205"/>
            <p:cNvSpPr>
              <a:spLocks noChangeAspect="1"/>
            </p:cNvSpPr>
            <p:nvPr/>
          </p:nvSpPr>
          <p:spPr>
            <a:xfrm flipH="1">
              <a:off x="10202991" y="3893370"/>
              <a:ext cx="194128" cy="193854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7" name="Rechteck 206"/>
            <p:cNvSpPr>
              <a:spLocks noChangeAspect="1"/>
            </p:cNvSpPr>
            <p:nvPr/>
          </p:nvSpPr>
          <p:spPr>
            <a:xfrm flipH="1">
              <a:off x="9931596" y="3893370"/>
              <a:ext cx="194128" cy="193854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208" name="Gruppieren 207"/>
            <p:cNvGrpSpPr/>
            <p:nvPr/>
          </p:nvGrpSpPr>
          <p:grpSpPr>
            <a:xfrm flipH="1">
              <a:off x="11130855" y="2428036"/>
              <a:ext cx="886187" cy="1936025"/>
              <a:chOff x="746901" y="2631894"/>
              <a:chExt cx="1150772" cy="2517613"/>
            </a:xfrm>
          </p:grpSpPr>
          <p:cxnSp>
            <p:nvCxnSpPr>
              <p:cNvPr id="234" name="Gerader Verbinder 233"/>
              <p:cNvCxnSpPr>
                <a:cxnSpLocks/>
                <a:stCxn id="239" idx="2"/>
                <a:endCxn id="240" idx="5"/>
              </p:cNvCxnSpPr>
              <p:nvPr/>
            </p:nvCxnSpPr>
            <p:spPr>
              <a:xfrm flipH="1" flipV="1">
                <a:off x="1116914" y="2939173"/>
                <a:ext cx="420759" cy="28547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Gerader Verbinder 234"/>
              <p:cNvCxnSpPr>
                <a:cxnSpLocks/>
                <a:stCxn id="240" idx="4"/>
                <a:endCxn id="241" idx="0"/>
              </p:cNvCxnSpPr>
              <p:nvPr/>
            </p:nvCxnSpPr>
            <p:spPr>
              <a:xfrm flipH="1">
                <a:off x="926902" y="2991894"/>
                <a:ext cx="62734" cy="179761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Gerader Verbinder 235"/>
              <p:cNvCxnSpPr>
                <a:cxnSpLocks/>
                <a:stCxn id="241" idx="6"/>
                <a:endCxn id="242" idx="2"/>
              </p:cNvCxnSpPr>
              <p:nvPr/>
            </p:nvCxnSpPr>
            <p:spPr>
              <a:xfrm flipV="1">
                <a:off x="1106901" y="4609507"/>
                <a:ext cx="345643" cy="36000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9" name="Ellipse 238"/>
              <p:cNvSpPr>
                <a:spLocks noChangeAspect="1"/>
              </p:cNvSpPr>
              <p:nvPr/>
            </p:nvSpPr>
            <p:spPr>
              <a:xfrm>
                <a:off x="1537673" y="3044651"/>
                <a:ext cx="360000" cy="3600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 smtClean="0"/>
              </a:p>
            </p:txBody>
          </p:sp>
          <p:sp>
            <p:nvSpPr>
              <p:cNvPr id="240" name="Ellipse 239"/>
              <p:cNvSpPr>
                <a:spLocks noChangeAspect="1"/>
              </p:cNvSpPr>
              <p:nvPr/>
            </p:nvSpPr>
            <p:spPr>
              <a:xfrm>
                <a:off x="809635" y="2631894"/>
                <a:ext cx="360000" cy="3600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 smtClean="0"/>
              </a:p>
            </p:txBody>
          </p:sp>
          <p:sp>
            <p:nvSpPr>
              <p:cNvPr id="241" name="Ellipse 240"/>
              <p:cNvSpPr>
                <a:spLocks noChangeAspect="1"/>
              </p:cNvSpPr>
              <p:nvPr/>
            </p:nvSpPr>
            <p:spPr>
              <a:xfrm>
                <a:off x="746901" y="4789507"/>
                <a:ext cx="360000" cy="3600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 smtClean="0"/>
              </a:p>
            </p:txBody>
          </p:sp>
          <p:sp>
            <p:nvSpPr>
              <p:cNvPr id="242" name="Ellipse 241"/>
              <p:cNvSpPr>
                <a:spLocks noChangeAspect="1"/>
              </p:cNvSpPr>
              <p:nvPr/>
            </p:nvSpPr>
            <p:spPr>
              <a:xfrm>
                <a:off x="1452544" y="4429507"/>
                <a:ext cx="360000" cy="360000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 smtClean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09" name="Rechteck 208"/>
            <p:cNvSpPr>
              <a:spLocks noChangeAspect="1"/>
            </p:cNvSpPr>
            <p:nvPr/>
          </p:nvSpPr>
          <p:spPr>
            <a:xfrm flipH="1">
              <a:off x="10474387" y="4170207"/>
              <a:ext cx="194128" cy="193854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0" name="Rechteck 209"/>
            <p:cNvSpPr>
              <a:spLocks noChangeAspect="1"/>
            </p:cNvSpPr>
            <p:nvPr/>
          </p:nvSpPr>
          <p:spPr>
            <a:xfrm flipH="1">
              <a:off x="10202991" y="4170207"/>
              <a:ext cx="194128" cy="193854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1" name="Rechteck 210"/>
            <p:cNvSpPr>
              <a:spLocks noChangeAspect="1"/>
            </p:cNvSpPr>
            <p:nvPr/>
          </p:nvSpPr>
          <p:spPr>
            <a:xfrm flipH="1">
              <a:off x="9931596" y="4170207"/>
              <a:ext cx="194128" cy="193854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2" name="Geschweifte Klammer rechts 211"/>
            <p:cNvSpPr/>
            <p:nvPr/>
          </p:nvSpPr>
          <p:spPr>
            <a:xfrm flipH="1">
              <a:off x="9594300" y="2454282"/>
              <a:ext cx="230072" cy="1909778"/>
            </a:xfrm>
            <a:prstGeom prst="righ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3" name="Ellipse 242"/>
            <p:cNvSpPr>
              <a:spLocks noChangeAspect="1"/>
            </p:cNvSpPr>
            <p:nvPr/>
          </p:nvSpPr>
          <p:spPr>
            <a:xfrm flipH="1">
              <a:off x="11705154" y="3190455"/>
              <a:ext cx="277229" cy="27683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 smtClean="0"/>
            </a:p>
          </p:txBody>
        </p:sp>
        <p:cxnSp>
          <p:nvCxnSpPr>
            <p:cNvPr id="244" name="Gerader Verbinder 243"/>
            <p:cNvCxnSpPr>
              <a:cxnSpLocks/>
              <a:endCxn id="240" idx="4"/>
            </p:cNvCxnSpPr>
            <p:nvPr/>
          </p:nvCxnSpPr>
          <p:spPr>
            <a:xfrm flipV="1">
              <a:off x="11291313" y="2704873"/>
              <a:ext cx="538804" cy="114605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uppieren 28"/>
          <p:cNvGrpSpPr/>
          <p:nvPr/>
        </p:nvGrpSpPr>
        <p:grpSpPr>
          <a:xfrm>
            <a:off x="3245829" y="2792587"/>
            <a:ext cx="2837442" cy="1107996"/>
            <a:chOff x="5405623" y="3957083"/>
            <a:chExt cx="3689820" cy="144084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feld 29"/>
                <p:cNvSpPr txBox="1"/>
                <p:nvPr/>
              </p:nvSpPr>
              <p:spPr>
                <a:xfrm>
                  <a:off x="5405623" y="3957083"/>
                  <a:ext cx="3689820" cy="144084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GB" sz="72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7200" b="0" i="1" smtClean="0">
                                <a:latin typeface="Cambria Math" panose="02040503050406030204" pitchFamily="18" charset="0"/>
                              </a:rPr>
                              <m:t> _, _,_</m:t>
                            </m:r>
                          </m:e>
                        </m:d>
                      </m:oMath>
                    </m:oMathPara>
                  </a14:m>
                  <a:endParaRPr lang="en-GB" sz="8000" i="1" dirty="0"/>
                </a:p>
              </p:txBody>
            </p:sp>
          </mc:Choice>
          <mc:Fallback xmlns="">
            <p:sp>
              <p:nvSpPr>
                <p:cNvPr id="30" name="Textfeld 2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05623" y="3957083"/>
                  <a:ext cx="3689820" cy="1440841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1" name="Gruppieren 30"/>
            <p:cNvGrpSpPr>
              <a:grpSpLocks noChangeAspect="1"/>
            </p:cNvGrpSpPr>
            <p:nvPr/>
          </p:nvGrpSpPr>
          <p:grpSpPr>
            <a:xfrm>
              <a:off x="6427706" y="4186634"/>
              <a:ext cx="156710" cy="1008367"/>
              <a:chOff x="4499680" y="3070155"/>
              <a:chExt cx="252088" cy="1622087"/>
            </a:xfrm>
          </p:grpSpPr>
          <p:sp>
            <p:nvSpPr>
              <p:cNvPr id="44" name="Rechteck 43"/>
              <p:cNvSpPr>
                <a:spLocks noChangeAspect="1"/>
              </p:cNvSpPr>
              <p:nvPr/>
            </p:nvSpPr>
            <p:spPr>
              <a:xfrm>
                <a:off x="4499680" y="3070155"/>
                <a:ext cx="252088" cy="252088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5" name="Rechteck 44"/>
              <p:cNvSpPr>
                <a:spLocks noChangeAspect="1"/>
              </p:cNvSpPr>
              <p:nvPr/>
            </p:nvSpPr>
            <p:spPr>
              <a:xfrm>
                <a:off x="4499680" y="3412656"/>
                <a:ext cx="252088" cy="252088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6" name="Rechteck 45"/>
              <p:cNvSpPr>
                <a:spLocks noChangeAspect="1"/>
              </p:cNvSpPr>
              <p:nvPr/>
            </p:nvSpPr>
            <p:spPr>
              <a:xfrm>
                <a:off x="4499680" y="3755155"/>
                <a:ext cx="252088" cy="252088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7" name="Rechteck 46"/>
              <p:cNvSpPr>
                <a:spLocks noChangeAspect="1"/>
              </p:cNvSpPr>
              <p:nvPr/>
            </p:nvSpPr>
            <p:spPr>
              <a:xfrm>
                <a:off x="4499680" y="4097655"/>
                <a:ext cx="252088" cy="252088"/>
              </a:xfrm>
              <a:prstGeom prst="rect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8" name="Rechteck 47"/>
              <p:cNvSpPr>
                <a:spLocks noChangeAspect="1"/>
              </p:cNvSpPr>
              <p:nvPr/>
            </p:nvSpPr>
            <p:spPr>
              <a:xfrm>
                <a:off x="4499680" y="4440154"/>
                <a:ext cx="252088" cy="252088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32" name="Gruppieren 31"/>
            <p:cNvGrpSpPr>
              <a:grpSpLocks noChangeAspect="1"/>
            </p:cNvGrpSpPr>
            <p:nvPr/>
          </p:nvGrpSpPr>
          <p:grpSpPr>
            <a:xfrm>
              <a:off x="7309687" y="4187173"/>
              <a:ext cx="156710" cy="1008367"/>
              <a:chOff x="4789576" y="3081487"/>
              <a:chExt cx="252088" cy="1622087"/>
            </a:xfrm>
          </p:grpSpPr>
          <p:sp>
            <p:nvSpPr>
              <p:cNvPr id="39" name="Rechteck 38"/>
              <p:cNvSpPr>
                <a:spLocks noChangeAspect="1"/>
              </p:cNvSpPr>
              <p:nvPr/>
            </p:nvSpPr>
            <p:spPr>
              <a:xfrm>
                <a:off x="4789576" y="3081487"/>
                <a:ext cx="252088" cy="252088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0" name="Rechteck 39"/>
              <p:cNvSpPr>
                <a:spLocks noChangeAspect="1"/>
              </p:cNvSpPr>
              <p:nvPr/>
            </p:nvSpPr>
            <p:spPr>
              <a:xfrm>
                <a:off x="4789576" y="3423988"/>
                <a:ext cx="252088" cy="252088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1" name="Rechteck 40"/>
              <p:cNvSpPr>
                <a:spLocks noChangeAspect="1"/>
              </p:cNvSpPr>
              <p:nvPr/>
            </p:nvSpPr>
            <p:spPr>
              <a:xfrm>
                <a:off x="4789576" y="3766486"/>
                <a:ext cx="252088" cy="252088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2" name="Rechteck 41"/>
              <p:cNvSpPr>
                <a:spLocks noChangeAspect="1"/>
              </p:cNvSpPr>
              <p:nvPr/>
            </p:nvSpPr>
            <p:spPr>
              <a:xfrm>
                <a:off x="4789576" y="4108987"/>
                <a:ext cx="252088" cy="252088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" name="Rechteck 42"/>
              <p:cNvSpPr>
                <a:spLocks noChangeAspect="1"/>
              </p:cNvSpPr>
              <p:nvPr/>
            </p:nvSpPr>
            <p:spPr>
              <a:xfrm>
                <a:off x="4789576" y="4451486"/>
                <a:ext cx="252088" cy="252088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33" name="Gruppieren 32"/>
            <p:cNvGrpSpPr>
              <a:grpSpLocks noChangeAspect="1"/>
            </p:cNvGrpSpPr>
            <p:nvPr/>
          </p:nvGrpSpPr>
          <p:grpSpPr>
            <a:xfrm>
              <a:off x="8190178" y="4186633"/>
              <a:ext cx="156710" cy="1008367"/>
              <a:chOff x="5092403" y="3070153"/>
              <a:chExt cx="252088" cy="1622087"/>
            </a:xfrm>
          </p:grpSpPr>
          <p:sp>
            <p:nvSpPr>
              <p:cNvPr id="34" name="Rechteck 33"/>
              <p:cNvSpPr>
                <a:spLocks noChangeAspect="1"/>
              </p:cNvSpPr>
              <p:nvPr/>
            </p:nvSpPr>
            <p:spPr>
              <a:xfrm>
                <a:off x="5092403" y="3070153"/>
                <a:ext cx="252088" cy="252088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5" name="Rechteck 34"/>
              <p:cNvSpPr>
                <a:spLocks noChangeAspect="1"/>
              </p:cNvSpPr>
              <p:nvPr/>
            </p:nvSpPr>
            <p:spPr>
              <a:xfrm>
                <a:off x="5092403" y="3412654"/>
                <a:ext cx="252088" cy="252088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6" name="Rechteck 35"/>
              <p:cNvSpPr>
                <a:spLocks noChangeAspect="1"/>
              </p:cNvSpPr>
              <p:nvPr/>
            </p:nvSpPr>
            <p:spPr>
              <a:xfrm>
                <a:off x="5092403" y="3755152"/>
                <a:ext cx="252088" cy="252088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7" name="Rechteck 36"/>
              <p:cNvSpPr>
                <a:spLocks noChangeAspect="1"/>
              </p:cNvSpPr>
              <p:nvPr/>
            </p:nvSpPr>
            <p:spPr>
              <a:xfrm>
                <a:off x="5092403" y="4097651"/>
                <a:ext cx="252088" cy="252088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8" name="Rechteck 37"/>
              <p:cNvSpPr>
                <a:spLocks noChangeAspect="1"/>
              </p:cNvSpPr>
              <p:nvPr/>
            </p:nvSpPr>
            <p:spPr>
              <a:xfrm>
                <a:off x="5092403" y="4440152"/>
                <a:ext cx="252088" cy="252088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grpSp>
        <p:nvGrpSpPr>
          <p:cNvPr id="264" name="Gruppieren 263"/>
          <p:cNvGrpSpPr/>
          <p:nvPr/>
        </p:nvGrpSpPr>
        <p:grpSpPr>
          <a:xfrm>
            <a:off x="48028" y="1943134"/>
            <a:ext cx="3474000" cy="2692736"/>
            <a:chOff x="48028" y="1943134"/>
            <a:chExt cx="3474000" cy="2692736"/>
          </a:xfrm>
        </p:grpSpPr>
        <p:sp>
          <p:nvSpPr>
            <p:cNvPr id="6" name="Freihandform 5"/>
            <p:cNvSpPr/>
            <p:nvPr/>
          </p:nvSpPr>
          <p:spPr>
            <a:xfrm>
              <a:off x="289610" y="2176089"/>
              <a:ext cx="1046173" cy="2303299"/>
            </a:xfrm>
            <a:custGeom>
              <a:avLst/>
              <a:gdLst>
                <a:gd name="connsiteX0" fmla="*/ 320947 w 1360447"/>
                <a:gd name="connsiteY0" fmla="*/ 1642284 h 2995218"/>
                <a:gd name="connsiteX1" fmla="*/ 139972 w 1360447"/>
                <a:gd name="connsiteY1" fmla="*/ 1451784 h 2995218"/>
                <a:gd name="connsiteX2" fmla="*/ 263797 w 1360447"/>
                <a:gd name="connsiteY2" fmla="*/ 1204134 h 2995218"/>
                <a:gd name="connsiteX3" fmla="*/ 197122 w 1360447"/>
                <a:gd name="connsiteY3" fmla="*/ 842184 h 2995218"/>
                <a:gd name="connsiteX4" fmla="*/ 6622 w 1360447"/>
                <a:gd name="connsiteY4" fmla="*/ 442134 h 2995218"/>
                <a:gd name="connsiteX5" fmla="*/ 168547 w 1360447"/>
                <a:gd name="connsiteY5" fmla="*/ 3984 h 2995218"/>
                <a:gd name="connsiteX6" fmla="*/ 530497 w 1360447"/>
                <a:gd name="connsiteY6" fmla="*/ 213534 h 2995218"/>
                <a:gd name="connsiteX7" fmla="*/ 835297 w 1360447"/>
                <a:gd name="connsiteY7" fmla="*/ 384984 h 2995218"/>
                <a:gd name="connsiteX8" fmla="*/ 1292497 w 1360447"/>
                <a:gd name="connsiteY8" fmla="*/ 556434 h 2995218"/>
                <a:gd name="connsiteX9" fmla="*/ 1349647 w 1360447"/>
                <a:gd name="connsiteY9" fmla="*/ 785034 h 2995218"/>
                <a:gd name="connsiteX10" fmla="*/ 1206772 w 1360447"/>
                <a:gd name="connsiteY10" fmla="*/ 1070784 h 2995218"/>
                <a:gd name="connsiteX11" fmla="*/ 959122 w 1360447"/>
                <a:gd name="connsiteY11" fmla="*/ 1242234 h 2995218"/>
                <a:gd name="connsiteX12" fmla="*/ 711472 w 1360447"/>
                <a:gd name="connsiteY12" fmla="*/ 1680384 h 2995218"/>
                <a:gd name="connsiteX13" fmla="*/ 540022 w 1360447"/>
                <a:gd name="connsiteY13" fmla="*/ 2328084 h 2995218"/>
                <a:gd name="connsiteX14" fmla="*/ 587647 w 1360447"/>
                <a:gd name="connsiteY14" fmla="*/ 2785284 h 2995218"/>
                <a:gd name="connsiteX15" fmla="*/ 368572 w 1360447"/>
                <a:gd name="connsiteY15" fmla="*/ 2994834 h 2995218"/>
                <a:gd name="connsiteX16" fmla="*/ 6622 w 1360447"/>
                <a:gd name="connsiteY16" fmla="*/ 2823384 h 2995218"/>
                <a:gd name="connsiteX17" fmla="*/ 149497 w 1360447"/>
                <a:gd name="connsiteY17" fmla="*/ 2366184 h 2995218"/>
                <a:gd name="connsiteX18" fmla="*/ 339997 w 1360447"/>
                <a:gd name="connsiteY18" fmla="*/ 1966134 h 2995218"/>
                <a:gd name="connsiteX19" fmla="*/ 320947 w 1360447"/>
                <a:gd name="connsiteY19" fmla="*/ 1642284 h 2995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360447" h="2995218">
                  <a:moveTo>
                    <a:pt x="320947" y="1642284"/>
                  </a:moveTo>
                  <a:cubicBezTo>
                    <a:pt x="287609" y="1556559"/>
                    <a:pt x="149497" y="1524809"/>
                    <a:pt x="139972" y="1451784"/>
                  </a:cubicBezTo>
                  <a:cubicBezTo>
                    <a:pt x="130447" y="1378759"/>
                    <a:pt x="254272" y="1305734"/>
                    <a:pt x="263797" y="1204134"/>
                  </a:cubicBezTo>
                  <a:cubicBezTo>
                    <a:pt x="273322" y="1102534"/>
                    <a:pt x="239985" y="969184"/>
                    <a:pt x="197122" y="842184"/>
                  </a:cubicBezTo>
                  <a:cubicBezTo>
                    <a:pt x="154259" y="715184"/>
                    <a:pt x="11384" y="581834"/>
                    <a:pt x="6622" y="442134"/>
                  </a:cubicBezTo>
                  <a:cubicBezTo>
                    <a:pt x="1860" y="302434"/>
                    <a:pt x="81234" y="42084"/>
                    <a:pt x="168547" y="3984"/>
                  </a:cubicBezTo>
                  <a:cubicBezTo>
                    <a:pt x="255859" y="-34116"/>
                    <a:pt x="530497" y="213534"/>
                    <a:pt x="530497" y="213534"/>
                  </a:cubicBezTo>
                  <a:cubicBezTo>
                    <a:pt x="641622" y="277034"/>
                    <a:pt x="708297" y="327834"/>
                    <a:pt x="835297" y="384984"/>
                  </a:cubicBezTo>
                  <a:cubicBezTo>
                    <a:pt x="962297" y="442134"/>
                    <a:pt x="1206772" y="489759"/>
                    <a:pt x="1292497" y="556434"/>
                  </a:cubicBezTo>
                  <a:cubicBezTo>
                    <a:pt x="1378222" y="623109"/>
                    <a:pt x="1363935" y="699309"/>
                    <a:pt x="1349647" y="785034"/>
                  </a:cubicBezTo>
                  <a:cubicBezTo>
                    <a:pt x="1335359" y="870759"/>
                    <a:pt x="1271860" y="994584"/>
                    <a:pt x="1206772" y="1070784"/>
                  </a:cubicBezTo>
                  <a:cubicBezTo>
                    <a:pt x="1141685" y="1146984"/>
                    <a:pt x="1041672" y="1140634"/>
                    <a:pt x="959122" y="1242234"/>
                  </a:cubicBezTo>
                  <a:cubicBezTo>
                    <a:pt x="876572" y="1343834"/>
                    <a:pt x="781322" y="1499409"/>
                    <a:pt x="711472" y="1680384"/>
                  </a:cubicBezTo>
                  <a:cubicBezTo>
                    <a:pt x="641622" y="1861359"/>
                    <a:pt x="560659" y="2143934"/>
                    <a:pt x="540022" y="2328084"/>
                  </a:cubicBezTo>
                  <a:cubicBezTo>
                    <a:pt x="519385" y="2512234"/>
                    <a:pt x="616222" y="2674159"/>
                    <a:pt x="587647" y="2785284"/>
                  </a:cubicBezTo>
                  <a:cubicBezTo>
                    <a:pt x="559072" y="2896409"/>
                    <a:pt x="465409" y="2988484"/>
                    <a:pt x="368572" y="2994834"/>
                  </a:cubicBezTo>
                  <a:cubicBezTo>
                    <a:pt x="271735" y="3001184"/>
                    <a:pt x="43134" y="2928159"/>
                    <a:pt x="6622" y="2823384"/>
                  </a:cubicBezTo>
                  <a:cubicBezTo>
                    <a:pt x="-29890" y="2718609"/>
                    <a:pt x="93934" y="2509059"/>
                    <a:pt x="149497" y="2366184"/>
                  </a:cubicBezTo>
                  <a:cubicBezTo>
                    <a:pt x="205059" y="2223309"/>
                    <a:pt x="308247" y="2080434"/>
                    <a:pt x="339997" y="1966134"/>
                  </a:cubicBezTo>
                  <a:cubicBezTo>
                    <a:pt x="371747" y="1851834"/>
                    <a:pt x="354285" y="1728009"/>
                    <a:pt x="320947" y="1642284"/>
                  </a:cubicBezTo>
                  <a:close/>
                </a:path>
              </a:pathLst>
            </a:custGeom>
            <a:solidFill>
              <a:srgbClr val="ED7D31">
                <a:alpha val="30196"/>
              </a:srgb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Freihandform 6"/>
            <p:cNvSpPr/>
            <p:nvPr/>
          </p:nvSpPr>
          <p:spPr>
            <a:xfrm>
              <a:off x="77608" y="1943134"/>
              <a:ext cx="1582079" cy="2667834"/>
            </a:xfrm>
            <a:custGeom>
              <a:avLst/>
              <a:gdLst>
                <a:gd name="connsiteX0" fmla="*/ 606160 w 2057341"/>
                <a:gd name="connsiteY0" fmla="*/ 49564 h 3519614"/>
                <a:gd name="connsiteX1" fmla="*/ 1015735 w 2057341"/>
                <a:gd name="connsiteY1" fmla="*/ 182914 h 3519614"/>
                <a:gd name="connsiteX2" fmla="*/ 1301485 w 2057341"/>
                <a:gd name="connsiteY2" fmla="*/ 487714 h 3519614"/>
                <a:gd name="connsiteX3" fmla="*/ 1701535 w 2057341"/>
                <a:gd name="connsiteY3" fmla="*/ 735364 h 3519614"/>
                <a:gd name="connsiteX4" fmla="*/ 2044435 w 2057341"/>
                <a:gd name="connsiteY4" fmla="*/ 1059214 h 3519614"/>
                <a:gd name="connsiteX5" fmla="*/ 1958710 w 2057341"/>
                <a:gd name="connsiteY5" fmla="*/ 1440214 h 3519614"/>
                <a:gd name="connsiteX6" fmla="*/ 1711060 w 2057341"/>
                <a:gd name="connsiteY6" fmla="*/ 1783114 h 3519614"/>
                <a:gd name="connsiteX7" fmla="*/ 1425310 w 2057341"/>
                <a:gd name="connsiteY7" fmla="*/ 1897414 h 3519614"/>
                <a:gd name="connsiteX8" fmla="*/ 1330060 w 2057341"/>
                <a:gd name="connsiteY8" fmla="*/ 2106964 h 3519614"/>
                <a:gd name="connsiteX9" fmla="*/ 1025260 w 2057341"/>
                <a:gd name="connsiteY9" fmla="*/ 2316514 h 3519614"/>
                <a:gd name="connsiteX10" fmla="*/ 853810 w 2057341"/>
                <a:gd name="connsiteY10" fmla="*/ 2487964 h 3519614"/>
                <a:gd name="connsiteX11" fmla="*/ 1472935 w 2057341"/>
                <a:gd name="connsiteY11" fmla="*/ 2278414 h 3519614"/>
                <a:gd name="connsiteX12" fmla="*/ 1625335 w 2057341"/>
                <a:gd name="connsiteY12" fmla="*/ 2545114 h 3519614"/>
                <a:gd name="connsiteX13" fmla="*/ 1625335 w 2057341"/>
                <a:gd name="connsiteY13" fmla="*/ 2926114 h 3519614"/>
                <a:gd name="connsiteX14" fmla="*/ 1368160 w 2057341"/>
                <a:gd name="connsiteY14" fmla="*/ 3154714 h 3519614"/>
                <a:gd name="connsiteX15" fmla="*/ 987160 w 2057341"/>
                <a:gd name="connsiteY15" fmla="*/ 3307114 h 3519614"/>
                <a:gd name="connsiteX16" fmla="*/ 549010 w 2057341"/>
                <a:gd name="connsiteY16" fmla="*/ 3516664 h 3519614"/>
                <a:gd name="connsiteX17" fmla="*/ 377560 w 2057341"/>
                <a:gd name="connsiteY17" fmla="*/ 3383314 h 3519614"/>
                <a:gd name="connsiteX18" fmla="*/ 206110 w 2057341"/>
                <a:gd name="connsiteY18" fmla="*/ 2792764 h 3519614"/>
                <a:gd name="connsiteX19" fmla="*/ 187060 w 2057341"/>
                <a:gd name="connsiteY19" fmla="*/ 2373664 h 3519614"/>
                <a:gd name="connsiteX20" fmla="*/ 168010 w 2057341"/>
                <a:gd name="connsiteY20" fmla="*/ 2106964 h 3519614"/>
                <a:gd name="connsiteX21" fmla="*/ 53710 w 2057341"/>
                <a:gd name="connsiteY21" fmla="*/ 1687864 h 3519614"/>
                <a:gd name="connsiteX22" fmla="*/ 348985 w 2057341"/>
                <a:gd name="connsiteY22" fmla="*/ 1402114 h 3519614"/>
                <a:gd name="connsiteX23" fmla="*/ 15610 w 2057341"/>
                <a:gd name="connsiteY23" fmla="*/ 1021114 h 3519614"/>
                <a:gd name="connsiteX24" fmla="*/ 63235 w 2057341"/>
                <a:gd name="connsiteY24" fmla="*/ 697264 h 3519614"/>
                <a:gd name="connsiteX25" fmla="*/ 139435 w 2057341"/>
                <a:gd name="connsiteY25" fmla="*/ 278164 h 3519614"/>
                <a:gd name="connsiteX26" fmla="*/ 558535 w 2057341"/>
                <a:gd name="connsiteY26" fmla="*/ 11464 h 3519614"/>
                <a:gd name="connsiteX27" fmla="*/ 606160 w 2057341"/>
                <a:gd name="connsiteY27" fmla="*/ 49564 h 3519614"/>
                <a:gd name="connsiteX0" fmla="*/ 606160 w 2057341"/>
                <a:gd name="connsiteY0" fmla="*/ 2119 h 3472169"/>
                <a:gd name="connsiteX1" fmla="*/ 1015735 w 2057341"/>
                <a:gd name="connsiteY1" fmla="*/ 135469 h 3472169"/>
                <a:gd name="connsiteX2" fmla="*/ 1301485 w 2057341"/>
                <a:gd name="connsiteY2" fmla="*/ 440269 h 3472169"/>
                <a:gd name="connsiteX3" fmla="*/ 1701535 w 2057341"/>
                <a:gd name="connsiteY3" fmla="*/ 687919 h 3472169"/>
                <a:gd name="connsiteX4" fmla="*/ 2044435 w 2057341"/>
                <a:gd name="connsiteY4" fmla="*/ 1011769 h 3472169"/>
                <a:gd name="connsiteX5" fmla="*/ 1958710 w 2057341"/>
                <a:gd name="connsiteY5" fmla="*/ 1392769 h 3472169"/>
                <a:gd name="connsiteX6" fmla="*/ 1711060 w 2057341"/>
                <a:gd name="connsiteY6" fmla="*/ 1735669 h 3472169"/>
                <a:gd name="connsiteX7" fmla="*/ 1425310 w 2057341"/>
                <a:gd name="connsiteY7" fmla="*/ 1849969 h 3472169"/>
                <a:gd name="connsiteX8" fmla="*/ 1330060 w 2057341"/>
                <a:gd name="connsiteY8" fmla="*/ 2059519 h 3472169"/>
                <a:gd name="connsiteX9" fmla="*/ 1025260 w 2057341"/>
                <a:gd name="connsiteY9" fmla="*/ 2269069 h 3472169"/>
                <a:gd name="connsiteX10" fmla="*/ 853810 w 2057341"/>
                <a:gd name="connsiteY10" fmla="*/ 2440519 h 3472169"/>
                <a:gd name="connsiteX11" fmla="*/ 1472935 w 2057341"/>
                <a:gd name="connsiteY11" fmla="*/ 2230969 h 3472169"/>
                <a:gd name="connsiteX12" fmla="*/ 1625335 w 2057341"/>
                <a:gd name="connsiteY12" fmla="*/ 2497669 h 3472169"/>
                <a:gd name="connsiteX13" fmla="*/ 1625335 w 2057341"/>
                <a:gd name="connsiteY13" fmla="*/ 2878669 h 3472169"/>
                <a:gd name="connsiteX14" fmla="*/ 1368160 w 2057341"/>
                <a:gd name="connsiteY14" fmla="*/ 3107269 h 3472169"/>
                <a:gd name="connsiteX15" fmla="*/ 987160 w 2057341"/>
                <a:gd name="connsiteY15" fmla="*/ 3259669 h 3472169"/>
                <a:gd name="connsiteX16" fmla="*/ 549010 w 2057341"/>
                <a:gd name="connsiteY16" fmla="*/ 3469219 h 3472169"/>
                <a:gd name="connsiteX17" fmla="*/ 377560 w 2057341"/>
                <a:gd name="connsiteY17" fmla="*/ 3335869 h 3472169"/>
                <a:gd name="connsiteX18" fmla="*/ 206110 w 2057341"/>
                <a:gd name="connsiteY18" fmla="*/ 2745319 h 3472169"/>
                <a:gd name="connsiteX19" fmla="*/ 187060 w 2057341"/>
                <a:gd name="connsiteY19" fmla="*/ 2326219 h 3472169"/>
                <a:gd name="connsiteX20" fmla="*/ 168010 w 2057341"/>
                <a:gd name="connsiteY20" fmla="*/ 2059519 h 3472169"/>
                <a:gd name="connsiteX21" fmla="*/ 53710 w 2057341"/>
                <a:gd name="connsiteY21" fmla="*/ 1640419 h 3472169"/>
                <a:gd name="connsiteX22" fmla="*/ 348985 w 2057341"/>
                <a:gd name="connsiteY22" fmla="*/ 1354669 h 3472169"/>
                <a:gd name="connsiteX23" fmla="*/ 15610 w 2057341"/>
                <a:gd name="connsiteY23" fmla="*/ 973669 h 3472169"/>
                <a:gd name="connsiteX24" fmla="*/ 63235 w 2057341"/>
                <a:gd name="connsiteY24" fmla="*/ 649819 h 3472169"/>
                <a:gd name="connsiteX25" fmla="*/ 139435 w 2057341"/>
                <a:gd name="connsiteY25" fmla="*/ 230719 h 3472169"/>
                <a:gd name="connsiteX26" fmla="*/ 606160 w 2057341"/>
                <a:gd name="connsiteY26" fmla="*/ 2119 h 3472169"/>
                <a:gd name="connsiteX0" fmla="*/ 606160 w 2057341"/>
                <a:gd name="connsiteY0" fmla="*/ 2119 h 3472169"/>
                <a:gd name="connsiteX1" fmla="*/ 1015735 w 2057341"/>
                <a:gd name="connsiteY1" fmla="*/ 135469 h 3472169"/>
                <a:gd name="connsiteX2" fmla="*/ 1301485 w 2057341"/>
                <a:gd name="connsiteY2" fmla="*/ 440269 h 3472169"/>
                <a:gd name="connsiteX3" fmla="*/ 1701535 w 2057341"/>
                <a:gd name="connsiteY3" fmla="*/ 687919 h 3472169"/>
                <a:gd name="connsiteX4" fmla="*/ 2044435 w 2057341"/>
                <a:gd name="connsiteY4" fmla="*/ 1011769 h 3472169"/>
                <a:gd name="connsiteX5" fmla="*/ 1958710 w 2057341"/>
                <a:gd name="connsiteY5" fmla="*/ 1392769 h 3472169"/>
                <a:gd name="connsiteX6" fmla="*/ 1711060 w 2057341"/>
                <a:gd name="connsiteY6" fmla="*/ 1735669 h 3472169"/>
                <a:gd name="connsiteX7" fmla="*/ 1425310 w 2057341"/>
                <a:gd name="connsiteY7" fmla="*/ 1849969 h 3472169"/>
                <a:gd name="connsiteX8" fmla="*/ 1330060 w 2057341"/>
                <a:gd name="connsiteY8" fmla="*/ 2059519 h 3472169"/>
                <a:gd name="connsiteX9" fmla="*/ 1025260 w 2057341"/>
                <a:gd name="connsiteY9" fmla="*/ 2269069 h 3472169"/>
                <a:gd name="connsiteX10" fmla="*/ 1018910 w 2057341"/>
                <a:gd name="connsiteY10" fmla="*/ 2332569 h 3472169"/>
                <a:gd name="connsiteX11" fmla="*/ 1472935 w 2057341"/>
                <a:gd name="connsiteY11" fmla="*/ 2230969 h 3472169"/>
                <a:gd name="connsiteX12" fmla="*/ 1625335 w 2057341"/>
                <a:gd name="connsiteY12" fmla="*/ 2497669 h 3472169"/>
                <a:gd name="connsiteX13" fmla="*/ 1625335 w 2057341"/>
                <a:gd name="connsiteY13" fmla="*/ 2878669 h 3472169"/>
                <a:gd name="connsiteX14" fmla="*/ 1368160 w 2057341"/>
                <a:gd name="connsiteY14" fmla="*/ 3107269 h 3472169"/>
                <a:gd name="connsiteX15" fmla="*/ 987160 w 2057341"/>
                <a:gd name="connsiteY15" fmla="*/ 3259669 h 3472169"/>
                <a:gd name="connsiteX16" fmla="*/ 549010 w 2057341"/>
                <a:gd name="connsiteY16" fmla="*/ 3469219 h 3472169"/>
                <a:gd name="connsiteX17" fmla="*/ 377560 w 2057341"/>
                <a:gd name="connsiteY17" fmla="*/ 3335869 h 3472169"/>
                <a:gd name="connsiteX18" fmla="*/ 206110 w 2057341"/>
                <a:gd name="connsiteY18" fmla="*/ 2745319 h 3472169"/>
                <a:gd name="connsiteX19" fmla="*/ 187060 w 2057341"/>
                <a:gd name="connsiteY19" fmla="*/ 2326219 h 3472169"/>
                <a:gd name="connsiteX20" fmla="*/ 168010 w 2057341"/>
                <a:gd name="connsiteY20" fmla="*/ 2059519 h 3472169"/>
                <a:gd name="connsiteX21" fmla="*/ 53710 w 2057341"/>
                <a:gd name="connsiteY21" fmla="*/ 1640419 h 3472169"/>
                <a:gd name="connsiteX22" fmla="*/ 348985 w 2057341"/>
                <a:gd name="connsiteY22" fmla="*/ 1354669 h 3472169"/>
                <a:gd name="connsiteX23" fmla="*/ 15610 w 2057341"/>
                <a:gd name="connsiteY23" fmla="*/ 973669 h 3472169"/>
                <a:gd name="connsiteX24" fmla="*/ 63235 w 2057341"/>
                <a:gd name="connsiteY24" fmla="*/ 649819 h 3472169"/>
                <a:gd name="connsiteX25" fmla="*/ 139435 w 2057341"/>
                <a:gd name="connsiteY25" fmla="*/ 230719 h 3472169"/>
                <a:gd name="connsiteX26" fmla="*/ 606160 w 2057341"/>
                <a:gd name="connsiteY26" fmla="*/ 2119 h 3472169"/>
                <a:gd name="connsiteX0" fmla="*/ 606160 w 2057341"/>
                <a:gd name="connsiteY0" fmla="*/ 2119 h 3472169"/>
                <a:gd name="connsiteX1" fmla="*/ 1015735 w 2057341"/>
                <a:gd name="connsiteY1" fmla="*/ 135469 h 3472169"/>
                <a:gd name="connsiteX2" fmla="*/ 1301485 w 2057341"/>
                <a:gd name="connsiteY2" fmla="*/ 440269 h 3472169"/>
                <a:gd name="connsiteX3" fmla="*/ 1701535 w 2057341"/>
                <a:gd name="connsiteY3" fmla="*/ 687919 h 3472169"/>
                <a:gd name="connsiteX4" fmla="*/ 2044435 w 2057341"/>
                <a:gd name="connsiteY4" fmla="*/ 1011769 h 3472169"/>
                <a:gd name="connsiteX5" fmla="*/ 1958710 w 2057341"/>
                <a:gd name="connsiteY5" fmla="*/ 1392769 h 3472169"/>
                <a:gd name="connsiteX6" fmla="*/ 1711060 w 2057341"/>
                <a:gd name="connsiteY6" fmla="*/ 1735669 h 3472169"/>
                <a:gd name="connsiteX7" fmla="*/ 1425310 w 2057341"/>
                <a:gd name="connsiteY7" fmla="*/ 1849969 h 3472169"/>
                <a:gd name="connsiteX8" fmla="*/ 1330060 w 2057341"/>
                <a:gd name="connsiteY8" fmla="*/ 2059519 h 3472169"/>
                <a:gd name="connsiteX9" fmla="*/ 1025260 w 2057341"/>
                <a:gd name="connsiteY9" fmla="*/ 2269069 h 3472169"/>
                <a:gd name="connsiteX10" fmla="*/ 1018910 w 2057341"/>
                <a:gd name="connsiteY10" fmla="*/ 2332569 h 3472169"/>
                <a:gd name="connsiteX11" fmla="*/ 1488810 w 2057341"/>
                <a:gd name="connsiteY11" fmla="*/ 2199219 h 3472169"/>
                <a:gd name="connsiteX12" fmla="*/ 1625335 w 2057341"/>
                <a:gd name="connsiteY12" fmla="*/ 2497669 h 3472169"/>
                <a:gd name="connsiteX13" fmla="*/ 1625335 w 2057341"/>
                <a:gd name="connsiteY13" fmla="*/ 2878669 h 3472169"/>
                <a:gd name="connsiteX14" fmla="*/ 1368160 w 2057341"/>
                <a:gd name="connsiteY14" fmla="*/ 3107269 h 3472169"/>
                <a:gd name="connsiteX15" fmla="*/ 987160 w 2057341"/>
                <a:gd name="connsiteY15" fmla="*/ 3259669 h 3472169"/>
                <a:gd name="connsiteX16" fmla="*/ 549010 w 2057341"/>
                <a:gd name="connsiteY16" fmla="*/ 3469219 h 3472169"/>
                <a:gd name="connsiteX17" fmla="*/ 377560 w 2057341"/>
                <a:gd name="connsiteY17" fmla="*/ 3335869 h 3472169"/>
                <a:gd name="connsiteX18" fmla="*/ 206110 w 2057341"/>
                <a:gd name="connsiteY18" fmla="*/ 2745319 h 3472169"/>
                <a:gd name="connsiteX19" fmla="*/ 187060 w 2057341"/>
                <a:gd name="connsiteY19" fmla="*/ 2326219 h 3472169"/>
                <a:gd name="connsiteX20" fmla="*/ 168010 w 2057341"/>
                <a:gd name="connsiteY20" fmla="*/ 2059519 h 3472169"/>
                <a:gd name="connsiteX21" fmla="*/ 53710 w 2057341"/>
                <a:gd name="connsiteY21" fmla="*/ 1640419 h 3472169"/>
                <a:gd name="connsiteX22" fmla="*/ 348985 w 2057341"/>
                <a:gd name="connsiteY22" fmla="*/ 1354669 h 3472169"/>
                <a:gd name="connsiteX23" fmla="*/ 15610 w 2057341"/>
                <a:gd name="connsiteY23" fmla="*/ 973669 h 3472169"/>
                <a:gd name="connsiteX24" fmla="*/ 63235 w 2057341"/>
                <a:gd name="connsiteY24" fmla="*/ 649819 h 3472169"/>
                <a:gd name="connsiteX25" fmla="*/ 139435 w 2057341"/>
                <a:gd name="connsiteY25" fmla="*/ 230719 h 3472169"/>
                <a:gd name="connsiteX26" fmla="*/ 606160 w 2057341"/>
                <a:gd name="connsiteY26" fmla="*/ 2119 h 3472169"/>
                <a:gd name="connsiteX0" fmla="*/ 606160 w 2057341"/>
                <a:gd name="connsiteY0" fmla="*/ 2119 h 3472169"/>
                <a:gd name="connsiteX1" fmla="*/ 1015735 w 2057341"/>
                <a:gd name="connsiteY1" fmla="*/ 135469 h 3472169"/>
                <a:gd name="connsiteX2" fmla="*/ 1301485 w 2057341"/>
                <a:gd name="connsiteY2" fmla="*/ 440269 h 3472169"/>
                <a:gd name="connsiteX3" fmla="*/ 1701535 w 2057341"/>
                <a:gd name="connsiteY3" fmla="*/ 687919 h 3472169"/>
                <a:gd name="connsiteX4" fmla="*/ 2044435 w 2057341"/>
                <a:gd name="connsiteY4" fmla="*/ 1011769 h 3472169"/>
                <a:gd name="connsiteX5" fmla="*/ 1958710 w 2057341"/>
                <a:gd name="connsiteY5" fmla="*/ 1392769 h 3472169"/>
                <a:gd name="connsiteX6" fmla="*/ 1711060 w 2057341"/>
                <a:gd name="connsiteY6" fmla="*/ 1735669 h 3472169"/>
                <a:gd name="connsiteX7" fmla="*/ 1425310 w 2057341"/>
                <a:gd name="connsiteY7" fmla="*/ 1849969 h 3472169"/>
                <a:gd name="connsiteX8" fmla="*/ 1330060 w 2057341"/>
                <a:gd name="connsiteY8" fmla="*/ 2059519 h 3472169"/>
                <a:gd name="connsiteX9" fmla="*/ 1025260 w 2057341"/>
                <a:gd name="connsiteY9" fmla="*/ 2269069 h 3472169"/>
                <a:gd name="connsiteX10" fmla="*/ 1018910 w 2057341"/>
                <a:gd name="connsiteY10" fmla="*/ 2332569 h 3472169"/>
                <a:gd name="connsiteX11" fmla="*/ 1488810 w 2057341"/>
                <a:gd name="connsiteY11" fmla="*/ 2199219 h 3472169"/>
                <a:gd name="connsiteX12" fmla="*/ 1707885 w 2057341"/>
                <a:gd name="connsiteY12" fmla="*/ 2465919 h 3472169"/>
                <a:gd name="connsiteX13" fmla="*/ 1625335 w 2057341"/>
                <a:gd name="connsiteY13" fmla="*/ 2878669 h 3472169"/>
                <a:gd name="connsiteX14" fmla="*/ 1368160 w 2057341"/>
                <a:gd name="connsiteY14" fmla="*/ 3107269 h 3472169"/>
                <a:gd name="connsiteX15" fmla="*/ 987160 w 2057341"/>
                <a:gd name="connsiteY15" fmla="*/ 3259669 h 3472169"/>
                <a:gd name="connsiteX16" fmla="*/ 549010 w 2057341"/>
                <a:gd name="connsiteY16" fmla="*/ 3469219 h 3472169"/>
                <a:gd name="connsiteX17" fmla="*/ 377560 w 2057341"/>
                <a:gd name="connsiteY17" fmla="*/ 3335869 h 3472169"/>
                <a:gd name="connsiteX18" fmla="*/ 206110 w 2057341"/>
                <a:gd name="connsiteY18" fmla="*/ 2745319 h 3472169"/>
                <a:gd name="connsiteX19" fmla="*/ 187060 w 2057341"/>
                <a:gd name="connsiteY19" fmla="*/ 2326219 h 3472169"/>
                <a:gd name="connsiteX20" fmla="*/ 168010 w 2057341"/>
                <a:gd name="connsiteY20" fmla="*/ 2059519 h 3472169"/>
                <a:gd name="connsiteX21" fmla="*/ 53710 w 2057341"/>
                <a:gd name="connsiteY21" fmla="*/ 1640419 h 3472169"/>
                <a:gd name="connsiteX22" fmla="*/ 348985 w 2057341"/>
                <a:gd name="connsiteY22" fmla="*/ 1354669 h 3472169"/>
                <a:gd name="connsiteX23" fmla="*/ 15610 w 2057341"/>
                <a:gd name="connsiteY23" fmla="*/ 973669 h 3472169"/>
                <a:gd name="connsiteX24" fmla="*/ 63235 w 2057341"/>
                <a:gd name="connsiteY24" fmla="*/ 649819 h 3472169"/>
                <a:gd name="connsiteX25" fmla="*/ 139435 w 2057341"/>
                <a:gd name="connsiteY25" fmla="*/ 230719 h 3472169"/>
                <a:gd name="connsiteX26" fmla="*/ 606160 w 2057341"/>
                <a:gd name="connsiteY26" fmla="*/ 2119 h 3472169"/>
                <a:gd name="connsiteX0" fmla="*/ 606160 w 2057341"/>
                <a:gd name="connsiteY0" fmla="*/ 2119 h 3469260"/>
                <a:gd name="connsiteX1" fmla="*/ 1015735 w 2057341"/>
                <a:gd name="connsiteY1" fmla="*/ 135469 h 3469260"/>
                <a:gd name="connsiteX2" fmla="*/ 1301485 w 2057341"/>
                <a:gd name="connsiteY2" fmla="*/ 440269 h 3469260"/>
                <a:gd name="connsiteX3" fmla="*/ 1701535 w 2057341"/>
                <a:gd name="connsiteY3" fmla="*/ 687919 h 3469260"/>
                <a:gd name="connsiteX4" fmla="*/ 2044435 w 2057341"/>
                <a:gd name="connsiteY4" fmla="*/ 1011769 h 3469260"/>
                <a:gd name="connsiteX5" fmla="*/ 1958710 w 2057341"/>
                <a:gd name="connsiteY5" fmla="*/ 1392769 h 3469260"/>
                <a:gd name="connsiteX6" fmla="*/ 1711060 w 2057341"/>
                <a:gd name="connsiteY6" fmla="*/ 1735669 h 3469260"/>
                <a:gd name="connsiteX7" fmla="*/ 1425310 w 2057341"/>
                <a:gd name="connsiteY7" fmla="*/ 1849969 h 3469260"/>
                <a:gd name="connsiteX8" fmla="*/ 1330060 w 2057341"/>
                <a:gd name="connsiteY8" fmla="*/ 2059519 h 3469260"/>
                <a:gd name="connsiteX9" fmla="*/ 1025260 w 2057341"/>
                <a:gd name="connsiteY9" fmla="*/ 2269069 h 3469260"/>
                <a:gd name="connsiteX10" fmla="*/ 1018910 w 2057341"/>
                <a:gd name="connsiteY10" fmla="*/ 2332569 h 3469260"/>
                <a:gd name="connsiteX11" fmla="*/ 1488810 w 2057341"/>
                <a:gd name="connsiteY11" fmla="*/ 2199219 h 3469260"/>
                <a:gd name="connsiteX12" fmla="*/ 1707885 w 2057341"/>
                <a:gd name="connsiteY12" fmla="*/ 2465919 h 3469260"/>
                <a:gd name="connsiteX13" fmla="*/ 1625335 w 2057341"/>
                <a:gd name="connsiteY13" fmla="*/ 2878669 h 3469260"/>
                <a:gd name="connsiteX14" fmla="*/ 1368160 w 2057341"/>
                <a:gd name="connsiteY14" fmla="*/ 3107269 h 3469260"/>
                <a:gd name="connsiteX15" fmla="*/ 987160 w 2057341"/>
                <a:gd name="connsiteY15" fmla="*/ 3259669 h 3469260"/>
                <a:gd name="connsiteX16" fmla="*/ 549010 w 2057341"/>
                <a:gd name="connsiteY16" fmla="*/ 3469219 h 3469260"/>
                <a:gd name="connsiteX17" fmla="*/ 307710 w 2057341"/>
                <a:gd name="connsiteY17" fmla="*/ 3272369 h 3469260"/>
                <a:gd name="connsiteX18" fmla="*/ 206110 w 2057341"/>
                <a:gd name="connsiteY18" fmla="*/ 2745319 h 3469260"/>
                <a:gd name="connsiteX19" fmla="*/ 187060 w 2057341"/>
                <a:gd name="connsiteY19" fmla="*/ 2326219 h 3469260"/>
                <a:gd name="connsiteX20" fmla="*/ 168010 w 2057341"/>
                <a:gd name="connsiteY20" fmla="*/ 2059519 h 3469260"/>
                <a:gd name="connsiteX21" fmla="*/ 53710 w 2057341"/>
                <a:gd name="connsiteY21" fmla="*/ 1640419 h 3469260"/>
                <a:gd name="connsiteX22" fmla="*/ 348985 w 2057341"/>
                <a:gd name="connsiteY22" fmla="*/ 1354669 h 3469260"/>
                <a:gd name="connsiteX23" fmla="*/ 15610 w 2057341"/>
                <a:gd name="connsiteY23" fmla="*/ 973669 h 3469260"/>
                <a:gd name="connsiteX24" fmla="*/ 63235 w 2057341"/>
                <a:gd name="connsiteY24" fmla="*/ 649819 h 3469260"/>
                <a:gd name="connsiteX25" fmla="*/ 139435 w 2057341"/>
                <a:gd name="connsiteY25" fmla="*/ 230719 h 3469260"/>
                <a:gd name="connsiteX26" fmla="*/ 606160 w 2057341"/>
                <a:gd name="connsiteY26" fmla="*/ 2119 h 3469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057341" h="3469260">
                  <a:moveTo>
                    <a:pt x="606160" y="2119"/>
                  </a:moveTo>
                  <a:cubicBezTo>
                    <a:pt x="752210" y="-13756"/>
                    <a:pt x="899848" y="62444"/>
                    <a:pt x="1015735" y="135469"/>
                  </a:cubicBezTo>
                  <a:cubicBezTo>
                    <a:pt x="1131622" y="208494"/>
                    <a:pt x="1187185" y="348194"/>
                    <a:pt x="1301485" y="440269"/>
                  </a:cubicBezTo>
                  <a:cubicBezTo>
                    <a:pt x="1415785" y="532344"/>
                    <a:pt x="1577710" y="592669"/>
                    <a:pt x="1701535" y="687919"/>
                  </a:cubicBezTo>
                  <a:cubicBezTo>
                    <a:pt x="1825360" y="783169"/>
                    <a:pt x="2001573" y="894294"/>
                    <a:pt x="2044435" y="1011769"/>
                  </a:cubicBezTo>
                  <a:cubicBezTo>
                    <a:pt x="2087297" y="1129244"/>
                    <a:pt x="2014273" y="1272119"/>
                    <a:pt x="1958710" y="1392769"/>
                  </a:cubicBezTo>
                  <a:cubicBezTo>
                    <a:pt x="1903148" y="1513419"/>
                    <a:pt x="1799960" y="1659469"/>
                    <a:pt x="1711060" y="1735669"/>
                  </a:cubicBezTo>
                  <a:cubicBezTo>
                    <a:pt x="1622160" y="1811869"/>
                    <a:pt x="1488810" y="1795994"/>
                    <a:pt x="1425310" y="1849969"/>
                  </a:cubicBezTo>
                  <a:cubicBezTo>
                    <a:pt x="1361810" y="1903944"/>
                    <a:pt x="1396735" y="1989669"/>
                    <a:pt x="1330060" y="2059519"/>
                  </a:cubicBezTo>
                  <a:cubicBezTo>
                    <a:pt x="1263385" y="2129369"/>
                    <a:pt x="1077118" y="2223561"/>
                    <a:pt x="1025260" y="2269069"/>
                  </a:cubicBezTo>
                  <a:cubicBezTo>
                    <a:pt x="973402" y="2314577"/>
                    <a:pt x="941652" y="2344211"/>
                    <a:pt x="1018910" y="2332569"/>
                  </a:cubicBezTo>
                  <a:cubicBezTo>
                    <a:pt x="1096168" y="2320927"/>
                    <a:pt x="1373981" y="2176994"/>
                    <a:pt x="1488810" y="2199219"/>
                  </a:cubicBezTo>
                  <a:cubicBezTo>
                    <a:pt x="1603639" y="2221444"/>
                    <a:pt x="1685131" y="2352677"/>
                    <a:pt x="1707885" y="2465919"/>
                  </a:cubicBezTo>
                  <a:cubicBezTo>
                    <a:pt x="1730639" y="2579161"/>
                    <a:pt x="1681956" y="2771777"/>
                    <a:pt x="1625335" y="2878669"/>
                  </a:cubicBezTo>
                  <a:cubicBezTo>
                    <a:pt x="1568714" y="2985561"/>
                    <a:pt x="1474522" y="3043769"/>
                    <a:pt x="1368160" y="3107269"/>
                  </a:cubicBezTo>
                  <a:cubicBezTo>
                    <a:pt x="1261798" y="3170769"/>
                    <a:pt x="1123685" y="3199344"/>
                    <a:pt x="987160" y="3259669"/>
                  </a:cubicBezTo>
                  <a:cubicBezTo>
                    <a:pt x="850635" y="3319994"/>
                    <a:pt x="662252" y="3467102"/>
                    <a:pt x="549010" y="3469219"/>
                  </a:cubicBezTo>
                  <a:cubicBezTo>
                    <a:pt x="435768" y="3471336"/>
                    <a:pt x="364860" y="3393019"/>
                    <a:pt x="307710" y="3272369"/>
                  </a:cubicBezTo>
                  <a:cubicBezTo>
                    <a:pt x="250560" y="3151719"/>
                    <a:pt x="226218" y="2903011"/>
                    <a:pt x="206110" y="2745319"/>
                  </a:cubicBezTo>
                  <a:cubicBezTo>
                    <a:pt x="186002" y="2587627"/>
                    <a:pt x="193410" y="2440519"/>
                    <a:pt x="187060" y="2326219"/>
                  </a:cubicBezTo>
                  <a:cubicBezTo>
                    <a:pt x="180710" y="2211919"/>
                    <a:pt x="190235" y="2173819"/>
                    <a:pt x="168010" y="2059519"/>
                  </a:cubicBezTo>
                  <a:cubicBezTo>
                    <a:pt x="145785" y="1945219"/>
                    <a:pt x="23548" y="1757894"/>
                    <a:pt x="53710" y="1640419"/>
                  </a:cubicBezTo>
                  <a:cubicBezTo>
                    <a:pt x="83872" y="1522944"/>
                    <a:pt x="355335" y="1465794"/>
                    <a:pt x="348985" y="1354669"/>
                  </a:cubicBezTo>
                  <a:cubicBezTo>
                    <a:pt x="342635" y="1243544"/>
                    <a:pt x="63235" y="1091144"/>
                    <a:pt x="15610" y="973669"/>
                  </a:cubicBezTo>
                  <a:cubicBezTo>
                    <a:pt x="-32015" y="856194"/>
                    <a:pt x="42598" y="773644"/>
                    <a:pt x="63235" y="649819"/>
                  </a:cubicBezTo>
                  <a:cubicBezTo>
                    <a:pt x="83872" y="525994"/>
                    <a:pt x="56885" y="345019"/>
                    <a:pt x="139435" y="230719"/>
                  </a:cubicBezTo>
                  <a:cubicBezTo>
                    <a:pt x="229922" y="122769"/>
                    <a:pt x="460110" y="17994"/>
                    <a:pt x="606160" y="2119"/>
                  </a:cubicBezTo>
                  <a:close/>
                </a:path>
              </a:pathLst>
            </a:custGeom>
            <a:solidFill>
              <a:srgbClr val="FFC000">
                <a:alpha val="30196"/>
              </a:srgb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Freihandform 7"/>
            <p:cNvSpPr/>
            <p:nvPr/>
          </p:nvSpPr>
          <p:spPr>
            <a:xfrm>
              <a:off x="116480" y="1986549"/>
              <a:ext cx="1386807" cy="2541532"/>
            </a:xfrm>
            <a:custGeom>
              <a:avLst/>
              <a:gdLst>
                <a:gd name="connsiteX0" fmla="*/ 98411 w 1803409"/>
                <a:gd name="connsiteY0" fmla="*/ 212362 h 3305016"/>
                <a:gd name="connsiteX1" fmla="*/ 12686 w 1803409"/>
                <a:gd name="connsiteY1" fmla="*/ 860062 h 3305016"/>
                <a:gd name="connsiteX2" fmla="*/ 336536 w 1803409"/>
                <a:gd name="connsiteY2" fmla="*/ 1317262 h 3305016"/>
                <a:gd name="connsiteX3" fmla="*/ 136511 w 1803409"/>
                <a:gd name="connsiteY3" fmla="*/ 1679212 h 3305016"/>
                <a:gd name="connsiteX4" fmla="*/ 260336 w 1803409"/>
                <a:gd name="connsiteY4" fmla="*/ 2250712 h 3305016"/>
                <a:gd name="connsiteX5" fmla="*/ 288911 w 1803409"/>
                <a:gd name="connsiteY5" fmla="*/ 2955562 h 3305016"/>
                <a:gd name="connsiteX6" fmla="*/ 507986 w 1803409"/>
                <a:gd name="connsiteY6" fmla="*/ 3298462 h 3305016"/>
                <a:gd name="connsiteX7" fmla="*/ 812786 w 1803409"/>
                <a:gd name="connsiteY7" fmla="*/ 3146062 h 3305016"/>
                <a:gd name="connsiteX8" fmla="*/ 803261 w 1803409"/>
                <a:gd name="connsiteY8" fmla="*/ 2726962 h 3305016"/>
                <a:gd name="connsiteX9" fmla="*/ 669911 w 1803409"/>
                <a:gd name="connsiteY9" fmla="*/ 2403112 h 3305016"/>
                <a:gd name="connsiteX10" fmla="*/ 717536 w 1803409"/>
                <a:gd name="connsiteY10" fmla="*/ 2212612 h 3305016"/>
                <a:gd name="connsiteX11" fmla="*/ 1098536 w 1803409"/>
                <a:gd name="connsiteY11" fmla="*/ 2022112 h 3305016"/>
                <a:gd name="connsiteX12" fmla="*/ 1155686 w 1803409"/>
                <a:gd name="connsiteY12" fmla="*/ 1736362 h 3305016"/>
                <a:gd name="connsiteX13" fmla="*/ 1650986 w 1803409"/>
                <a:gd name="connsiteY13" fmla="*/ 1450612 h 3305016"/>
                <a:gd name="connsiteX14" fmla="*/ 1803386 w 1803409"/>
                <a:gd name="connsiteY14" fmla="*/ 1088662 h 3305016"/>
                <a:gd name="connsiteX15" fmla="*/ 1660511 w 1803409"/>
                <a:gd name="connsiteY15" fmla="*/ 688612 h 3305016"/>
                <a:gd name="connsiteX16" fmla="*/ 1412861 w 1803409"/>
                <a:gd name="connsiteY16" fmla="*/ 593362 h 3305016"/>
                <a:gd name="connsiteX17" fmla="*/ 1127111 w 1803409"/>
                <a:gd name="connsiteY17" fmla="*/ 345712 h 3305016"/>
                <a:gd name="connsiteX18" fmla="*/ 784211 w 1803409"/>
                <a:gd name="connsiteY18" fmla="*/ 98062 h 3305016"/>
                <a:gd name="connsiteX19" fmla="*/ 403211 w 1803409"/>
                <a:gd name="connsiteY19" fmla="*/ 2812 h 3305016"/>
                <a:gd name="connsiteX20" fmla="*/ 98411 w 1803409"/>
                <a:gd name="connsiteY20" fmla="*/ 212362 h 3305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803409" h="3305016">
                  <a:moveTo>
                    <a:pt x="98411" y="212362"/>
                  </a:moveTo>
                  <a:cubicBezTo>
                    <a:pt x="33324" y="355237"/>
                    <a:pt x="-27001" y="675912"/>
                    <a:pt x="12686" y="860062"/>
                  </a:cubicBezTo>
                  <a:cubicBezTo>
                    <a:pt x="52373" y="1044212"/>
                    <a:pt x="315899" y="1180737"/>
                    <a:pt x="336536" y="1317262"/>
                  </a:cubicBezTo>
                  <a:cubicBezTo>
                    <a:pt x="357173" y="1453787"/>
                    <a:pt x="149211" y="1523637"/>
                    <a:pt x="136511" y="1679212"/>
                  </a:cubicBezTo>
                  <a:cubicBezTo>
                    <a:pt x="123811" y="1834787"/>
                    <a:pt x="234936" y="2037987"/>
                    <a:pt x="260336" y="2250712"/>
                  </a:cubicBezTo>
                  <a:cubicBezTo>
                    <a:pt x="285736" y="2463437"/>
                    <a:pt x="247636" y="2780937"/>
                    <a:pt x="288911" y="2955562"/>
                  </a:cubicBezTo>
                  <a:cubicBezTo>
                    <a:pt x="330186" y="3130187"/>
                    <a:pt x="420674" y="3266712"/>
                    <a:pt x="507986" y="3298462"/>
                  </a:cubicBezTo>
                  <a:cubicBezTo>
                    <a:pt x="595298" y="3330212"/>
                    <a:pt x="763574" y="3241312"/>
                    <a:pt x="812786" y="3146062"/>
                  </a:cubicBezTo>
                  <a:cubicBezTo>
                    <a:pt x="861998" y="3050812"/>
                    <a:pt x="827073" y="2850787"/>
                    <a:pt x="803261" y="2726962"/>
                  </a:cubicBezTo>
                  <a:cubicBezTo>
                    <a:pt x="779449" y="2603137"/>
                    <a:pt x="684199" y="2488837"/>
                    <a:pt x="669911" y="2403112"/>
                  </a:cubicBezTo>
                  <a:cubicBezTo>
                    <a:pt x="655623" y="2317387"/>
                    <a:pt x="646099" y="2276112"/>
                    <a:pt x="717536" y="2212612"/>
                  </a:cubicBezTo>
                  <a:cubicBezTo>
                    <a:pt x="788973" y="2149112"/>
                    <a:pt x="1025511" y="2101487"/>
                    <a:pt x="1098536" y="2022112"/>
                  </a:cubicBezTo>
                  <a:cubicBezTo>
                    <a:pt x="1171561" y="1942737"/>
                    <a:pt x="1063611" y="1831612"/>
                    <a:pt x="1155686" y="1736362"/>
                  </a:cubicBezTo>
                  <a:cubicBezTo>
                    <a:pt x="1247761" y="1641112"/>
                    <a:pt x="1543036" y="1558562"/>
                    <a:pt x="1650986" y="1450612"/>
                  </a:cubicBezTo>
                  <a:cubicBezTo>
                    <a:pt x="1758936" y="1342662"/>
                    <a:pt x="1801799" y="1215662"/>
                    <a:pt x="1803386" y="1088662"/>
                  </a:cubicBezTo>
                  <a:cubicBezTo>
                    <a:pt x="1804973" y="961662"/>
                    <a:pt x="1725598" y="771162"/>
                    <a:pt x="1660511" y="688612"/>
                  </a:cubicBezTo>
                  <a:cubicBezTo>
                    <a:pt x="1595424" y="606062"/>
                    <a:pt x="1501761" y="650512"/>
                    <a:pt x="1412861" y="593362"/>
                  </a:cubicBezTo>
                  <a:cubicBezTo>
                    <a:pt x="1323961" y="536212"/>
                    <a:pt x="1231886" y="428262"/>
                    <a:pt x="1127111" y="345712"/>
                  </a:cubicBezTo>
                  <a:cubicBezTo>
                    <a:pt x="1022336" y="263162"/>
                    <a:pt x="904861" y="155212"/>
                    <a:pt x="784211" y="98062"/>
                  </a:cubicBezTo>
                  <a:cubicBezTo>
                    <a:pt x="663561" y="40912"/>
                    <a:pt x="515924" y="-13063"/>
                    <a:pt x="403211" y="2812"/>
                  </a:cubicBezTo>
                  <a:cubicBezTo>
                    <a:pt x="290499" y="18687"/>
                    <a:pt x="163498" y="69487"/>
                    <a:pt x="98411" y="212362"/>
                  </a:cubicBezTo>
                  <a:close/>
                </a:path>
              </a:pathLst>
            </a:custGeom>
            <a:solidFill>
              <a:srgbClr val="ED7D31">
                <a:alpha val="30196"/>
              </a:srgb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Freihandform 8"/>
            <p:cNvSpPr/>
            <p:nvPr/>
          </p:nvSpPr>
          <p:spPr>
            <a:xfrm>
              <a:off x="250552" y="2084073"/>
              <a:ext cx="1159415" cy="1523068"/>
            </a:xfrm>
            <a:custGeom>
              <a:avLst/>
              <a:gdLst>
                <a:gd name="connsiteX0" fmla="*/ 381075 w 1507519"/>
                <a:gd name="connsiteY0" fmla="*/ 1266642 h 1980602"/>
                <a:gd name="connsiteX1" fmla="*/ 362025 w 1507519"/>
                <a:gd name="connsiteY1" fmla="*/ 1171392 h 1980602"/>
                <a:gd name="connsiteX2" fmla="*/ 75 w 1507519"/>
                <a:gd name="connsiteY2" fmla="*/ 561792 h 1980602"/>
                <a:gd name="connsiteX3" fmla="*/ 333450 w 1507519"/>
                <a:gd name="connsiteY3" fmla="*/ 9342 h 1980602"/>
                <a:gd name="connsiteX4" fmla="*/ 695400 w 1507519"/>
                <a:gd name="connsiteY4" fmla="*/ 237942 h 1980602"/>
                <a:gd name="connsiteX5" fmla="*/ 1057350 w 1507519"/>
                <a:gd name="connsiteY5" fmla="*/ 542742 h 1980602"/>
                <a:gd name="connsiteX6" fmla="*/ 1476450 w 1507519"/>
                <a:gd name="connsiteY6" fmla="*/ 637992 h 1980602"/>
                <a:gd name="connsiteX7" fmla="*/ 1447875 w 1507519"/>
                <a:gd name="connsiteY7" fmla="*/ 1190442 h 1980602"/>
                <a:gd name="connsiteX8" fmla="*/ 1219275 w 1507519"/>
                <a:gd name="connsiteY8" fmla="*/ 1399992 h 1980602"/>
                <a:gd name="connsiteX9" fmla="*/ 990675 w 1507519"/>
                <a:gd name="connsiteY9" fmla="*/ 1457142 h 1980602"/>
                <a:gd name="connsiteX10" fmla="*/ 876375 w 1507519"/>
                <a:gd name="connsiteY10" fmla="*/ 1761942 h 1980602"/>
                <a:gd name="connsiteX11" fmla="*/ 666825 w 1507519"/>
                <a:gd name="connsiteY11" fmla="*/ 1971492 h 1980602"/>
                <a:gd name="connsiteX12" fmla="*/ 171525 w 1507519"/>
                <a:gd name="connsiteY12" fmla="*/ 1895292 h 1980602"/>
                <a:gd name="connsiteX13" fmla="*/ 104850 w 1507519"/>
                <a:gd name="connsiteY13" fmla="*/ 1476192 h 1980602"/>
                <a:gd name="connsiteX14" fmla="*/ 381075 w 1507519"/>
                <a:gd name="connsiteY14" fmla="*/ 1266642 h 1980602"/>
                <a:gd name="connsiteX0" fmla="*/ 342975 w 1507519"/>
                <a:gd name="connsiteY0" fmla="*/ 1257117 h 1980602"/>
                <a:gd name="connsiteX1" fmla="*/ 362025 w 1507519"/>
                <a:gd name="connsiteY1" fmla="*/ 1171392 h 1980602"/>
                <a:gd name="connsiteX2" fmla="*/ 75 w 1507519"/>
                <a:gd name="connsiteY2" fmla="*/ 561792 h 1980602"/>
                <a:gd name="connsiteX3" fmla="*/ 333450 w 1507519"/>
                <a:gd name="connsiteY3" fmla="*/ 9342 h 1980602"/>
                <a:gd name="connsiteX4" fmla="*/ 695400 w 1507519"/>
                <a:gd name="connsiteY4" fmla="*/ 237942 h 1980602"/>
                <a:gd name="connsiteX5" fmla="*/ 1057350 w 1507519"/>
                <a:gd name="connsiteY5" fmla="*/ 542742 h 1980602"/>
                <a:gd name="connsiteX6" fmla="*/ 1476450 w 1507519"/>
                <a:gd name="connsiteY6" fmla="*/ 637992 h 1980602"/>
                <a:gd name="connsiteX7" fmla="*/ 1447875 w 1507519"/>
                <a:gd name="connsiteY7" fmla="*/ 1190442 h 1980602"/>
                <a:gd name="connsiteX8" fmla="*/ 1219275 w 1507519"/>
                <a:gd name="connsiteY8" fmla="*/ 1399992 h 1980602"/>
                <a:gd name="connsiteX9" fmla="*/ 990675 w 1507519"/>
                <a:gd name="connsiteY9" fmla="*/ 1457142 h 1980602"/>
                <a:gd name="connsiteX10" fmla="*/ 876375 w 1507519"/>
                <a:gd name="connsiteY10" fmla="*/ 1761942 h 1980602"/>
                <a:gd name="connsiteX11" fmla="*/ 666825 w 1507519"/>
                <a:gd name="connsiteY11" fmla="*/ 1971492 h 1980602"/>
                <a:gd name="connsiteX12" fmla="*/ 171525 w 1507519"/>
                <a:gd name="connsiteY12" fmla="*/ 1895292 h 1980602"/>
                <a:gd name="connsiteX13" fmla="*/ 104850 w 1507519"/>
                <a:gd name="connsiteY13" fmla="*/ 1476192 h 1980602"/>
                <a:gd name="connsiteX14" fmla="*/ 342975 w 1507519"/>
                <a:gd name="connsiteY14" fmla="*/ 1257117 h 1980602"/>
                <a:gd name="connsiteX0" fmla="*/ 343163 w 1507707"/>
                <a:gd name="connsiteY0" fmla="*/ 1257117 h 1980602"/>
                <a:gd name="connsiteX1" fmla="*/ 278870 w 1507707"/>
                <a:gd name="connsiteY1" fmla="*/ 995180 h 1980602"/>
                <a:gd name="connsiteX2" fmla="*/ 263 w 1507707"/>
                <a:gd name="connsiteY2" fmla="*/ 561792 h 1980602"/>
                <a:gd name="connsiteX3" fmla="*/ 333638 w 1507707"/>
                <a:gd name="connsiteY3" fmla="*/ 9342 h 1980602"/>
                <a:gd name="connsiteX4" fmla="*/ 695588 w 1507707"/>
                <a:gd name="connsiteY4" fmla="*/ 237942 h 1980602"/>
                <a:gd name="connsiteX5" fmla="*/ 1057538 w 1507707"/>
                <a:gd name="connsiteY5" fmla="*/ 542742 h 1980602"/>
                <a:gd name="connsiteX6" fmla="*/ 1476638 w 1507707"/>
                <a:gd name="connsiteY6" fmla="*/ 637992 h 1980602"/>
                <a:gd name="connsiteX7" fmla="*/ 1448063 w 1507707"/>
                <a:gd name="connsiteY7" fmla="*/ 1190442 h 1980602"/>
                <a:gd name="connsiteX8" fmla="*/ 1219463 w 1507707"/>
                <a:gd name="connsiteY8" fmla="*/ 1399992 h 1980602"/>
                <a:gd name="connsiteX9" fmla="*/ 990863 w 1507707"/>
                <a:gd name="connsiteY9" fmla="*/ 1457142 h 1980602"/>
                <a:gd name="connsiteX10" fmla="*/ 876563 w 1507707"/>
                <a:gd name="connsiteY10" fmla="*/ 1761942 h 1980602"/>
                <a:gd name="connsiteX11" fmla="*/ 667013 w 1507707"/>
                <a:gd name="connsiteY11" fmla="*/ 1971492 h 1980602"/>
                <a:gd name="connsiteX12" fmla="*/ 171713 w 1507707"/>
                <a:gd name="connsiteY12" fmla="*/ 1895292 h 1980602"/>
                <a:gd name="connsiteX13" fmla="*/ 105038 w 1507707"/>
                <a:gd name="connsiteY13" fmla="*/ 1476192 h 1980602"/>
                <a:gd name="connsiteX14" fmla="*/ 343163 w 1507707"/>
                <a:gd name="connsiteY14" fmla="*/ 1257117 h 1980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7707" h="1980602">
                  <a:moveTo>
                    <a:pt x="343163" y="1257117"/>
                  </a:moveTo>
                  <a:cubicBezTo>
                    <a:pt x="372135" y="1176948"/>
                    <a:pt x="336020" y="1111068"/>
                    <a:pt x="278870" y="995180"/>
                  </a:cubicBezTo>
                  <a:cubicBezTo>
                    <a:pt x="221720" y="879293"/>
                    <a:pt x="-8865" y="726098"/>
                    <a:pt x="263" y="561792"/>
                  </a:cubicBezTo>
                  <a:cubicBezTo>
                    <a:pt x="9391" y="397486"/>
                    <a:pt x="217751" y="63317"/>
                    <a:pt x="333638" y="9342"/>
                  </a:cubicBezTo>
                  <a:cubicBezTo>
                    <a:pt x="449525" y="-44633"/>
                    <a:pt x="574938" y="149042"/>
                    <a:pt x="695588" y="237942"/>
                  </a:cubicBezTo>
                  <a:cubicBezTo>
                    <a:pt x="816238" y="326842"/>
                    <a:pt x="927363" y="476067"/>
                    <a:pt x="1057538" y="542742"/>
                  </a:cubicBezTo>
                  <a:cubicBezTo>
                    <a:pt x="1187713" y="609417"/>
                    <a:pt x="1411551" y="530042"/>
                    <a:pt x="1476638" y="637992"/>
                  </a:cubicBezTo>
                  <a:cubicBezTo>
                    <a:pt x="1541725" y="745942"/>
                    <a:pt x="1490926" y="1063442"/>
                    <a:pt x="1448063" y="1190442"/>
                  </a:cubicBezTo>
                  <a:cubicBezTo>
                    <a:pt x="1405200" y="1317442"/>
                    <a:pt x="1295663" y="1355542"/>
                    <a:pt x="1219463" y="1399992"/>
                  </a:cubicBezTo>
                  <a:cubicBezTo>
                    <a:pt x="1143263" y="1444442"/>
                    <a:pt x="1048013" y="1396817"/>
                    <a:pt x="990863" y="1457142"/>
                  </a:cubicBezTo>
                  <a:cubicBezTo>
                    <a:pt x="933713" y="1517467"/>
                    <a:pt x="930538" y="1676217"/>
                    <a:pt x="876563" y="1761942"/>
                  </a:cubicBezTo>
                  <a:cubicBezTo>
                    <a:pt x="822588" y="1847667"/>
                    <a:pt x="784488" y="1949267"/>
                    <a:pt x="667013" y="1971492"/>
                  </a:cubicBezTo>
                  <a:cubicBezTo>
                    <a:pt x="549538" y="1993717"/>
                    <a:pt x="265376" y="1977842"/>
                    <a:pt x="171713" y="1895292"/>
                  </a:cubicBezTo>
                  <a:cubicBezTo>
                    <a:pt x="78050" y="1812742"/>
                    <a:pt x="76463" y="1582555"/>
                    <a:pt x="105038" y="1476192"/>
                  </a:cubicBezTo>
                  <a:cubicBezTo>
                    <a:pt x="133613" y="1369830"/>
                    <a:pt x="314191" y="1337286"/>
                    <a:pt x="343163" y="1257117"/>
                  </a:cubicBezTo>
                  <a:close/>
                </a:path>
              </a:pathLst>
            </a:custGeom>
            <a:solidFill>
              <a:srgbClr val="5B9BD5">
                <a:alpha val="3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Freihandform 9"/>
            <p:cNvSpPr/>
            <p:nvPr/>
          </p:nvSpPr>
          <p:spPr>
            <a:xfrm>
              <a:off x="265384" y="2984864"/>
              <a:ext cx="1099779" cy="1520278"/>
            </a:xfrm>
            <a:custGeom>
              <a:avLst/>
              <a:gdLst>
                <a:gd name="connsiteX0" fmla="*/ 1200175 w 1422609"/>
                <a:gd name="connsiteY0" fmla="*/ 800100 h 1976974"/>
                <a:gd name="connsiteX1" fmla="*/ 1400200 w 1422609"/>
                <a:gd name="connsiteY1" fmla="*/ 1276350 h 1976974"/>
                <a:gd name="connsiteX2" fmla="*/ 600100 w 1422609"/>
                <a:gd name="connsiteY2" fmla="*/ 1885950 h 1976974"/>
                <a:gd name="connsiteX3" fmla="*/ 171475 w 1422609"/>
                <a:gd name="connsiteY3" fmla="*/ 1943100 h 1976974"/>
                <a:gd name="connsiteX4" fmla="*/ 25 w 1422609"/>
                <a:gd name="connsiteY4" fmla="*/ 1581150 h 1976974"/>
                <a:gd name="connsiteX5" fmla="*/ 181000 w 1422609"/>
                <a:gd name="connsiteY5" fmla="*/ 1257300 h 1976974"/>
                <a:gd name="connsiteX6" fmla="*/ 371500 w 1422609"/>
                <a:gd name="connsiteY6" fmla="*/ 781050 h 1976974"/>
                <a:gd name="connsiteX7" fmla="*/ 285775 w 1422609"/>
                <a:gd name="connsiteY7" fmla="*/ 247650 h 1976974"/>
                <a:gd name="connsiteX8" fmla="*/ 466750 w 1422609"/>
                <a:gd name="connsiteY8" fmla="*/ 0 h 1976974"/>
                <a:gd name="connsiteX9" fmla="*/ 914425 w 1422609"/>
                <a:gd name="connsiteY9" fmla="*/ 247650 h 1976974"/>
                <a:gd name="connsiteX10" fmla="*/ 647725 w 1422609"/>
                <a:gd name="connsiteY10" fmla="*/ 609600 h 1976974"/>
                <a:gd name="connsiteX11" fmla="*/ 533425 w 1422609"/>
                <a:gd name="connsiteY11" fmla="*/ 1066800 h 1976974"/>
                <a:gd name="connsiteX12" fmla="*/ 1190650 w 1422609"/>
                <a:gd name="connsiteY12" fmla="*/ 876300 h 1976974"/>
                <a:gd name="connsiteX13" fmla="*/ 1200175 w 1422609"/>
                <a:gd name="connsiteY13" fmla="*/ 800100 h 1976974"/>
                <a:gd name="connsiteX0" fmla="*/ 1190650 w 1430157"/>
                <a:gd name="connsiteY0" fmla="*/ 876300 h 1976974"/>
                <a:gd name="connsiteX1" fmla="*/ 1400200 w 1430157"/>
                <a:gd name="connsiteY1" fmla="*/ 1276350 h 1976974"/>
                <a:gd name="connsiteX2" fmla="*/ 600100 w 1430157"/>
                <a:gd name="connsiteY2" fmla="*/ 1885950 h 1976974"/>
                <a:gd name="connsiteX3" fmla="*/ 171475 w 1430157"/>
                <a:gd name="connsiteY3" fmla="*/ 1943100 h 1976974"/>
                <a:gd name="connsiteX4" fmla="*/ 25 w 1430157"/>
                <a:gd name="connsiteY4" fmla="*/ 1581150 h 1976974"/>
                <a:gd name="connsiteX5" fmla="*/ 181000 w 1430157"/>
                <a:gd name="connsiteY5" fmla="*/ 1257300 h 1976974"/>
                <a:gd name="connsiteX6" fmla="*/ 371500 w 1430157"/>
                <a:gd name="connsiteY6" fmla="*/ 781050 h 1976974"/>
                <a:gd name="connsiteX7" fmla="*/ 285775 w 1430157"/>
                <a:gd name="connsiteY7" fmla="*/ 247650 h 1976974"/>
                <a:gd name="connsiteX8" fmla="*/ 466750 w 1430157"/>
                <a:gd name="connsiteY8" fmla="*/ 0 h 1976974"/>
                <a:gd name="connsiteX9" fmla="*/ 914425 w 1430157"/>
                <a:gd name="connsiteY9" fmla="*/ 247650 h 1976974"/>
                <a:gd name="connsiteX10" fmla="*/ 647725 w 1430157"/>
                <a:gd name="connsiteY10" fmla="*/ 609600 h 1976974"/>
                <a:gd name="connsiteX11" fmla="*/ 533425 w 1430157"/>
                <a:gd name="connsiteY11" fmla="*/ 1066800 h 1976974"/>
                <a:gd name="connsiteX12" fmla="*/ 1190650 w 1430157"/>
                <a:gd name="connsiteY12" fmla="*/ 876300 h 1976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30157" h="1976974">
                  <a:moveTo>
                    <a:pt x="1190650" y="876300"/>
                  </a:moveTo>
                  <a:cubicBezTo>
                    <a:pt x="1335112" y="911225"/>
                    <a:pt x="1498625" y="1108075"/>
                    <a:pt x="1400200" y="1276350"/>
                  </a:cubicBezTo>
                  <a:cubicBezTo>
                    <a:pt x="1301775" y="1444625"/>
                    <a:pt x="804887" y="1774825"/>
                    <a:pt x="600100" y="1885950"/>
                  </a:cubicBezTo>
                  <a:cubicBezTo>
                    <a:pt x="395312" y="1997075"/>
                    <a:pt x="271488" y="1993900"/>
                    <a:pt x="171475" y="1943100"/>
                  </a:cubicBezTo>
                  <a:cubicBezTo>
                    <a:pt x="71462" y="1892300"/>
                    <a:pt x="-1563" y="1695450"/>
                    <a:pt x="25" y="1581150"/>
                  </a:cubicBezTo>
                  <a:cubicBezTo>
                    <a:pt x="1612" y="1466850"/>
                    <a:pt x="119088" y="1390650"/>
                    <a:pt x="181000" y="1257300"/>
                  </a:cubicBezTo>
                  <a:cubicBezTo>
                    <a:pt x="242912" y="1123950"/>
                    <a:pt x="354037" y="949325"/>
                    <a:pt x="371500" y="781050"/>
                  </a:cubicBezTo>
                  <a:cubicBezTo>
                    <a:pt x="388962" y="612775"/>
                    <a:pt x="269900" y="377825"/>
                    <a:pt x="285775" y="247650"/>
                  </a:cubicBezTo>
                  <a:cubicBezTo>
                    <a:pt x="301650" y="117475"/>
                    <a:pt x="361975" y="0"/>
                    <a:pt x="466750" y="0"/>
                  </a:cubicBezTo>
                  <a:cubicBezTo>
                    <a:pt x="571525" y="0"/>
                    <a:pt x="884263" y="146050"/>
                    <a:pt x="914425" y="247650"/>
                  </a:cubicBezTo>
                  <a:cubicBezTo>
                    <a:pt x="944587" y="349250"/>
                    <a:pt x="711225" y="473075"/>
                    <a:pt x="647725" y="609600"/>
                  </a:cubicBezTo>
                  <a:cubicBezTo>
                    <a:pt x="584225" y="746125"/>
                    <a:pt x="442938" y="1022350"/>
                    <a:pt x="533425" y="1066800"/>
                  </a:cubicBezTo>
                  <a:cubicBezTo>
                    <a:pt x="623912" y="1111250"/>
                    <a:pt x="1046188" y="841375"/>
                    <a:pt x="1190650" y="876300"/>
                  </a:cubicBezTo>
                  <a:close/>
                </a:path>
              </a:pathLst>
            </a:custGeom>
            <a:solidFill>
              <a:srgbClr val="70AD47">
                <a:alpha val="30196"/>
              </a:srgbClr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Freihandform 10"/>
            <p:cNvSpPr/>
            <p:nvPr/>
          </p:nvSpPr>
          <p:spPr>
            <a:xfrm>
              <a:off x="313858" y="3752109"/>
              <a:ext cx="956159" cy="712701"/>
            </a:xfrm>
            <a:custGeom>
              <a:avLst/>
              <a:gdLst>
                <a:gd name="connsiteX0" fmla="*/ 1136390 w 1372903"/>
                <a:gd name="connsiteY0" fmla="*/ 1102 h 1011457"/>
                <a:gd name="connsiteX1" fmla="*/ 1307840 w 1372903"/>
                <a:gd name="connsiteY1" fmla="*/ 382102 h 1011457"/>
                <a:gd name="connsiteX2" fmla="*/ 288665 w 1372903"/>
                <a:gd name="connsiteY2" fmla="*/ 1010752 h 1011457"/>
                <a:gd name="connsiteX3" fmla="*/ 50540 w 1372903"/>
                <a:gd name="connsiteY3" fmla="*/ 496402 h 1011457"/>
                <a:gd name="connsiteX4" fmla="*/ 1136390 w 1372903"/>
                <a:gd name="connsiteY4" fmla="*/ 1102 h 1011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2903" h="1011457">
                  <a:moveTo>
                    <a:pt x="1136390" y="1102"/>
                  </a:moveTo>
                  <a:cubicBezTo>
                    <a:pt x="1345940" y="-17948"/>
                    <a:pt x="1449128" y="213827"/>
                    <a:pt x="1307840" y="382102"/>
                  </a:cubicBezTo>
                  <a:cubicBezTo>
                    <a:pt x="1166553" y="550377"/>
                    <a:pt x="498215" y="991702"/>
                    <a:pt x="288665" y="1010752"/>
                  </a:cubicBezTo>
                  <a:cubicBezTo>
                    <a:pt x="79115" y="1029802"/>
                    <a:pt x="-87572" y="658327"/>
                    <a:pt x="50540" y="496402"/>
                  </a:cubicBezTo>
                  <a:cubicBezTo>
                    <a:pt x="188652" y="334477"/>
                    <a:pt x="926840" y="20152"/>
                    <a:pt x="1136390" y="1102"/>
                  </a:cubicBezTo>
                  <a:close/>
                </a:path>
              </a:pathLst>
            </a:custGeom>
            <a:solidFill>
              <a:srgbClr val="7030A0">
                <a:alpha val="30196"/>
              </a:srgb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Rechteck 11"/>
            <p:cNvSpPr>
              <a:spLocks noChangeAspect="1"/>
            </p:cNvSpPr>
            <p:nvPr/>
          </p:nvSpPr>
          <p:spPr>
            <a:xfrm>
              <a:off x="1739582" y="3202186"/>
              <a:ext cx="193854" cy="19385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Rechteck 12"/>
            <p:cNvSpPr>
              <a:spLocks noChangeAspect="1"/>
            </p:cNvSpPr>
            <p:nvPr/>
          </p:nvSpPr>
          <p:spPr>
            <a:xfrm>
              <a:off x="2010594" y="3202186"/>
              <a:ext cx="193854" cy="1938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Rechteck 13"/>
            <p:cNvSpPr>
              <a:spLocks noChangeAspect="1"/>
            </p:cNvSpPr>
            <p:nvPr/>
          </p:nvSpPr>
          <p:spPr>
            <a:xfrm>
              <a:off x="2281606" y="3202186"/>
              <a:ext cx="193854" cy="1938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Rechteck 14"/>
            <p:cNvSpPr>
              <a:spLocks noChangeAspect="1"/>
            </p:cNvSpPr>
            <p:nvPr/>
          </p:nvSpPr>
          <p:spPr>
            <a:xfrm>
              <a:off x="1739582" y="2725328"/>
              <a:ext cx="193854" cy="19385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Rechteck 15"/>
            <p:cNvSpPr>
              <a:spLocks noChangeAspect="1"/>
            </p:cNvSpPr>
            <p:nvPr/>
          </p:nvSpPr>
          <p:spPr>
            <a:xfrm>
              <a:off x="2010594" y="2725328"/>
              <a:ext cx="193854" cy="19385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Rechteck 16"/>
            <p:cNvSpPr>
              <a:spLocks noChangeAspect="1"/>
            </p:cNvSpPr>
            <p:nvPr/>
          </p:nvSpPr>
          <p:spPr>
            <a:xfrm>
              <a:off x="2281606" y="2725328"/>
              <a:ext cx="193854" cy="19385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hteck 17"/>
            <p:cNvSpPr>
              <a:spLocks noChangeAspect="1"/>
            </p:cNvSpPr>
            <p:nvPr/>
          </p:nvSpPr>
          <p:spPr>
            <a:xfrm>
              <a:off x="1739582" y="2434765"/>
              <a:ext cx="193854" cy="19385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hteck 18"/>
            <p:cNvSpPr>
              <a:spLocks noChangeAspect="1"/>
            </p:cNvSpPr>
            <p:nvPr/>
          </p:nvSpPr>
          <p:spPr>
            <a:xfrm>
              <a:off x="2010594" y="2434765"/>
              <a:ext cx="193854" cy="19385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Rechteck 19"/>
            <p:cNvSpPr>
              <a:spLocks noChangeAspect="1"/>
            </p:cNvSpPr>
            <p:nvPr/>
          </p:nvSpPr>
          <p:spPr>
            <a:xfrm>
              <a:off x="2281606" y="2434765"/>
              <a:ext cx="193854" cy="19385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Rechteck 20"/>
            <p:cNvSpPr>
              <a:spLocks noChangeAspect="1"/>
            </p:cNvSpPr>
            <p:nvPr/>
          </p:nvSpPr>
          <p:spPr>
            <a:xfrm>
              <a:off x="1739582" y="3873853"/>
              <a:ext cx="193854" cy="193854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" name="Rechteck 21"/>
            <p:cNvSpPr>
              <a:spLocks noChangeAspect="1"/>
            </p:cNvSpPr>
            <p:nvPr/>
          </p:nvSpPr>
          <p:spPr>
            <a:xfrm>
              <a:off x="2010594" y="3873853"/>
              <a:ext cx="193854" cy="193854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Rechteck 22"/>
            <p:cNvSpPr>
              <a:spLocks noChangeAspect="1"/>
            </p:cNvSpPr>
            <p:nvPr/>
          </p:nvSpPr>
          <p:spPr>
            <a:xfrm>
              <a:off x="2281606" y="3873853"/>
              <a:ext cx="193854" cy="1938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24" name="Gruppieren 23"/>
            <p:cNvGrpSpPr/>
            <p:nvPr/>
          </p:nvGrpSpPr>
          <p:grpSpPr>
            <a:xfrm>
              <a:off x="392961" y="2351782"/>
              <a:ext cx="819471" cy="1992762"/>
              <a:chOff x="746901" y="2558113"/>
              <a:chExt cx="1065643" cy="2591394"/>
            </a:xfrm>
          </p:grpSpPr>
          <p:cxnSp>
            <p:nvCxnSpPr>
              <p:cNvPr id="49" name="Gerader Verbinder 48"/>
              <p:cNvCxnSpPr>
                <a:cxnSpLocks/>
                <a:stCxn id="54" idx="6"/>
                <a:endCxn id="55" idx="1"/>
              </p:cNvCxnSpPr>
              <p:nvPr/>
            </p:nvCxnSpPr>
            <p:spPr>
              <a:xfrm>
                <a:off x="1106901" y="2738113"/>
                <a:ext cx="398364" cy="25056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Gerader Verbinder 49"/>
              <p:cNvCxnSpPr>
                <a:cxnSpLocks/>
                <a:stCxn id="54" idx="4"/>
                <a:endCxn id="56" idx="0"/>
              </p:cNvCxnSpPr>
              <p:nvPr/>
            </p:nvCxnSpPr>
            <p:spPr>
              <a:xfrm>
                <a:off x="926901" y="2918113"/>
                <a:ext cx="211551" cy="63795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Gerader Verbinder 50"/>
              <p:cNvCxnSpPr>
                <a:cxnSpLocks/>
                <a:stCxn id="56" idx="4"/>
                <a:endCxn id="57" idx="0"/>
              </p:cNvCxnSpPr>
              <p:nvPr/>
            </p:nvCxnSpPr>
            <p:spPr>
              <a:xfrm flipH="1">
                <a:off x="926901" y="3916069"/>
                <a:ext cx="211551" cy="87343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Gerader Verbinder 51"/>
              <p:cNvCxnSpPr>
                <a:cxnSpLocks/>
                <a:stCxn id="57" idx="6"/>
                <a:endCxn id="58" idx="2"/>
              </p:cNvCxnSpPr>
              <p:nvPr/>
            </p:nvCxnSpPr>
            <p:spPr>
              <a:xfrm flipV="1">
                <a:off x="1106901" y="4609507"/>
                <a:ext cx="345643" cy="36000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Gerader Verbinder 52"/>
              <p:cNvCxnSpPr>
                <a:cxnSpLocks/>
                <a:stCxn id="56" idx="7"/>
                <a:endCxn id="55" idx="3"/>
              </p:cNvCxnSpPr>
              <p:nvPr/>
            </p:nvCxnSpPr>
            <p:spPr>
              <a:xfrm flipV="1">
                <a:off x="1265731" y="3243240"/>
                <a:ext cx="239534" cy="36555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4" name="Ellipse 53"/>
              <p:cNvSpPr>
                <a:spLocks noChangeAspect="1"/>
              </p:cNvSpPr>
              <p:nvPr/>
            </p:nvSpPr>
            <p:spPr>
              <a:xfrm>
                <a:off x="746901" y="2558113"/>
                <a:ext cx="360000" cy="360000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 smtClean="0"/>
              </a:p>
            </p:txBody>
          </p:sp>
          <p:sp>
            <p:nvSpPr>
              <p:cNvPr id="55" name="Ellipse 54"/>
              <p:cNvSpPr>
                <a:spLocks noChangeAspect="1"/>
              </p:cNvSpPr>
              <p:nvPr/>
            </p:nvSpPr>
            <p:spPr>
              <a:xfrm>
                <a:off x="1452544" y="2935961"/>
                <a:ext cx="360000" cy="3600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 smtClean="0"/>
              </a:p>
            </p:txBody>
          </p:sp>
          <p:sp>
            <p:nvSpPr>
              <p:cNvPr id="56" name="Ellipse 55"/>
              <p:cNvSpPr>
                <a:spLocks noChangeAspect="1"/>
              </p:cNvSpPr>
              <p:nvPr/>
            </p:nvSpPr>
            <p:spPr>
              <a:xfrm>
                <a:off x="958452" y="3556069"/>
                <a:ext cx="360000" cy="3600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 smtClean="0"/>
              </a:p>
            </p:txBody>
          </p:sp>
          <p:sp>
            <p:nvSpPr>
              <p:cNvPr id="57" name="Ellipse 56"/>
              <p:cNvSpPr>
                <a:spLocks noChangeAspect="1"/>
              </p:cNvSpPr>
              <p:nvPr/>
            </p:nvSpPr>
            <p:spPr>
              <a:xfrm>
                <a:off x="746901" y="4789507"/>
                <a:ext cx="360000" cy="3600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 smtClean="0"/>
              </a:p>
            </p:txBody>
          </p:sp>
          <p:sp>
            <p:nvSpPr>
              <p:cNvPr id="58" name="Ellipse 57"/>
              <p:cNvSpPr>
                <a:spLocks noChangeAspect="1"/>
              </p:cNvSpPr>
              <p:nvPr/>
            </p:nvSpPr>
            <p:spPr>
              <a:xfrm>
                <a:off x="1452544" y="4429507"/>
                <a:ext cx="360000" cy="360000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 smtClean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5" name="Rechteck 24"/>
            <p:cNvSpPr>
              <a:spLocks noChangeAspect="1"/>
            </p:cNvSpPr>
            <p:nvPr/>
          </p:nvSpPr>
          <p:spPr>
            <a:xfrm>
              <a:off x="1739582" y="4150690"/>
              <a:ext cx="193854" cy="193854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Rechteck 25"/>
            <p:cNvSpPr>
              <a:spLocks noChangeAspect="1"/>
            </p:cNvSpPr>
            <p:nvPr/>
          </p:nvSpPr>
          <p:spPr>
            <a:xfrm>
              <a:off x="2010594" y="4150690"/>
              <a:ext cx="193854" cy="1938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Rechteck 26"/>
            <p:cNvSpPr>
              <a:spLocks noChangeAspect="1"/>
            </p:cNvSpPr>
            <p:nvPr/>
          </p:nvSpPr>
          <p:spPr>
            <a:xfrm>
              <a:off x="2281606" y="4150690"/>
              <a:ext cx="193854" cy="1938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Geschweifte Klammer rechts 27"/>
            <p:cNvSpPr/>
            <p:nvPr/>
          </p:nvSpPr>
          <p:spPr>
            <a:xfrm>
              <a:off x="2582531" y="2434765"/>
              <a:ext cx="229747" cy="1909778"/>
            </a:xfrm>
            <a:prstGeom prst="righ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0" name="Rechteck 259"/>
            <p:cNvSpPr/>
            <p:nvPr/>
          </p:nvSpPr>
          <p:spPr>
            <a:xfrm flipH="1">
              <a:off x="48028" y="1943134"/>
              <a:ext cx="3474000" cy="2692736"/>
            </a:xfrm>
            <a:prstGeom prst="rect">
              <a:avLst/>
            </a:prstGeom>
            <a:gradFill flip="none" rotWithShape="1">
              <a:gsLst>
                <a:gs pos="0">
                  <a:srgbClr val="F6F8FC">
                    <a:alpha val="0"/>
                  </a:srgbClr>
                </a:gs>
                <a:gs pos="77000">
                  <a:srgbClr val="FFFFFF">
                    <a:alpha val="50196"/>
                  </a:srgbClr>
                </a:gs>
                <a:gs pos="100000">
                  <a:schemeClr val="bg1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" name="Rechteck 1"/>
          <p:cNvSpPr/>
          <p:nvPr/>
        </p:nvSpPr>
        <p:spPr>
          <a:xfrm>
            <a:off x="8659997" y="1905000"/>
            <a:ext cx="3532003" cy="2774285"/>
          </a:xfrm>
          <a:prstGeom prst="rect">
            <a:avLst/>
          </a:prstGeom>
          <a:gradFill flip="none" rotWithShape="1">
            <a:gsLst>
              <a:gs pos="0">
                <a:srgbClr val="F6F8FC">
                  <a:alpha val="0"/>
                </a:srgbClr>
              </a:gs>
              <a:gs pos="32000">
                <a:srgbClr val="FFFFFF">
                  <a:alpha val="50196"/>
                </a:srgbClr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3" name="Textfeld 112"/>
          <p:cNvSpPr txBox="1"/>
          <p:nvPr/>
        </p:nvSpPr>
        <p:spPr>
          <a:xfrm>
            <a:off x="6096000" y="5228567"/>
            <a:ext cx="53285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smtClean="0">
                <a:solidFill>
                  <a:srgbClr val="FF0000"/>
                </a:solidFill>
              </a:rPr>
              <a:t>TODO: second version, encapsulating every step from </a:t>
            </a:r>
          </a:p>
          <a:p>
            <a:r>
              <a:rPr lang="en-GB" b="1" dirty="0" smtClean="0">
                <a:solidFill>
                  <a:srgbClr val="FF0000"/>
                </a:solidFill>
              </a:rPr>
              <a:t>The method</a:t>
            </a:r>
            <a:endParaRPr lang="en-GB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109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5" name="Tabelle 64"/>
              <p:cNvGraphicFramePr>
                <a:graphicFrameLocks noGrp="1"/>
              </p:cNvGraphicFramePr>
              <p:nvPr/>
            </p:nvGraphicFramePr>
            <p:xfrm>
              <a:off x="2931845" y="2131060"/>
              <a:ext cx="2216284" cy="259588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370800"/>
                    <a:gridCol w="370800"/>
                    <a:gridCol w="366542"/>
                    <a:gridCol w="370800"/>
                    <a:gridCol w="366542"/>
                    <a:gridCol w="370800"/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75000"/>
                          </a:schemeClr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75000"/>
                          </a:schemeClr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6F8FC"/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B0F0"/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70C0"/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08BD5"/>
                        </a:solidFill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65" name="Tabelle 64"/>
              <p:cNvGraphicFramePr>
                <a:graphicFrameLocks noGrp="1"/>
              </p:cNvGraphicFramePr>
              <p:nvPr/>
            </p:nvGraphicFramePr>
            <p:xfrm>
              <a:off x="2931845" y="2131060"/>
              <a:ext cx="2216284" cy="259588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370800"/>
                    <a:gridCol w="370800"/>
                    <a:gridCol w="366542"/>
                    <a:gridCol w="370800"/>
                    <a:gridCol w="366542"/>
                    <a:gridCol w="370800"/>
                  </a:tblGrid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639" t="-1639" r="-501639" b="-6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75000"/>
                          </a:schemeClr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639" t="-101639" r="-50163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75000"/>
                          </a:schemeClr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639" t="-201639" r="-50163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639" t="-301639" r="-501639" b="-3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6F8FC"/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639" t="-401639" r="-501639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B0F0"/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639" t="-501639" r="-501639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70C0"/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639" t="-601639" r="-501639" b="-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08BD5"/>
                        </a:solid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2B3039ED-CBD4-4DB0-AD4F-1CBB73A0DB3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de-DE" dirty="0"/>
              <a:t>1.1 </a:t>
            </a:r>
            <a:r>
              <a:rPr lang="de-DE" dirty="0" err="1"/>
              <a:t>Weisfeiler</a:t>
            </a:r>
            <a:r>
              <a:rPr lang="de-DE" dirty="0"/>
              <a:t>-Lehman </a:t>
            </a:r>
            <a:r>
              <a:rPr lang="de-DE" dirty="0" err="1"/>
              <a:t>node</a:t>
            </a:r>
            <a:r>
              <a:rPr lang="de-DE" dirty="0"/>
              <a:t> </a:t>
            </a:r>
            <a:r>
              <a:rPr lang="de-DE" dirty="0" err="1"/>
              <a:t>embedding</a:t>
            </a:r>
            <a:r>
              <a:rPr lang="de-DE" dirty="0"/>
              <a:t> </a:t>
            </a:r>
            <a:r>
              <a:rPr lang="de-DE" dirty="0" err="1" smtClean="0"/>
              <a:t>scheme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err="1" smtClean="0"/>
              <a:t>Idea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xmlns="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1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6" name="Tabelle 65"/>
              <p:cNvGraphicFramePr>
                <a:graphicFrameLocks noGrp="1"/>
              </p:cNvGraphicFramePr>
              <p:nvPr/>
            </p:nvGraphicFramePr>
            <p:xfrm>
              <a:off x="7139874" y="2131060"/>
              <a:ext cx="2216284" cy="259588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370800"/>
                    <a:gridCol w="366542"/>
                    <a:gridCol w="370800"/>
                    <a:gridCol w="366542"/>
                    <a:gridCol w="370800"/>
                    <a:gridCol w="370800"/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08BD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08BD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66" name="Tabelle 65"/>
              <p:cNvGraphicFramePr>
                <a:graphicFrameLocks noGrp="1"/>
              </p:cNvGraphicFramePr>
              <p:nvPr/>
            </p:nvGraphicFramePr>
            <p:xfrm>
              <a:off x="7139874" y="2131060"/>
              <a:ext cx="2216284" cy="259588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370800"/>
                    <a:gridCol w="366542"/>
                    <a:gridCol w="370800"/>
                    <a:gridCol w="366542"/>
                    <a:gridCol w="370800"/>
                    <a:gridCol w="370800"/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498361" t="-1639" r="-3279" b="-60327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498361" t="-101639" r="-3279" b="-50327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498361" t="-201639" r="-3279" b="-40327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08BD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08BD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498361" t="-301639" r="-3279" b="-30327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498361" t="-401639" r="-3279" b="-20327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498361" t="-501639" r="-3279" b="-10327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498361" t="-601639" r="-3279" b="-3279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grpSp>
        <p:nvGrpSpPr>
          <p:cNvPr id="90" name="Gruppieren 89"/>
          <p:cNvGrpSpPr/>
          <p:nvPr/>
        </p:nvGrpSpPr>
        <p:grpSpPr>
          <a:xfrm>
            <a:off x="201300" y="2211320"/>
            <a:ext cx="1881050" cy="2472202"/>
            <a:chOff x="261127" y="2199039"/>
            <a:chExt cx="1881050" cy="247220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Ellipse 71"/>
                <p:cNvSpPr>
                  <a:spLocks/>
                </p:cNvSpPr>
                <p:nvPr/>
              </p:nvSpPr>
              <p:spPr>
                <a:xfrm>
                  <a:off x="261127" y="2199039"/>
                  <a:ext cx="464909" cy="6031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de-DE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de-DE" sz="2400" dirty="0" smtClean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2" name="Ellipse 7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1127" y="2199039"/>
                  <a:ext cx="464909" cy="603100"/>
                </a:xfrm>
                <a:prstGeom prst="ellipse">
                  <a:avLst/>
                </a:prstGeom>
                <a:blipFill rotWithShape="0">
                  <a:blip r:embed="rId5"/>
                  <a:stretch>
                    <a:fillRect l="-5128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3" name="Gerader Verbinder 72"/>
            <p:cNvCxnSpPr>
              <a:cxnSpLocks/>
              <a:stCxn id="72" idx="6"/>
              <a:endCxn id="74" idx="2"/>
            </p:cNvCxnSpPr>
            <p:nvPr/>
          </p:nvCxnSpPr>
          <p:spPr>
            <a:xfrm>
              <a:off x="726036" y="2500589"/>
              <a:ext cx="232454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Ellipse 73"/>
                <p:cNvSpPr>
                  <a:spLocks/>
                </p:cNvSpPr>
                <p:nvPr/>
              </p:nvSpPr>
              <p:spPr>
                <a:xfrm>
                  <a:off x="958490" y="2199039"/>
                  <a:ext cx="464909" cy="6031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de-DE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de-DE" sz="2400" dirty="0" smtClean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4" name="Ellipse 7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8490" y="2199039"/>
                  <a:ext cx="464909" cy="603100"/>
                </a:xfrm>
                <a:prstGeom prst="ellipse">
                  <a:avLst/>
                </a:prstGeom>
                <a:blipFill rotWithShape="0">
                  <a:blip r:embed="rId6"/>
                  <a:stretch>
                    <a:fillRect l="-5063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Ellipse 74"/>
                <p:cNvSpPr>
                  <a:spLocks/>
                </p:cNvSpPr>
                <p:nvPr/>
              </p:nvSpPr>
              <p:spPr>
                <a:xfrm>
                  <a:off x="1677268" y="2199039"/>
                  <a:ext cx="464909" cy="6031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de-DE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oMath>
                    </m:oMathPara>
                  </a14:m>
                  <a:endParaRPr lang="de-DE" sz="2400" dirty="0" smtClean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5" name="Ellipse 7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77268" y="2199039"/>
                  <a:ext cx="464909" cy="603100"/>
                </a:xfrm>
                <a:prstGeom prst="ellipse">
                  <a:avLst/>
                </a:prstGeom>
                <a:blipFill rotWithShape="0">
                  <a:blip r:embed="rId7"/>
                  <a:stretch>
                    <a:fillRect l="-5063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Ellipse 75"/>
                <p:cNvSpPr>
                  <a:spLocks/>
                </p:cNvSpPr>
                <p:nvPr/>
              </p:nvSpPr>
              <p:spPr>
                <a:xfrm>
                  <a:off x="1677268" y="3145871"/>
                  <a:ext cx="464909" cy="6031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de-DE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7</m:t>
                            </m:r>
                          </m:sub>
                        </m:sSub>
                      </m:oMath>
                    </m:oMathPara>
                  </a14:m>
                  <a:endParaRPr lang="de-DE" sz="2400" dirty="0" smtClean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6" name="Ellipse 7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77268" y="3145871"/>
                  <a:ext cx="464909" cy="603100"/>
                </a:xfrm>
                <a:prstGeom prst="ellipse">
                  <a:avLst/>
                </a:prstGeom>
                <a:blipFill rotWithShape="0">
                  <a:blip r:embed="rId8"/>
                  <a:stretch>
                    <a:fillRect l="-5063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Ellipse 76"/>
                <p:cNvSpPr>
                  <a:spLocks/>
                </p:cNvSpPr>
                <p:nvPr/>
              </p:nvSpPr>
              <p:spPr>
                <a:xfrm>
                  <a:off x="261127" y="3133590"/>
                  <a:ext cx="464909" cy="6031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de-DE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de-DE" sz="2400" dirty="0" smtClean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7" name="Ellipse 7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1127" y="3133590"/>
                  <a:ext cx="464909" cy="603100"/>
                </a:xfrm>
                <a:prstGeom prst="ellipse">
                  <a:avLst/>
                </a:prstGeom>
                <a:blipFill rotWithShape="0">
                  <a:blip r:embed="rId9"/>
                  <a:stretch>
                    <a:fillRect l="-5128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Ellipse 77"/>
                <p:cNvSpPr>
                  <a:spLocks/>
                </p:cNvSpPr>
                <p:nvPr/>
              </p:nvSpPr>
              <p:spPr>
                <a:xfrm>
                  <a:off x="261127" y="4068141"/>
                  <a:ext cx="464909" cy="6031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de-DE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de-DE" sz="2400" dirty="0" smtClean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8" name="Ellipse 7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1127" y="4068141"/>
                  <a:ext cx="464909" cy="603100"/>
                </a:xfrm>
                <a:prstGeom prst="ellipse">
                  <a:avLst/>
                </a:prstGeom>
                <a:blipFill rotWithShape="0">
                  <a:blip r:embed="rId10"/>
                  <a:stretch>
                    <a:fillRect l="-3846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Ellipse 78"/>
                <p:cNvSpPr>
                  <a:spLocks/>
                </p:cNvSpPr>
                <p:nvPr/>
              </p:nvSpPr>
              <p:spPr>
                <a:xfrm>
                  <a:off x="958490" y="4068141"/>
                  <a:ext cx="464909" cy="6031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de-DE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de-DE" sz="2400" dirty="0" smtClean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9" name="Ellipse 7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8490" y="4068141"/>
                  <a:ext cx="464909" cy="603100"/>
                </a:xfrm>
                <a:prstGeom prst="ellipse">
                  <a:avLst/>
                </a:prstGeom>
                <a:blipFill rotWithShape="0">
                  <a:blip r:embed="rId11"/>
                  <a:stretch>
                    <a:fillRect l="-5063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0" name="Gerader Verbinder 79"/>
            <p:cNvCxnSpPr>
              <a:cxnSpLocks/>
              <a:stCxn id="72" idx="4"/>
              <a:endCxn id="77" idx="0"/>
            </p:cNvCxnSpPr>
            <p:nvPr/>
          </p:nvCxnSpPr>
          <p:spPr>
            <a:xfrm>
              <a:off x="493581" y="2802139"/>
              <a:ext cx="0" cy="33145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Gerader Verbinder 80"/>
            <p:cNvCxnSpPr>
              <a:cxnSpLocks/>
              <a:stCxn id="77" idx="4"/>
              <a:endCxn id="78" idx="0"/>
            </p:cNvCxnSpPr>
            <p:nvPr/>
          </p:nvCxnSpPr>
          <p:spPr>
            <a:xfrm>
              <a:off x="493581" y="3736690"/>
              <a:ext cx="0" cy="33145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Gerader Verbinder 81"/>
            <p:cNvCxnSpPr>
              <a:cxnSpLocks/>
              <a:stCxn id="78" idx="6"/>
              <a:endCxn id="79" idx="2"/>
            </p:cNvCxnSpPr>
            <p:nvPr/>
          </p:nvCxnSpPr>
          <p:spPr>
            <a:xfrm>
              <a:off x="726036" y="4369691"/>
              <a:ext cx="232454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Gerader Verbinder 82"/>
            <p:cNvCxnSpPr>
              <a:cxnSpLocks/>
              <a:stCxn id="75" idx="2"/>
              <a:endCxn id="74" idx="6"/>
            </p:cNvCxnSpPr>
            <p:nvPr/>
          </p:nvCxnSpPr>
          <p:spPr>
            <a:xfrm flipH="1">
              <a:off x="1423399" y="2500589"/>
              <a:ext cx="25386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Gerader Verbinder 83"/>
            <p:cNvCxnSpPr>
              <a:cxnSpLocks/>
              <a:stCxn id="76" idx="0"/>
              <a:endCxn id="75" idx="4"/>
            </p:cNvCxnSpPr>
            <p:nvPr/>
          </p:nvCxnSpPr>
          <p:spPr>
            <a:xfrm flipV="1">
              <a:off x="1909723" y="2802139"/>
              <a:ext cx="0" cy="34373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Gerader Verbinder 69"/>
            <p:cNvCxnSpPr>
              <a:cxnSpLocks/>
              <a:stCxn id="77" idx="7"/>
              <a:endCxn id="74" idx="3"/>
            </p:cNvCxnSpPr>
            <p:nvPr/>
          </p:nvCxnSpPr>
          <p:spPr>
            <a:xfrm flipV="1">
              <a:off x="657952" y="2713817"/>
              <a:ext cx="368622" cy="50809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Gerader Verbinder 70"/>
            <p:cNvCxnSpPr>
              <a:cxnSpLocks/>
              <a:stCxn id="76" idx="1"/>
              <a:endCxn id="74" idx="5"/>
            </p:cNvCxnSpPr>
            <p:nvPr/>
          </p:nvCxnSpPr>
          <p:spPr>
            <a:xfrm flipH="1" flipV="1">
              <a:off x="1355315" y="2713817"/>
              <a:ext cx="390037" cy="52037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1" name="Gruppieren 160"/>
          <p:cNvGrpSpPr/>
          <p:nvPr/>
        </p:nvGrpSpPr>
        <p:grpSpPr>
          <a:xfrm>
            <a:off x="10205653" y="2211320"/>
            <a:ext cx="1881050" cy="2472202"/>
            <a:chOff x="9702669" y="2276309"/>
            <a:chExt cx="1881050" cy="247220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Ellipse 91"/>
                <p:cNvSpPr>
                  <a:spLocks/>
                </p:cNvSpPr>
                <p:nvPr/>
              </p:nvSpPr>
              <p:spPr>
                <a:xfrm>
                  <a:off x="9702669" y="2276309"/>
                  <a:ext cx="464909" cy="6031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de-DE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GB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92" name="Ellipse 9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02669" y="2276309"/>
                  <a:ext cx="464909" cy="603100"/>
                </a:xfrm>
                <a:prstGeom prst="ellipse">
                  <a:avLst/>
                </a:prstGeom>
                <a:blipFill rotWithShape="0">
                  <a:blip r:embed="rId12"/>
                  <a:stretch>
                    <a:fillRect l="-8974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3" name="Gerader Verbinder 92"/>
            <p:cNvCxnSpPr>
              <a:cxnSpLocks/>
              <a:stCxn id="92" idx="6"/>
              <a:endCxn id="94" idx="2"/>
            </p:cNvCxnSpPr>
            <p:nvPr/>
          </p:nvCxnSpPr>
          <p:spPr>
            <a:xfrm>
              <a:off x="10167578" y="2577859"/>
              <a:ext cx="232454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Ellipse 93"/>
                <p:cNvSpPr>
                  <a:spLocks/>
                </p:cNvSpPr>
                <p:nvPr/>
              </p:nvSpPr>
              <p:spPr>
                <a:xfrm>
                  <a:off x="10400032" y="2276309"/>
                  <a:ext cx="464909" cy="6031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de-DE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GB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94" name="Ellipse 9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00032" y="2276309"/>
                  <a:ext cx="464909" cy="603100"/>
                </a:xfrm>
                <a:prstGeom prst="ellipse">
                  <a:avLst/>
                </a:prstGeom>
                <a:blipFill rotWithShape="0">
                  <a:blip r:embed="rId13"/>
                  <a:stretch>
                    <a:fillRect l="-11538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Ellipse 95"/>
                <p:cNvSpPr>
                  <a:spLocks/>
                </p:cNvSpPr>
                <p:nvPr/>
              </p:nvSpPr>
              <p:spPr>
                <a:xfrm>
                  <a:off x="11118810" y="3223141"/>
                  <a:ext cx="464909" cy="6031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de-DE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oMath>
                    </m:oMathPara>
                  </a14:m>
                  <a:endParaRPr lang="en-GB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96" name="Ellipse 9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18810" y="3223141"/>
                  <a:ext cx="464909" cy="603100"/>
                </a:xfrm>
                <a:prstGeom prst="ellipse">
                  <a:avLst/>
                </a:prstGeom>
                <a:blipFill rotWithShape="0">
                  <a:blip r:embed="rId14"/>
                  <a:stretch>
                    <a:fillRect l="-10127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Ellipse 96"/>
                <p:cNvSpPr>
                  <a:spLocks/>
                </p:cNvSpPr>
                <p:nvPr/>
              </p:nvSpPr>
              <p:spPr>
                <a:xfrm>
                  <a:off x="9702669" y="3210860"/>
                  <a:ext cx="464909" cy="6031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de-DE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GB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97" name="Ellipse 9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02669" y="3210860"/>
                  <a:ext cx="464909" cy="603100"/>
                </a:xfrm>
                <a:prstGeom prst="ellipse">
                  <a:avLst/>
                </a:prstGeom>
                <a:blipFill rotWithShape="0">
                  <a:blip r:embed="rId15"/>
                  <a:stretch>
                    <a:fillRect l="-8974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Ellipse 97"/>
                <p:cNvSpPr>
                  <a:spLocks/>
                </p:cNvSpPr>
                <p:nvPr/>
              </p:nvSpPr>
              <p:spPr>
                <a:xfrm>
                  <a:off x="10412107" y="3221912"/>
                  <a:ext cx="464909" cy="6031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de-DE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en-GB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98" name="Ellipse 9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12107" y="3221912"/>
                  <a:ext cx="464909" cy="603100"/>
                </a:xfrm>
                <a:prstGeom prst="ellipse">
                  <a:avLst/>
                </a:prstGeom>
                <a:blipFill rotWithShape="0">
                  <a:blip r:embed="rId16"/>
                  <a:stretch>
                    <a:fillRect l="-11538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Ellipse 98"/>
                <p:cNvSpPr>
                  <a:spLocks/>
                </p:cNvSpPr>
                <p:nvPr/>
              </p:nvSpPr>
              <p:spPr>
                <a:xfrm>
                  <a:off x="10400032" y="4145411"/>
                  <a:ext cx="464909" cy="6031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de-DE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7</m:t>
                            </m:r>
                          </m:sub>
                        </m:sSub>
                      </m:oMath>
                    </m:oMathPara>
                  </a14:m>
                  <a:endParaRPr lang="en-GB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99" name="Ellipse 9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00032" y="4145411"/>
                  <a:ext cx="464909" cy="603100"/>
                </a:xfrm>
                <a:prstGeom prst="ellipse">
                  <a:avLst/>
                </a:prstGeom>
                <a:blipFill rotWithShape="0">
                  <a:blip r:embed="rId17"/>
                  <a:stretch>
                    <a:fillRect l="-11538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0" name="Gerader Verbinder 99"/>
            <p:cNvCxnSpPr>
              <a:cxnSpLocks/>
              <a:stCxn id="92" idx="4"/>
              <a:endCxn id="97" idx="0"/>
            </p:cNvCxnSpPr>
            <p:nvPr/>
          </p:nvCxnSpPr>
          <p:spPr>
            <a:xfrm>
              <a:off x="9935123" y="2879409"/>
              <a:ext cx="0" cy="33145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Gerader Verbinder 100"/>
            <p:cNvCxnSpPr>
              <a:cxnSpLocks/>
              <a:stCxn id="97" idx="7"/>
              <a:endCxn id="94" idx="3"/>
            </p:cNvCxnSpPr>
            <p:nvPr/>
          </p:nvCxnSpPr>
          <p:spPr>
            <a:xfrm flipV="1">
              <a:off x="10099494" y="2791087"/>
              <a:ext cx="368622" cy="50809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Gerader Verbinder 101"/>
            <p:cNvCxnSpPr>
              <a:cxnSpLocks/>
              <a:stCxn id="98" idx="4"/>
              <a:endCxn id="99" idx="0"/>
            </p:cNvCxnSpPr>
            <p:nvPr/>
          </p:nvCxnSpPr>
          <p:spPr>
            <a:xfrm flipH="1">
              <a:off x="10632487" y="3825012"/>
              <a:ext cx="12075" cy="32039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Gerader Verbinder 102"/>
            <p:cNvCxnSpPr>
              <a:cxnSpLocks/>
              <a:stCxn id="95" idx="2"/>
              <a:endCxn id="94" idx="6"/>
            </p:cNvCxnSpPr>
            <p:nvPr/>
          </p:nvCxnSpPr>
          <p:spPr>
            <a:xfrm flipH="1">
              <a:off x="10864941" y="2577859"/>
              <a:ext cx="25386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Gerader Verbinder 103"/>
            <p:cNvCxnSpPr>
              <a:cxnSpLocks/>
              <a:stCxn id="96" idx="0"/>
              <a:endCxn id="95" idx="4"/>
            </p:cNvCxnSpPr>
            <p:nvPr/>
          </p:nvCxnSpPr>
          <p:spPr>
            <a:xfrm flipV="1">
              <a:off x="11351265" y="2879409"/>
              <a:ext cx="0" cy="34373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Gerader Verbinder 105"/>
            <p:cNvCxnSpPr>
              <a:cxnSpLocks/>
              <a:stCxn id="96" idx="2"/>
              <a:endCxn id="98" idx="6"/>
            </p:cNvCxnSpPr>
            <p:nvPr/>
          </p:nvCxnSpPr>
          <p:spPr>
            <a:xfrm flipH="1" flipV="1">
              <a:off x="10877016" y="3523462"/>
              <a:ext cx="241794" cy="122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Gerader Verbinder 106"/>
            <p:cNvCxnSpPr>
              <a:cxnSpLocks/>
              <a:stCxn id="97" idx="5"/>
              <a:endCxn id="99" idx="1"/>
            </p:cNvCxnSpPr>
            <p:nvPr/>
          </p:nvCxnSpPr>
          <p:spPr>
            <a:xfrm>
              <a:off x="10099494" y="3725638"/>
              <a:ext cx="368622" cy="50809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Gerader Verbinder 111"/>
            <p:cNvCxnSpPr>
              <a:cxnSpLocks/>
              <a:stCxn id="96" idx="3"/>
              <a:endCxn id="99" idx="7"/>
            </p:cNvCxnSpPr>
            <p:nvPr/>
          </p:nvCxnSpPr>
          <p:spPr>
            <a:xfrm flipH="1">
              <a:off x="10796857" y="3737919"/>
              <a:ext cx="390037" cy="49581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Ellipse 94"/>
                <p:cNvSpPr>
                  <a:spLocks/>
                </p:cNvSpPr>
                <p:nvPr/>
              </p:nvSpPr>
              <p:spPr>
                <a:xfrm>
                  <a:off x="11118810" y="2276309"/>
                  <a:ext cx="464909" cy="6031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de-DE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GB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95" name="Ellipse 9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18810" y="2276309"/>
                  <a:ext cx="464909" cy="603100"/>
                </a:xfrm>
                <a:prstGeom prst="ellipse">
                  <a:avLst/>
                </a:prstGeom>
                <a:blipFill rotWithShape="0">
                  <a:blip r:embed="rId18"/>
                  <a:stretch>
                    <a:fillRect l="-10127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66" name="Rechteck 165"/>
          <p:cNvSpPr/>
          <p:nvPr/>
        </p:nvSpPr>
        <p:spPr>
          <a:xfrm>
            <a:off x="4233729" y="2131060"/>
            <a:ext cx="914400" cy="3744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8" name="Rechteck 167"/>
          <p:cNvSpPr/>
          <p:nvPr/>
        </p:nvSpPr>
        <p:spPr>
          <a:xfrm>
            <a:off x="4233729" y="2505460"/>
            <a:ext cx="914400" cy="3744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9" name="Rechteck 168"/>
          <p:cNvSpPr/>
          <p:nvPr/>
        </p:nvSpPr>
        <p:spPr>
          <a:xfrm>
            <a:off x="4233729" y="2872074"/>
            <a:ext cx="914400" cy="3744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0" name="Rechteck 169"/>
          <p:cNvSpPr/>
          <p:nvPr/>
        </p:nvSpPr>
        <p:spPr>
          <a:xfrm>
            <a:off x="4233729" y="3246474"/>
            <a:ext cx="914400" cy="3744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1" name="Rechteck 170"/>
          <p:cNvSpPr/>
          <p:nvPr/>
        </p:nvSpPr>
        <p:spPr>
          <a:xfrm>
            <a:off x="4233729" y="3613088"/>
            <a:ext cx="914400" cy="3744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2" name="Rechteck 171"/>
          <p:cNvSpPr/>
          <p:nvPr/>
        </p:nvSpPr>
        <p:spPr>
          <a:xfrm>
            <a:off x="4233729" y="3987488"/>
            <a:ext cx="914400" cy="3744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3" name="Rechteck 172"/>
          <p:cNvSpPr/>
          <p:nvPr/>
        </p:nvSpPr>
        <p:spPr>
          <a:xfrm>
            <a:off x="4233729" y="4354102"/>
            <a:ext cx="914400" cy="3744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5" name="Rechteck 174"/>
          <p:cNvSpPr/>
          <p:nvPr/>
        </p:nvSpPr>
        <p:spPr>
          <a:xfrm>
            <a:off x="7139874" y="2138470"/>
            <a:ext cx="914400" cy="3744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6" name="Rechteck 175"/>
          <p:cNvSpPr/>
          <p:nvPr/>
        </p:nvSpPr>
        <p:spPr>
          <a:xfrm>
            <a:off x="7139874" y="2512870"/>
            <a:ext cx="914400" cy="3744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7" name="Rechteck 176"/>
          <p:cNvSpPr/>
          <p:nvPr/>
        </p:nvSpPr>
        <p:spPr>
          <a:xfrm>
            <a:off x="7139874" y="2879484"/>
            <a:ext cx="914400" cy="3744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8" name="Rechteck 177"/>
          <p:cNvSpPr/>
          <p:nvPr/>
        </p:nvSpPr>
        <p:spPr>
          <a:xfrm>
            <a:off x="7139874" y="3253884"/>
            <a:ext cx="914400" cy="3744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9" name="Rechteck 178"/>
          <p:cNvSpPr/>
          <p:nvPr/>
        </p:nvSpPr>
        <p:spPr>
          <a:xfrm>
            <a:off x="7139874" y="3620498"/>
            <a:ext cx="914400" cy="3744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0" name="Rechteck 179"/>
          <p:cNvSpPr/>
          <p:nvPr/>
        </p:nvSpPr>
        <p:spPr>
          <a:xfrm>
            <a:off x="7139874" y="3994898"/>
            <a:ext cx="914400" cy="3744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1" name="Rechteck 180"/>
          <p:cNvSpPr/>
          <p:nvPr/>
        </p:nvSpPr>
        <p:spPr>
          <a:xfrm>
            <a:off x="7139874" y="4361512"/>
            <a:ext cx="914400" cy="3744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83" name="Gerade Verbindung mit Pfeil 182"/>
          <p:cNvCxnSpPr>
            <a:stCxn id="166" idx="3"/>
            <a:endCxn id="175" idx="1"/>
          </p:cNvCxnSpPr>
          <p:nvPr/>
        </p:nvCxnSpPr>
        <p:spPr>
          <a:xfrm>
            <a:off x="5148129" y="2318260"/>
            <a:ext cx="1991745" cy="741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Gerade Verbindung mit Pfeil 188"/>
          <p:cNvCxnSpPr>
            <a:stCxn id="166" idx="3"/>
            <a:endCxn id="176" idx="1"/>
          </p:cNvCxnSpPr>
          <p:nvPr/>
        </p:nvCxnSpPr>
        <p:spPr>
          <a:xfrm>
            <a:off x="5148129" y="2318260"/>
            <a:ext cx="1991745" cy="38181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Gerade Verbindung mit Pfeil 191"/>
          <p:cNvCxnSpPr>
            <a:stCxn id="166" idx="3"/>
            <a:endCxn id="177" idx="1"/>
          </p:cNvCxnSpPr>
          <p:nvPr/>
        </p:nvCxnSpPr>
        <p:spPr>
          <a:xfrm>
            <a:off x="5148129" y="2318260"/>
            <a:ext cx="1991745" cy="748424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Gerade Verbindung mit Pfeil 194"/>
          <p:cNvCxnSpPr>
            <a:stCxn id="166" idx="3"/>
            <a:endCxn id="178" idx="1"/>
          </p:cNvCxnSpPr>
          <p:nvPr/>
        </p:nvCxnSpPr>
        <p:spPr>
          <a:xfrm>
            <a:off x="5148129" y="2318260"/>
            <a:ext cx="1991745" cy="1122824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Gerade Verbindung mit Pfeil 197"/>
          <p:cNvCxnSpPr>
            <a:stCxn id="166" idx="3"/>
            <a:endCxn id="179" idx="1"/>
          </p:cNvCxnSpPr>
          <p:nvPr/>
        </p:nvCxnSpPr>
        <p:spPr>
          <a:xfrm>
            <a:off x="5148129" y="2318260"/>
            <a:ext cx="1991745" cy="1489438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Gerade Verbindung mit Pfeil 200"/>
          <p:cNvCxnSpPr>
            <a:stCxn id="166" idx="3"/>
            <a:endCxn id="180" idx="1"/>
          </p:cNvCxnSpPr>
          <p:nvPr/>
        </p:nvCxnSpPr>
        <p:spPr>
          <a:xfrm>
            <a:off x="5148129" y="2318260"/>
            <a:ext cx="1991745" cy="1863838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Gerade Verbindung mit Pfeil 203"/>
          <p:cNvCxnSpPr>
            <a:stCxn id="166" idx="3"/>
            <a:endCxn id="181" idx="1"/>
          </p:cNvCxnSpPr>
          <p:nvPr/>
        </p:nvCxnSpPr>
        <p:spPr>
          <a:xfrm>
            <a:off x="5148129" y="2318260"/>
            <a:ext cx="1991745" cy="2230452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07" name="Tabelle 206"/>
              <p:cNvGraphicFramePr>
                <a:graphicFrameLocks noGrp="1"/>
              </p:cNvGraphicFramePr>
              <p:nvPr/>
            </p:nvGraphicFramePr>
            <p:xfrm>
              <a:off x="3669187" y="2131060"/>
              <a:ext cx="1478942" cy="32969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366542"/>
                    <a:gridCol w="370800"/>
                    <a:gridCol w="370800"/>
                    <a:gridCol w="370800"/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75000"/>
                          </a:schemeClr>
                        </a:solidFill>
                      </a:tcPr>
                    </a:tc>
                  </a:tr>
                  <a:tr h="0"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75000"/>
                          </a:schemeClr>
                        </a:solidFill>
                      </a:tcPr>
                    </a:tc>
                  </a:tr>
                  <a:tr h="0"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</a:tr>
                  <a:tr h="0"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6F8FC"/>
                        </a:solidFill>
                      </a:tcPr>
                    </a:tc>
                  </a:tr>
                  <a:tr h="0"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B0F0"/>
                        </a:solidFill>
                      </a:tcPr>
                    </a:tc>
                  </a:tr>
                  <a:tr h="0"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70C0"/>
                        </a:solidFill>
                      </a:tcPr>
                    </a:tc>
                  </a:tr>
                  <a:tr h="0"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08BD5"/>
                        </a:solidFill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207" name="Tabelle 206"/>
              <p:cNvGraphicFramePr>
                <a:graphicFrameLocks noGrp="1"/>
              </p:cNvGraphicFramePr>
              <p:nvPr/>
            </p:nvGraphicFramePr>
            <p:xfrm>
              <a:off x="3669187" y="2131060"/>
              <a:ext cx="1478942" cy="32969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366542"/>
                    <a:gridCol w="370800"/>
                    <a:gridCol w="370800"/>
                    <a:gridCol w="370800"/>
                  </a:tblGrid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19"/>
                          <a:stretch>
                            <a:fillRect l="-1667" t="-1639" r="-310000" b="-7918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75000"/>
                          </a:schemeClr>
                        </a:solidFill>
                      </a:tcPr>
                    </a:tc>
                  </a:tr>
                  <a:tr h="116840"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19"/>
                          <a:stretch>
                            <a:fillRect l="-1667" t="-132787" r="-310000" b="-6606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75000"/>
                          </a:schemeClr>
                        </a:solidFill>
                      </a:tcPr>
                    </a:tc>
                  </a:tr>
                  <a:tr h="116840"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19"/>
                          <a:stretch>
                            <a:fillRect l="-1667" t="-263934" r="-310000" b="-5295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</a:tr>
                  <a:tr h="116840"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19"/>
                          <a:stretch>
                            <a:fillRect l="-1667" t="-403333" r="-310000" b="-4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6F8FC"/>
                        </a:solidFill>
                      </a:tcPr>
                    </a:tc>
                  </a:tr>
                  <a:tr h="116840"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19"/>
                          <a:stretch>
                            <a:fillRect l="-1667" t="-527869" r="-310000" b="-2655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B0F0"/>
                        </a:solidFill>
                      </a:tcPr>
                    </a:tc>
                  </a:tr>
                  <a:tr h="116840"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19"/>
                          <a:stretch>
                            <a:fillRect l="-1667" t="-659016" r="-310000" b="-1344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70C0"/>
                        </a:solidFill>
                      </a:tcPr>
                    </a:tc>
                  </a:tr>
                  <a:tr h="116840"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19"/>
                          <a:stretch>
                            <a:fillRect l="-1667" t="-790164" r="-310000" b="-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08BD5"/>
                        </a:solidFill>
                      </a:tcPr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301665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chteck 59"/>
          <p:cNvSpPr/>
          <p:nvPr/>
        </p:nvSpPr>
        <p:spPr>
          <a:xfrm>
            <a:off x="4233729" y="2138470"/>
            <a:ext cx="914400" cy="37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5" name="Tabelle 64"/>
              <p:cNvGraphicFramePr>
                <a:graphicFrameLocks noGrp="1"/>
              </p:cNvGraphicFramePr>
              <p:nvPr/>
            </p:nvGraphicFramePr>
            <p:xfrm>
              <a:off x="2931845" y="2131060"/>
              <a:ext cx="2216284" cy="259588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370800"/>
                    <a:gridCol w="370800"/>
                    <a:gridCol w="366542"/>
                    <a:gridCol w="370800"/>
                    <a:gridCol w="366542"/>
                    <a:gridCol w="370800"/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75000"/>
                          </a:schemeClr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75000"/>
                          </a:schemeClr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6F8FC"/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B0F0"/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70C0"/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08BD5"/>
                        </a:solidFill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65" name="Tabelle 64"/>
              <p:cNvGraphicFramePr>
                <a:graphicFrameLocks noGrp="1"/>
              </p:cNvGraphicFramePr>
              <p:nvPr/>
            </p:nvGraphicFramePr>
            <p:xfrm>
              <a:off x="2931845" y="2131060"/>
              <a:ext cx="2216284" cy="259588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370800"/>
                    <a:gridCol w="370800"/>
                    <a:gridCol w="366542"/>
                    <a:gridCol w="370800"/>
                    <a:gridCol w="366542"/>
                    <a:gridCol w="370800"/>
                  </a:tblGrid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639" t="-1639" r="-501639" b="-6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75000"/>
                          </a:schemeClr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639" t="-101639" r="-50163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75000"/>
                          </a:schemeClr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639" t="-201639" r="-50163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639" t="-301639" r="-501639" b="-3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6F8FC"/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639" t="-401639" r="-501639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B0F0"/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639" t="-501639" r="-501639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70C0"/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639" t="-601639" r="-501639" b="-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08BD5"/>
                        </a:solid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2B3039ED-CBD4-4DB0-AD4F-1CBB73A0DB3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de-DE" dirty="0"/>
              <a:t>1.1 </a:t>
            </a:r>
            <a:r>
              <a:rPr lang="de-DE" dirty="0" err="1"/>
              <a:t>Weisfeiler</a:t>
            </a:r>
            <a:r>
              <a:rPr lang="de-DE" dirty="0"/>
              <a:t>-Lehman </a:t>
            </a:r>
            <a:r>
              <a:rPr lang="de-DE" dirty="0" err="1"/>
              <a:t>node</a:t>
            </a:r>
            <a:r>
              <a:rPr lang="de-DE" dirty="0"/>
              <a:t> </a:t>
            </a:r>
            <a:r>
              <a:rPr lang="de-DE" dirty="0" err="1"/>
              <a:t>embedding</a:t>
            </a:r>
            <a:r>
              <a:rPr lang="de-DE" dirty="0"/>
              <a:t> </a:t>
            </a:r>
            <a:r>
              <a:rPr lang="de-DE" dirty="0" err="1" smtClean="0"/>
              <a:t>scheme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err="1" smtClean="0"/>
              <a:t>Idea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xmlns="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1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6" name="Tabelle 65"/>
              <p:cNvGraphicFramePr>
                <a:graphicFrameLocks noGrp="1"/>
              </p:cNvGraphicFramePr>
              <p:nvPr/>
            </p:nvGraphicFramePr>
            <p:xfrm>
              <a:off x="7139874" y="2131060"/>
              <a:ext cx="2216284" cy="259588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370800"/>
                    <a:gridCol w="366542"/>
                    <a:gridCol w="370800"/>
                    <a:gridCol w="366542"/>
                    <a:gridCol w="370800"/>
                    <a:gridCol w="370800"/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08BD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08BD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66" name="Tabelle 65"/>
              <p:cNvGraphicFramePr>
                <a:graphicFrameLocks noGrp="1"/>
              </p:cNvGraphicFramePr>
              <p:nvPr/>
            </p:nvGraphicFramePr>
            <p:xfrm>
              <a:off x="7139874" y="2131060"/>
              <a:ext cx="2216284" cy="259588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370800"/>
                    <a:gridCol w="366542"/>
                    <a:gridCol w="370800"/>
                    <a:gridCol w="366542"/>
                    <a:gridCol w="370800"/>
                    <a:gridCol w="370800"/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498361" t="-1639" r="-3279" b="-60327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498361" t="-101639" r="-3279" b="-50327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498361" t="-201639" r="-3279" b="-40327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08BD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08BD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498361" t="-301639" r="-3279" b="-30327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498361" t="-401639" r="-3279" b="-20327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498361" t="-501639" r="-3279" b="-10327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498361" t="-601639" r="-3279" b="-3279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grpSp>
        <p:nvGrpSpPr>
          <p:cNvPr id="90" name="Gruppieren 89"/>
          <p:cNvGrpSpPr/>
          <p:nvPr/>
        </p:nvGrpSpPr>
        <p:grpSpPr>
          <a:xfrm>
            <a:off x="201300" y="2211320"/>
            <a:ext cx="1881050" cy="2472202"/>
            <a:chOff x="261127" y="2199039"/>
            <a:chExt cx="1881050" cy="247220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Ellipse 71"/>
                <p:cNvSpPr>
                  <a:spLocks/>
                </p:cNvSpPr>
                <p:nvPr/>
              </p:nvSpPr>
              <p:spPr>
                <a:xfrm>
                  <a:off x="261127" y="2199039"/>
                  <a:ext cx="464909" cy="6031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de-DE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de-DE" sz="2400" dirty="0" smtClean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2" name="Ellipse 7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1127" y="2199039"/>
                  <a:ext cx="464909" cy="603100"/>
                </a:xfrm>
                <a:prstGeom prst="ellipse">
                  <a:avLst/>
                </a:prstGeom>
                <a:blipFill rotWithShape="0">
                  <a:blip r:embed="rId5"/>
                  <a:stretch>
                    <a:fillRect l="-5128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3" name="Gerader Verbinder 72"/>
            <p:cNvCxnSpPr>
              <a:cxnSpLocks/>
              <a:stCxn id="72" idx="6"/>
              <a:endCxn id="74" idx="2"/>
            </p:cNvCxnSpPr>
            <p:nvPr/>
          </p:nvCxnSpPr>
          <p:spPr>
            <a:xfrm>
              <a:off x="726036" y="2500589"/>
              <a:ext cx="232454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Ellipse 73"/>
                <p:cNvSpPr>
                  <a:spLocks/>
                </p:cNvSpPr>
                <p:nvPr/>
              </p:nvSpPr>
              <p:spPr>
                <a:xfrm>
                  <a:off x="958490" y="2199039"/>
                  <a:ext cx="464909" cy="6031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de-DE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de-DE" sz="2400" dirty="0" smtClean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4" name="Ellipse 7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8490" y="2199039"/>
                  <a:ext cx="464909" cy="603100"/>
                </a:xfrm>
                <a:prstGeom prst="ellipse">
                  <a:avLst/>
                </a:prstGeom>
                <a:blipFill rotWithShape="0">
                  <a:blip r:embed="rId6"/>
                  <a:stretch>
                    <a:fillRect l="-5063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Ellipse 74"/>
                <p:cNvSpPr>
                  <a:spLocks/>
                </p:cNvSpPr>
                <p:nvPr/>
              </p:nvSpPr>
              <p:spPr>
                <a:xfrm>
                  <a:off x="1677268" y="2199039"/>
                  <a:ext cx="464909" cy="6031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de-DE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oMath>
                    </m:oMathPara>
                  </a14:m>
                  <a:endParaRPr lang="de-DE" sz="2400" dirty="0" smtClean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5" name="Ellipse 7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77268" y="2199039"/>
                  <a:ext cx="464909" cy="603100"/>
                </a:xfrm>
                <a:prstGeom prst="ellipse">
                  <a:avLst/>
                </a:prstGeom>
                <a:blipFill rotWithShape="0">
                  <a:blip r:embed="rId7"/>
                  <a:stretch>
                    <a:fillRect l="-5063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Ellipse 75"/>
                <p:cNvSpPr>
                  <a:spLocks/>
                </p:cNvSpPr>
                <p:nvPr/>
              </p:nvSpPr>
              <p:spPr>
                <a:xfrm>
                  <a:off x="1677268" y="3145871"/>
                  <a:ext cx="464909" cy="6031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de-DE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7</m:t>
                            </m:r>
                          </m:sub>
                        </m:sSub>
                      </m:oMath>
                    </m:oMathPara>
                  </a14:m>
                  <a:endParaRPr lang="de-DE" sz="2400" dirty="0" smtClean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6" name="Ellipse 7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77268" y="3145871"/>
                  <a:ext cx="464909" cy="603100"/>
                </a:xfrm>
                <a:prstGeom prst="ellipse">
                  <a:avLst/>
                </a:prstGeom>
                <a:blipFill rotWithShape="0">
                  <a:blip r:embed="rId8"/>
                  <a:stretch>
                    <a:fillRect l="-5063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Ellipse 76"/>
                <p:cNvSpPr>
                  <a:spLocks/>
                </p:cNvSpPr>
                <p:nvPr/>
              </p:nvSpPr>
              <p:spPr>
                <a:xfrm>
                  <a:off x="261127" y="3133590"/>
                  <a:ext cx="464909" cy="6031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de-DE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de-DE" sz="2400" dirty="0" smtClean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7" name="Ellipse 7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1127" y="3133590"/>
                  <a:ext cx="464909" cy="603100"/>
                </a:xfrm>
                <a:prstGeom prst="ellipse">
                  <a:avLst/>
                </a:prstGeom>
                <a:blipFill rotWithShape="0">
                  <a:blip r:embed="rId9"/>
                  <a:stretch>
                    <a:fillRect l="-5128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Ellipse 77"/>
                <p:cNvSpPr>
                  <a:spLocks/>
                </p:cNvSpPr>
                <p:nvPr/>
              </p:nvSpPr>
              <p:spPr>
                <a:xfrm>
                  <a:off x="261127" y="4068141"/>
                  <a:ext cx="464909" cy="6031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de-DE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de-DE" sz="2400" dirty="0" smtClean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8" name="Ellipse 7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1127" y="4068141"/>
                  <a:ext cx="464909" cy="603100"/>
                </a:xfrm>
                <a:prstGeom prst="ellipse">
                  <a:avLst/>
                </a:prstGeom>
                <a:blipFill rotWithShape="0">
                  <a:blip r:embed="rId10"/>
                  <a:stretch>
                    <a:fillRect l="-3846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Ellipse 78"/>
                <p:cNvSpPr>
                  <a:spLocks/>
                </p:cNvSpPr>
                <p:nvPr/>
              </p:nvSpPr>
              <p:spPr>
                <a:xfrm>
                  <a:off x="958490" y="4068141"/>
                  <a:ext cx="464909" cy="6031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de-DE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de-DE" sz="2400" dirty="0" smtClean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9" name="Ellipse 7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8490" y="4068141"/>
                  <a:ext cx="464909" cy="603100"/>
                </a:xfrm>
                <a:prstGeom prst="ellipse">
                  <a:avLst/>
                </a:prstGeom>
                <a:blipFill rotWithShape="0">
                  <a:blip r:embed="rId11"/>
                  <a:stretch>
                    <a:fillRect l="-5063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0" name="Gerader Verbinder 79"/>
            <p:cNvCxnSpPr>
              <a:cxnSpLocks/>
              <a:stCxn id="72" idx="4"/>
              <a:endCxn id="77" idx="0"/>
            </p:cNvCxnSpPr>
            <p:nvPr/>
          </p:nvCxnSpPr>
          <p:spPr>
            <a:xfrm>
              <a:off x="493581" y="2802139"/>
              <a:ext cx="0" cy="33145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Gerader Verbinder 80"/>
            <p:cNvCxnSpPr>
              <a:cxnSpLocks/>
              <a:stCxn id="77" idx="4"/>
              <a:endCxn id="78" idx="0"/>
            </p:cNvCxnSpPr>
            <p:nvPr/>
          </p:nvCxnSpPr>
          <p:spPr>
            <a:xfrm>
              <a:off x="493581" y="3736690"/>
              <a:ext cx="0" cy="33145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Gerader Verbinder 81"/>
            <p:cNvCxnSpPr>
              <a:cxnSpLocks/>
              <a:stCxn id="78" idx="6"/>
              <a:endCxn id="79" idx="2"/>
            </p:cNvCxnSpPr>
            <p:nvPr/>
          </p:nvCxnSpPr>
          <p:spPr>
            <a:xfrm>
              <a:off x="726036" y="4369691"/>
              <a:ext cx="232454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Gerader Verbinder 82"/>
            <p:cNvCxnSpPr>
              <a:cxnSpLocks/>
              <a:stCxn id="75" idx="2"/>
              <a:endCxn id="74" idx="6"/>
            </p:cNvCxnSpPr>
            <p:nvPr/>
          </p:nvCxnSpPr>
          <p:spPr>
            <a:xfrm flipH="1">
              <a:off x="1423399" y="2500589"/>
              <a:ext cx="25386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Gerader Verbinder 83"/>
            <p:cNvCxnSpPr>
              <a:cxnSpLocks/>
              <a:stCxn id="76" idx="0"/>
              <a:endCxn id="75" idx="4"/>
            </p:cNvCxnSpPr>
            <p:nvPr/>
          </p:nvCxnSpPr>
          <p:spPr>
            <a:xfrm flipV="1">
              <a:off x="1909723" y="2802139"/>
              <a:ext cx="0" cy="34373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Gerader Verbinder 69"/>
            <p:cNvCxnSpPr>
              <a:cxnSpLocks/>
              <a:stCxn id="77" idx="7"/>
              <a:endCxn id="74" idx="3"/>
            </p:cNvCxnSpPr>
            <p:nvPr/>
          </p:nvCxnSpPr>
          <p:spPr>
            <a:xfrm flipV="1">
              <a:off x="657952" y="2713817"/>
              <a:ext cx="368622" cy="50809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Gerader Verbinder 70"/>
            <p:cNvCxnSpPr>
              <a:cxnSpLocks/>
              <a:stCxn id="76" idx="1"/>
              <a:endCxn id="74" idx="5"/>
            </p:cNvCxnSpPr>
            <p:nvPr/>
          </p:nvCxnSpPr>
          <p:spPr>
            <a:xfrm flipH="1" flipV="1">
              <a:off x="1355315" y="2713817"/>
              <a:ext cx="390037" cy="52037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1" name="Gruppieren 160"/>
          <p:cNvGrpSpPr/>
          <p:nvPr/>
        </p:nvGrpSpPr>
        <p:grpSpPr>
          <a:xfrm>
            <a:off x="10205653" y="2211320"/>
            <a:ext cx="1881050" cy="2472202"/>
            <a:chOff x="9702669" y="2276309"/>
            <a:chExt cx="1881050" cy="247220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Ellipse 91"/>
                <p:cNvSpPr>
                  <a:spLocks/>
                </p:cNvSpPr>
                <p:nvPr/>
              </p:nvSpPr>
              <p:spPr>
                <a:xfrm>
                  <a:off x="9702669" y="2276309"/>
                  <a:ext cx="464909" cy="6031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de-DE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GB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92" name="Ellipse 9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02669" y="2276309"/>
                  <a:ext cx="464909" cy="603100"/>
                </a:xfrm>
                <a:prstGeom prst="ellipse">
                  <a:avLst/>
                </a:prstGeom>
                <a:blipFill rotWithShape="0">
                  <a:blip r:embed="rId12"/>
                  <a:stretch>
                    <a:fillRect l="-8974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3" name="Gerader Verbinder 92"/>
            <p:cNvCxnSpPr>
              <a:cxnSpLocks/>
              <a:stCxn id="92" idx="6"/>
              <a:endCxn id="94" idx="2"/>
            </p:cNvCxnSpPr>
            <p:nvPr/>
          </p:nvCxnSpPr>
          <p:spPr>
            <a:xfrm>
              <a:off x="10167578" y="2577859"/>
              <a:ext cx="232454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Ellipse 93"/>
                <p:cNvSpPr>
                  <a:spLocks/>
                </p:cNvSpPr>
                <p:nvPr/>
              </p:nvSpPr>
              <p:spPr>
                <a:xfrm>
                  <a:off x="10400032" y="2276309"/>
                  <a:ext cx="464909" cy="6031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de-DE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GB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94" name="Ellipse 9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00032" y="2276309"/>
                  <a:ext cx="464909" cy="603100"/>
                </a:xfrm>
                <a:prstGeom prst="ellipse">
                  <a:avLst/>
                </a:prstGeom>
                <a:blipFill rotWithShape="0">
                  <a:blip r:embed="rId13"/>
                  <a:stretch>
                    <a:fillRect l="-11538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Ellipse 95"/>
                <p:cNvSpPr>
                  <a:spLocks/>
                </p:cNvSpPr>
                <p:nvPr/>
              </p:nvSpPr>
              <p:spPr>
                <a:xfrm>
                  <a:off x="11118810" y="3223141"/>
                  <a:ext cx="464909" cy="6031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de-DE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oMath>
                    </m:oMathPara>
                  </a14:m>
                  <a:endParaRPr lang="en-GB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96" name="Ellipse 9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18810" y="3223141"/>
                  <a:ext cx="464909" cy="603100"/>
                </a:xfrm>
                <a:prstGeom prst="ellipse">
                  <a:avLst/>
                </a:prstGeom>
                <a:blipFill rotWithShape="0">
                  <a:blip r:embed="rId14"/>
                  <a:stretch>
                    <a:fillRect l="-10127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Ellipse 96"/>
                <p:cNvSpPr>
                  <a:spLocks/>
                </p:cNvSpPr>
                <p:nvPr/>
              </p:nvSpPr>
              <p:spPr>
                <a:xfrm>
                  <a:off x="9702669" y="3210860"/>
                  <a:ext cx="464909" cy="6031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de-DE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GB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97" name="Ellipse 9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02669" y="3210860"/>
                  <a:ext cx="464909" cy="603100"/>
                </a:xfrm>
                <a:prstGeom prst="ellipse">
                  <a:avLst/>
                </a:prstGeom>
                <a:blipFill rotWithShape="0">
                  <a:blip r:embed="rId15"/>
                  <a:stretch>
                    <a:fillRect l="-8974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Ellipse 97"/>
                <p:cNvSpPr>
                  <a:spLocks/>
                </p:cNvSpPr>
                <p:nvPr/>
              </p:nvSpPr>
              <p:spPr>
                <a:xfrm>
                  <a:off x="10412107" y="3221912"/>
                  <a:ext cx="464909" cy="6031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de-DE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en-GB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98" name="Ellipse 9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12107" y="3221912"/>
                  <a:ext cx="464909" cy="603100"/>
                </a:xfrm>
                <a:prstGeom prst="ellipse">
                  <a:avLst/>
                </a:prstGeom>
                <a:blipFill rotWithShape="0">
                  <a:blip r:embed="rId16"/>
                  <a:stretch>
                    <a:fillRect l="-11538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Ellipse 98"/>
                <p:cNvSpPr>
                  <a:spLocks/>
                </p:cNvSpPr>
                <p:nvPr/>
              </p:nvSpPr>
              <p:spPr>
                <a:xfrm>
                  <a:off x="10400032" y="4145411"/>
                  <a:ext cx="464909" cy="6031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de-DE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7</m:t>
                            </m:r>
                          </m:sub>
                        </m:sSub>
                      </m:oMath>
                    </m:oMathPara>
                  </a14:m>
                  <a:endParaRPr lang="en-GB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99" name="Ellipse 9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00032" y="4145411"/>
                  <a:ext cx="464909" cy="603100"/>
                </a:xfrm>
                <a:prstGeom prst="ellipse">
                  <a:avLst/>
                </a:prstGeom>
                <a:blipFill rotWithShape="0">
                  <a:blip r:embed="rId17"/>
                  <a:stretch>
                    <a:fillRect l="-11538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0" name="Gerader Verbinder 99"/>
            <p:cNvCxnSpPr>
              <a:cxnSpLocks/>
              <a:stCxn id="92" idx="4"/>
              <a:endCxn id="97" idx="0"/>
            </p:cNvCxnSpPr>
            <p:nvPr/>
          </p:nvCxnSpPr>
          <p:spPr>
            <a:xfrm>
              <a:off x="9935123" y="2879409"/>
              <a:ext cx="0" cy="33145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Gerader Verbinder 100"/>
            <p:cNvCxnSpPr>
              <a:cxnSpLocks/>
              <a:stCxn id="97" idx="7"/>
              <a:endCxn id="94" idx="3"/>
            </p:cNvCxnSpPr>
            <p:nvPr/>
          </p:nvCxnSpPr>
          <p:spPr>
            <a:xfrm flipV="1">
              <a:off x="10099494" y="2791087"/>
              <a:ext cx="368622" cy="50809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Gerader Verbinder 101"/>
            <p:cNvCxnSpPr>
              <a:cxnSpLocks/>
              <a:stCxn id="98" idx="4"/>
              <a:endCxn id="99" idx="0"/>
            </p:cNvCxnSpPr>
            <p:nvPr/>
          </p:nvCxnSpPr>
          <p:spPr>
            <a:xfrm flipH="1">
              <a:off x="10632487" y="3825012"/>
              <a:ext cx="12075" cy="32039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Gerader Verbinder 102"/>
            <p:cNvCxnSpPr>
              <a:cxnSpLocks/>
              <a:stCxn id="95" idx="2"/>
              <a:endCxn id="94" idx="6"/>
            </p:cNvCxnSpPr>
            <p:nvPr/>
          </p:nvCxnSpPr>
          <p:spPr>
            <a:xfrm flipH="1">
              <a:off x="10864941" y="2577859"/>
              <a:ext cx="25386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Gerader Verbinder 103"/>
            <p:cNvCxnSpPr>
              <a:cxnSpLocks/>
              <a:stCxn id="96" idx="0"/>
              <a:endCxn id="95" idx="4"/>
            </p:cNvCxnSpPr>
            <p:nvPr/>
          </p:nvCxnSpPr>
          <p:spPr>
            <a:xfrm flipV="1">
              <a:off x="11351265" y="2879409"/>
              <a:ext cx="0" cy="34373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Gerader Verbinder 105"/>
            <p:cNvCxnSpPr>
              <a:cxnSpLocks/>
              <a:stCxn id="96" idx="2"/>
              <a:endCxn id="98" idx="6"/>
            </p:cNvCxnSpPr>
            <p:nvPr/>
          </p:nvCxnSpPr>
          <p:spPr>
            <a:xfrm flipH="1" flipV="1">
              <a:off x="10877016" y="3523462"/>
              <a:ext cx="241794" cy="122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Gerader Verbinder 106"/>
            <p:cNvCxnSpPr>
              <a:cxnSpLocks/>
              <a:stCxn id="97" idx="5"/>
              <a:endCxn id="99" idx="1"/>
            </p:cNvCxnSpPr>
            <p:nvPr/>
          </p:nvCxnSpPr>
          <p:spPr>
            <a:xfrm>
              <a:off x="10099494" y="3725638"/>
              <a:ext cx="368622" cy="50809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Gerader Verbinder 111"/>
            <p:cNvCxnSpPr>
              <a:cxnSpLocks/>
              <a:stCxn id="96" idx="3"/>
              <a:endCxn id="99" idx="7"/>
            </p:cNvCxnSpPr>
            <p:nvPr/>
          </p:nvCxnSpPr>
          <p:spPr>
            <a:xfrm flipH="1">
              <a:off x="10796857" y="3737919"/>
              <a:ext cx="390037" cy="49581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Ellipse 94"/>
                <p:cNvSpPr>
                  <a:spLocks/>
                </p:cNvSpPr>
                <p:nvPr/>
              </p:nvSpPr>
              <p:spPr>
                <a:xfrm>
                  <a:off x="11118810" y="2276309"/>
                  <a:ext cx="464909" cy="6031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de-DE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GB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95" name="Ellipse 9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18810" y="2276309"/>
                  <a:ext cx="464909" cy="603100"/>
                </a:xfrm>
                <a:prstGeom prst="ellipse">
                  <a:avLst/>
                </a:prstGeom>
                <a:blipFill rotWithShape="0">
                  <a:blip r:embed="rId18"/>
                  <a:stretch>
                    <a:fillRect l="-10127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66" name="Rechteck 165"/>
          <p:cNvSpPr/>
          <p:nvPr/>
        </p:nvSpPr>
        <p:spPr>
          <a:xfrm>
            <a:off x="4233729" y="2505460"/>
            <a:ext cx="914400" cy="37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8" name="Rechteck 167"/>
          <p:cNvSpPr/>
          <p:nvPr/>
        </p:nvSpPr>
        <p:spPr>
          <a:xfrm>
            <a:off x="4233729" y="2505460"/>
            <a:ext cx="914400" cy="37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9" name="Rechteck 168"/>
          <p:cNvSpPr/>
          <p:nvPr/>
        </p:nvSpPr>
        <p:spPr>
          <a:xfrm>
            <a:off x="4233729" y="2872074"/>
            <a:ext cx="914400" cy="37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0" name="Rechteck 169"/>
          <p:cNvSpPr/>
          <p:nvPr/>
        </p:nvSpPr>
        <p:spPr>
          <a:xfrm>
            <a:off x="4233729" y="3246474"/>
            <a:ext cx="914400" cy="37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1" name="Rechteck 170"/>
          <p:cNvSpPr/>
          <p:nvPr/>
        </p:nvSpPr>
        <p:spPr>
          <a:xfrm>
            <a:off x="4233729" y="3613088"/>
            <a:ext cx="914400" cy="37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2" name="Rechteck 171"/>
          <p:cNvSpPr/>
          <p:nvPr/>
        </p:nvSpPr>
        <p:spPr>
          <a:xfrm>
            <a:off x="4233729" y="3987488"/>
            <a:ext cx="914400" cy="37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3" name="Rechteck 172"/>
          <p:cNvSpPr/>
          <p:nvPr/>
        </p:nvSpPr>
        <p:spPr>
          <a:xfrm>
            <a:off x="4233729" y="4354102"/>
            <a:ext cx="914400" cy="37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5" name="Rechteck 174"/>
          <p:cNvSpPr/>
          <p:nvPr/>
        </p:nvSpPr>
        <p:spPr>
          <a:xfrm>
            <a:off x="7139874" y="2138470"/>
            <a:ext cx="914400" cy="37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6" name="Rechteck 175"/>
          <p:cNvSpPr/>
          <p:nvPr/>
        </p:nvSpPr>
        <p:spPr>
          <a:xfrm>
            <a:off x="7139874" y="2512870"/>
            <a:ext cx="914400" cy="37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7" name="Rechteck 176"/>
          <p:cNvSpPr/>
          <p:nvPr/>
        </p:nvSpPr>
        <p:spPr>
          <a:xfrm>
            <a:off x="7139874" y="2879484"/>
            <a:ext cx="914400" cy="37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8" name="Rechteck 177"/>
          <p:cNvSpPr/>
          <p:nvPr/>
        </p:nvSpPr>
        <p:spPr>
          <a:xfrm>
            <a:off x="7139874" y="3253884"/>
            <a:ext cx="914400" cy="37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9" name="Rechteck 178"/>
          <p:cNvSpPr/>
          <p:nvPr/>
        </p:nvSpPr>
        <p:spPr>
          <a:xfrm>
            <a:off x="7139874" y="3620498"/>
            <a:ext cx="914400" cy="37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0" name="Rechteck 179"/>
          <p:cNvSpPr/>
          <p:nvPr/>
        </p:nvSpPr>
        <p:spPr>
          <a:xfrm>
            <a:off x="7139874" y="3994898"/>
            <a:ext cx="914400" cy="37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1" name="Rechteck 180"/>
          <p:cNvSpPr/>
          <p:nvPr/>
        </p:nvSpPr>
        <p:spPr>
          <a:xfrm>
            <a:off x="7139874" y="4361512"/>
            <a:ext cx="914400" cy="37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83" name="Gerade Verbindung mit Pfeil 182"/>
          <p:cNvCxnSpPr>
            <a:stCxn id="166" idx="3"/>
            <a:endCxn id="175" idx="1"/>
          </p:cNvCxnSpPr>
          <p:nvPr/>
        </p:nvCxnSpPr>
        <p:spPr>
          <a:xfrm flipV="1">
            <a:off x="5148129" y="2325670"/>
            <a:ext cx="1991745" cy="36699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Gerade Verbindung mit Pfeil 188"/>
          <p:cNvCxnSpPr>
            <a:stCxn id="166" idx="3"/>
            <a:endCxn id="176" idx="1"/>
          </p:cNvCxnSpPr>
          <p:nvPr/>
        </p:nvCxnSpPr>
        <p:spPr>
          <a:xfrm>
            <a:off x="5148129" y="2692660"/>
            <a:ext cx="1991745" cy="741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Gerade Verbindung mit Pfeil 191"/>
          <p:cNvCxnSpPr>
            <a:stCxn id="166" idx="3"/>
            <a:endCxn id="177" idx="1"/>
          </p:cNvCxnSpPr>
          <p:nvPr/>
        </p:nvCxnSpPr>
        <p:spPr>
          <a:xfrm>
            <a:off x="5148129" y="2692660"/>
            <a:ext cx="1991745" cy="374024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Gerade Verbindung mit Pfeil 194"/>
          <p:cNvCxnSpPr>
            <a:stCxn id="166" idx="3"/>
            <a:endCxn id="178" idx="1"/>
          </p:cNvCxnSpPr>
          <p:nvPr/>
        </p:nvCxnSpPr>
        <p:spPr>
          <a:xfrm>
            <a:off x="5148129" y="2692660"/>
            <a:ext cx="1991745" cy="748424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Gerade Verbindung mit Pfeil 197"/>
          <p:cNvCxnSpPr>
            <a:stCxn id="166" idx="3"/>
            <a:endCxn id="179" idx="1"/>
          </p:cNvCxnSpPr>
          <p:nvPr/>
        </p:nvCxnSpPr>
        <p:spPr>
          <a:xfrm>
            <a:off x="5148129" y="2692660"/>
            <a:ext cx="1991745" cy="1115038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Gerade Verbindung mit Pfeil 200"/>
          <p:cNvCxnSpPr>
            <a:stCxn id="166" idx="3"/>
            <a:endCxn id="180" idx="1"/>
          </p:cNvCxnSpPr>
          <p:nvPr/>
        </p:nvCxnSpPr>
        <p:spPr>
          <a:xfrm>
            <a:off x="5148129" y="2692660"/>
            <a:ext cx="1991745" cy="1489438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Gerade Verbindung mit Pfeil 203"/>
          <p:cNvCxnSpPr>
            <a:stCxn id="166" idx="3"/>
            <a:endCxn id="181" idx="1"/>
          </p:cNvCxnSpPr>
          <p:nvPr/>
        </p:nvCxnSpPr>
        <p:spPr>
          <a:xfrm>
            <a:off x="5148129" y="2692660"/>
            <a:ext cx="1991745" cy="1856052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Gerade Verbindung mit Pfeil 60"/>
          <p:cNvCxnSpPr>
            <a:stCxn id="60" idx="3"/>
          </p:cNvCxnSpPr>
          <p:nvPr/>
        </p:nvCxnSpPr>
        <p:spPr>
          <a:xfrm>
            <a:off x="5148129" y="2325670"/>
            <a:ext cx="1991745" cy="741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Gerade Verbindung mit Pfeil 61"/>
          <p:cNvCxnSpPr>
            <a:stCxn id="60" idx="3"/>
          </p:cNvCxnSpPr>
          <p:nvPr/>
        </p:nvCxnSpPr>
        <p:spPr>
          <a:xfrm>
            <a:off x="5148129" y="2325670"/>
            <a:ext cx="1991745" cy="38181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Gerade Verbindung mit Pfeil 62"/>
          <p:cNvCxnSpPr>
            <a:stCxn id="60" idx="3"/>
          </p:cNvCxnSpPr>
          <p:nvPr/>
        </p:nvCxnSpPr>
        <p:spPr>
          <a:xfrm>
            <a:off x="5148129" y="2325670"/>
            <a:ext cx="1991745" cy="748424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Gerade Verbindung mit Pfeil 63"/>
          <p:cNvCxnSpPr>
            <a:stCxn id="60" idx="3"/>
          </p:cNvCxnSpPr>
          <p:nvPr/>
        </p:nvCxnSpPr>
        <p:spPr>
          <a:xfrm>
            <a:off x="5148129" y="2325670"/>
            <a:ext cx="1991745" cy="1122824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Gerade Verbindung mit Pfeil 66"/>
          <p:cNvCxnSpPr>
            <a:stCxn id="60" idx="3"/>
          </p:cNvCxnSpPr>
          <p:nvPr/>
        </p:nvCxnSpPr>
        <p:spPr>
          <a:xfrm>
            <a:off x="5148129" y="2325670"/>
            <a:ext cx="1991745" cy="1489438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Gerade Verbindung mit Pfeil 67"/>
          <p:cNvCxnSpPr>
            <a:stCxn id="60" idx="3"/>
          </p:cNvCxnSpPr>
          <p:nvPr/>
        </p:nvCxnSpPr>
        <p:spPr>
          <a:xfrm>
            <a:off x="5148129" y="2325670"/>
            <a:ext cx="1991745" cy="1863838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Gerade Verbindung mit Pfeil 68"/>
          <p:cNvCxnSpPr>
            <a:stCxn id="60" idx="3"/>
          </p:cNvCxnSpPr>
          <p:nvPr/>
        </p:nvCxnSpPr>
        <p:spPr>
          <a:xfrm>
            <a:off x="5148129" y="2325670"/>
            <a:ext cx="1991745" cy="2230452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6008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D939CE78-E6B6-44BA-9946-07DBB2D9C71A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0" y="257692"/>
            <a:ext cx="10512305" cy="928958"/>
          </a:xfrm>
        </p:spPr>
        <p:txBody>
          <a:bodyPr/>
          <a:lstStyle/>
          <a:p>
            <a:r>
              <a:rPr lang="de-DE" dirty="0" smtClean="0"/>
              <a:t>1.1 </a:t>
            </a:r>
            <a:r>
              <a:rPr lang="de-DE" dirty="0" err="1" smtClean="0"/>
              <a:t>Weisfeiler</a:t>
            </a:r>
            <a:r>
              <a:rPr lang="de-DE" dirty="0" smtClean="0"/>
              <a:t>-Lehman </a:t>
            </a:r>
            <a:r>
              <a:rPr lang="de-DE" dirty="0" err="1"/>
              <a:t>node</a:t>
            </a:r>
            <a:r>
              <a:rPr lang="de-DE" dirty="0"/>
              <a:t> </a:t>
            </a:r>
            <a:r>
              <a:rPr lang="de-DE" dirty="0" err="1"/>
              <a:t>embedding</a:t>
            </a:r>
            <a:r>
              <a:rPr lang="de-DE" dirty="0"/>
              <a:t> </a:t>
            </a:r>
            <a:r>
              <a:rPr lang="de-DE" dirty="0" err="1" smtClean="0"/>
              <a:t>scheme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err="1" smtClean="0"/>
              <a:t>Theory</a:t>
            </a:r>
            <a:endParaRPr lang="de-DE" dirty="0"/>
          </a:p>
        </p:txBody>
      </p:sp>
      <p:graphicFrame>
        <p:nvGraphicFramePr>
          <p:cNvPr id="7" name="Tabel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5691011"/>
              </p:ext>
            </p:extLst>
          </p:nvPr>
        </p:nvGraphicFramePr>
        <p:xfrm>
          <a:off x="21020" y="3058160"/>
          <a:ext cx="12170980" cy="1833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85490"/>
                <a:gridCol w="608549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solidFill>
                            <a:schemeClr val="bg1"/>
                          </a:solidFill>
                        </a:rPr>
                        <a:t>DISCRETE node labels</a:t>
                      </a:r>
                      <a:endParaRPr lang="en-GB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15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solidFill>
                            <a:schemeClr val="bg1"/>
                          </a:solidFill>
                        </a:rPr>
                        <a:t>CONTINUOUS node labels</a:t>
                      </a:r>
                      <a:endParaRPr lang="en-GB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150A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 smtClean="0"/>
                    </a:p>
                    <a:p>
                      <a:endParaRPr lang="en-GB" dirty="0" smtClean="0"/>
                    </a:p>
                    <a:p>
                      <a:endParaRPr lang="en-GB" dirty="0" smtClean="0"/>
                    </a:p>
                    <a:p>
                      <a:endParaRPr lang="en-GB" dirty="0" smtClean="0"/>
                    </a:p>
                    <a:p>
                      <a:endParaRPr lang="en-GB" dirty="0"/>
                    </a:p>
                  </a:txBody>
                  <a:tcPr>
                    <a:solidFill>
                      <a:srgbClr val="CFD5EA"/>
                    </a:solidFill>
                  </a:tcPr>
                </a:tc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hteck 9"/>
              <p:cNvSpPr/>
              <p:nvPr/>
            </p:nvSpPr>
            <p:spPr>
              <a:xfrm>
                <a:off x="1459323" y="3810225"/>
                <a:ext cx="3311612" cy="3742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h𝑎𝑠h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h</m:t>
                          </m:r>
                        </m:sup>
                      </m:sSup>
                      <m:d>
                        <m:d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p>
                      </m:s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0" name="Rechteck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9323" y="3810225"/>
                <a:ext cx="3311612" cy="374270"/>
              </a:xfrm>
              <a:prstGeom prst="rect">
                <a:avLst/>
              </a:prstGeom>
              <a:blipFill rotWithShape="0">
                <a:blip r:embed="rId3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echteck 24"/>
          <p:cNvSpPr/>
          <p:nvPr/>
        </p:nvSpPr>
        <p:spPr>
          <a:xfrm>
            <a:off x="1604535" y="3270095"/>
            <a:ext cx="437975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hteck 25"/>
          <p:cNvSpPr/>
          <p:nvPr/>
        </p:nvSpPr>
        <p:spPr>
          <a:xfrm>
            <a:off x="6416392" y="3270095"/>
            <a:ext cx="751663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0" name="Tabelle 3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28636750"/>
                  </p:ext>
                </p:extLst>
              </p:nvPr>
            </p:nvGraphicFramePr>
            <p:xfrm>
              <a:off x="21020" y="1248821"/>
              <a:ext cx="4437060" cy="1112111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050149"/>
                    <a:gridCol w="3386911"/>
                  </a:tblGrid>
                  <a:tr h="370840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 xmlns:m="http://schemas.openxmlformats.org/officeDocument/2006/math">
                              <m:r>
                                <a:rPr lang="de-DE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oMath>
                          </a14:m>
                          <a:r>
                            <a:rPr lang="en-GB" dirty="0" smtClean="0"/>
                            <a:t>:</a:t>
                          </a:r>
                          <a:endParaRPr lang="en-GB" dirty="0"/>
                        </a:p>
                      </a:txBody>
                      <a:tcPr marL="0" marR="14400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 smtClean="0"/>
                            <a:t>dimensionality of the node labels</a:t>
                          </a:r>
                        </a:p>
                      </a:txBody>
                      <a:tcPr marL="0" marR="144000" marT="0" marB="0">
                        <a:noFill/>
                      </a:tcPr>
                    </a:tc>
                  </a:tr>
                  <a:tr h="370431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</m:oMath>
                          </a14:m>
                          <a:r>
                            <a:rPr lang="en-GB" dirty="0" smtClean="0"/>
                            <a:t>: </a:t>
                          </a:r>
                          <a:endParaRPr lang="en-GB" dirty="0"/>
                        </a:p>
                      </a:txBody>
                      <a:tcPr marL="0" marR="14400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 smtClean="0"/>
                            <a:t>cardinality of the node set</a:t>
                          </a:r>
                        </a:p>
                      </a:txBody>
                      <a:tcPr marL="0" marR="144000" marT="0" marB="0">
                        <a:noFill/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 xmlns:m="http://schemas.openxmlformats.org/officeDocument/2006/math">
                              <m:r>
                                <a:rPr lang="de-DE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de-DE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DE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de-DE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GB" dirty="0" smtClean="0"/>
                            <a:t>:</a:t>
                          </a:r>
                          <a:endParaRPr lang="en-GB" dirty="0"/>
                        </a:p>
                      </a:txBody>
                      <a:tcPr marL="0" marR="14400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 smtClean="0"/>
                            <a:t>neighbourhood </a:t>
                          </a:r>
                          <a:r>
                            <a:rPr lang="en-GB" dirty="0"/>
                            <a:t>of </a:t>
                          </a:r>
                          <a14:m>
                            <m:oMath xmlns:m="http://schemas.openxmlformats.org/officeDocument/2006/math"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oMath>
                          </a14:m>
                          <a:endParaRPr lang="en-GB" dirty="0"/>
                        </a:p>
                      </a:txBody>
                      <a:tcPr marL="0" marR="144000" marT="0" marB="0">
                        <a:noFill/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40" name="Tabelle 3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28636750"/>
                  </p:ext>
                </p:extLst>
              </p:nvPr>
            </p:nvGraphicFramePr>
            <p:xfrm>
              <a:off x="21020" y="1248821"/>
              <a:ext cx="4437060" cy="1112111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050149"/>
                    <a:gridCol w="3386911"/>
                  </a:tblGrid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0" marR="144000" marT="0" marB="0">
                        <a:blipFill rotWithShape="0">
                          <a:blip r:embed="rId4"/>
                          <a:stretch>
                            <a:fillRect t="-19672" r="-321387" b="-2131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 smtClean="0"/>
                            <a:t>dimensionality of the node labels</a:t>
                          </a:r>
                        </a:p>
                      </a:txBody>
                      <a:tcPr marL="0" marR="144000" marT="0" marB="0">
                        <a:noFill/>
                      </a:tcPr>
                    </a:tc>
                  </a:tr>
                  <a:tr h="370431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0" marR="144000" marT="0" marB="0">
                        <a:blipFill rotWithShape="0">
                          <a:blip r:embed="rId4"/>
                          <a:stretch>
                            <a:fillRect t="-117742" r="-321387" b="-1096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 smtClean="0"/>
                            <a:t>cardinality of the </a:t>
                          </a:r>
                          <a:r>
                            <a:rPr lang="en-GB" dirty="0" smtClean="0"/>
                            <a:t>node set</a:t>
                          </a:r>
                          <a:endParaRPr lang="en-GB" dirty="0" smtClean="0"/>
                        </a:p>
                      </a:txBody>
                      <a:tcPr marL="0" marR="144000" marT="0" marB="0">
                        <a:noFill/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0" marR="144000" marT="0" marB="0">
                        <a:blipFill rotWithShape="0">
                          <a:blip r:embed="rId4"/>
                          <a:stretch>
                            <a:fillRect t="-221311" r="-321387" b="-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0" marR="144000" marT="0" marB="0">
                        <a:blipFill rotWithShape="0">
                          <a:blip r:embed="rId4"/>
                          <a:stretch>
                            <a:fillRect l="-31115" t="-221311" b="-11475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hteck 10"/>
              <p:cNvSpPr/>
              <p:nvPr/>
            </p:nvSpPr>
            <p:spPr>
              <a:xfrm>
                <a:off x="6416392" y="3652509"/>
                <a:ext cx="3392275" cy="80021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h</m:t>
                          </m:r>
                        </m:sup>
                      </m:sSup>
                      <m:d>
                        <m:d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de-DE" i="1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supHide m:val="on"/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de-DE" i="1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p>
                          </m:sSup>
                          <m:d>
                            <m:d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1" name="Rechteck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6392" y="3652509"/>
                <a:ext cx="3392275" cy="800219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hteck 11"/>
              <p:cNvSpPr/>
              <p:nvPr/>
            </p:nvSpPr>
            <p:spPr>
              <a:xfrm>
                <a:off x="0" y="2495115"/>
                <a:ext cx="3486660" cy="4157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p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h</m:t>
                          </m:r>
                        </m:sup>
                      </m:sSup>
                      <m:r>
                        <a:rPr lang="de-DE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de-DE" i="1" smtClean="0">
                          <a:latin typeface="Cambria Math" panose="02040503050406030204" pitchFamily="18" charset="0"/>
                        </a:rPr>
                        <m:t>)=</m:t>
                      </m:r>
                      <m:d>
                        <m:dPr>
                          <m:begChr m:val="{"/>
                          <m:endChr m:val="}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p>
                          </m:sSup>
                          <m:d>
                            <m:d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, …,</m:t>
                          </m:r>
                          <m:sSup>
                            <m:sSup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p>
                          </m:sSup>
                          <m:d>
                            <m:d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DE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)|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2" name="Rechteck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495115"/>
                <a:ext cx="3486660" cy="415755"/>
              </a:xfrm>
              <a:prstGeom prst="rect">
                <a:avLst/>
              </a:prstGeom>
              <a:blipFill rotWithShape="0">
                <a:blip r:embed="rId6"/>
                <a:stretch>
                  <a:fillRect b="-724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62727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D939CE78-E6B6-44BA-9946-07DBB2D9C71A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0" y="257692"/>
            <a:ext cx="10512305" cy="928958"/>
          </a:xfrm>
        </p:spPr>
        <p:txBody>
          <a:bodyPr/>
          <a:lstStyle/>
          <a:p>
            <a:r>
              <a:rPr lang="de-DE" dirty="0" smtClean="0"/>
              <a:t>1.1 </a:t>
            </a:r>
            <a:r>
              <a:rPr lang="de-DE" dirty="0" err="1" smtClean="0"/>
              <a:t>Weisfeiler</a:t>
            </a:r>
            <a:r>
              <a:rPr lang="de-DE" dirty="0" smtClean="0"/>
              <a:t>-Lehman </a:t>
            </a:r>
            <a:r>
              <a:rPr lang="de-DE" dirty="0" err="1"/>
              <a:t>node</a:t>
            </a:r>
            <a:r>
              <a:rPr lang="de-DE" dirty="0"/>
              <a:t> </a:t>
            </a:r>
            <a:r>
              <a:rPr lang="de-DE" dirty="0" err="1"/>
              <a:t>embedding</a:t>
            </a:r>
            <a:r>
              <a:rPr lang="de-DE" dirty="0"/>
              <a:t> </a:t>
            </a:r>
            <a:r>
              <a:rPr lang="de-DE" dirty="0" err="1" smtClean="0"/>
              <a:t>scheme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err="1" smtClean="0"/>
              <a:t>Theory</a:t>
            </a:r>
            <a:endParaRPr lang="de-DE" dirty="0"/>
          </a:p>
        </p:txBody>
      </p:sp>
      <p:graphicFrame>
        <p:nvGraphicFramePr>
          <p:cNvPr id="7" name="Tabel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6472101"/>
              </p:ext>
            </p:extLst>
          </p:nvPr>
        </p:nvGraphicFramePr>
        <p:xfrm>
          <a:off x="21020" y="3058160"/>
          <a:ext cx="12170980" cy="1833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85490"/>
                <a:gridCol w="608549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solidFill>
                            <a:schemeClr val="bg1"/>
                          </a:solidFill>
                        </a:rPr>
                        <a:t>DISCRETE node labels</a:t>
                      </a:r>
                      <a:endParaRPr lang="en-GB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15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solidFill>
                            <a:schemeClr val="bg1"/>
                          </a:solidFill>
                        </a:rPr>
                        <a:t>CONTINUOUS node labels</a:t>
                      </a:r>
                      <a:endParaRPr lang="en-GB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150A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 smtClean="0"/>
                    </a:p>
                    <a:p>
                      <a:endParaRPr lang="en-GB" dirty="0" smtClean="0"/>
                    </a:p>
                    <a:p>
                      <a:endParaRPr lang="en-GB" dirty="0" smtClean="0"/>
                    </a:p>
                    <a:p>
                      <a:endParaRPr lang="en-GB" dirty="0" smtClean="0"/>
                    </a:p>
                    <a:p>
                      <a:endParaRPr lang="en-GB" dirty="0"/>
                    </a:p>
                  </a:txBody>
                  <a:tcPr>
                    <a:solidFill>
                      <a:srgbClr val="CFD5EA"/>
                    </a:solidFill>
                  </a:tcPr>
                </a:tc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hteck 9"/>
              <p:cNvSpPr/>
              <p:nvPr/>
            </p:nvSpPr>
            <p:spPr>
              <a:xfrm>
                <a:off x="1459323" y="3810225"/>
                <a:ext cx="3311612" cy="3742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h𝑎𝑠h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h</m:t>
                          </m:r>
                        </m:sup>
                      </m:sSup>
                      <m:d>
                        <m:d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p>
                      </m:s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0" name="Rechteck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9323" y="3810225"/>
                <a:ext cx="3311612" cy="374270"/>
              </a:xfrm>
              <a:prstGeom prst="rect">
                <a:avLst/>
              </a:prstGeom>
              <a:blipFill rotWithShape="0">
                <a:blip r:embed="rId3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echteck 24"/>
          <p:cNvSpPr/>
          <p:nvPr/>
        </p:nvSpPr>
        <p:spPr>
          <a:xfrm>
            <a:off x="1604535" y="3270095"/>
            <a:ext cx="437975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hteck 25"/>
          <p:cNvSpPr/>
          <p:nvPr/>
        </p:nvSpPr>
        <p:spPr>
          <a:xfrm>
            <a:off x="6416392" y="3270095"/>
            <a:ext cx="751663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0" name="Tabelle 3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00155953"/>
                  </p:ext>
                </p:extLst>
              </p:nvPr>
            </p:nvGraphicFramePr>
            <p:xfrm>
              <a:off x="21020" y="1248821"/>
              <a:ext cx="4437060" cy="1112111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050149"/>
                    <a:gridCol w="3386911"/>
                  </a:tblGrid>
                  <a:tr h="370840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 xmlns:m="http://schemas.openxmlformats.org/officeDocument/2006/math">
                              <m:r>
                                <a:rPr lang="de-DE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oMath>
                          </a14:m>
                          <a:r>
                            <a:rPr lang="en-GB" dirty="0" smtClean="0"/>
                            <a:t>:</a:t>
                          </a:r>
                          <a:endParaRPr lang="en-GB" dirty="0"/>
                        </a:p>
                      </a:txBody>
                      <a:tcPr marL="0" marR="14400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 smtClean="0"/>
                            <a:t>dimensionality of the node labels</a:t>
                          </a:r>
                        </a:p>
                      </a:txBody>
                      <a:tcPr marL="0" marR="144000" marT="0" marB="0">
                        <a:noFill/>
                      </a:tcPr>
                    </a:tc>
                  </a:tr>
                  <a:tr h="370431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</m:oMath>
                          </a14:m>
                          <a:r>
                            <a:rPr lang="en-GB" dirty="0" smtClean="0"/>
                            <a:t>: </a:t>
                          </a:r>
                          <a:endParaRPr lang="en-GB" dirty="0"/>
                        </a:p>
                      </a:txBody>
                      <a:tcPr marL="0" marR="14400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 smtClean="0"/>
                            <a:t>cardinality of the node set</a:t>
                          </a:r>
                        </a:p>
                      </a:txBody>
                      <a:tcPr marL="0" marR="144000" marT="0" marB="0">
                        <a:noFill/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 xmlns:m="http://schemas.openxmlformats.org/officeDocument/2006/math">
                              <m:r>
                                <a:rPr lang="de-DE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de-DE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DE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de-DE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GB" dirty="0" smtClean="0"/>
                            <a:t>:</a:t>
                          </a:r>
                          <a:endParaRPr lang="en-GB" dirty="0"/>
                        </a:p>
                      </a:txBody>
                      <a:tcPr marL="0" marR="14400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 smtClean="0"/>
                            <a:t>neighbourhood </a:t>
                          </a:r>
                          <a:r>
                            <a:rPr lang="en-GB" dirty="0"/>
                            <a:t>of </a:t>
                          </a:r>
                          <a14:m>
                            <m:oMath xmlns:m="http://schemas.openxmlformats.org/officeDocument/2006/math"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oMath>
                          </a14:m>
                          <a:endParaRPr lang="en-GB" dirty="0"/>
                        </a:p>
                      </a:txBody>
                      <a:tcPr marL="0" marR="144000" marT="0" marB="0">
                        <a:noFill/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40" name="Tabelle 3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00155953"/>
                  </p:ext>
                </p:extLst>
              </p:nvPr>
            </p:nvGraphicFramePr>
            <p:xfrm>
              <a:off x="21020" y="1248821"/>
              <a:ext cx="4437060" cy="1112111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050149"/>
                    <a:gridCol w="3386911"/>
                  </a:tblGrid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0" marR="144000" marT="0" marB="0">
                        <a:blipFill rotWithShape="0">
                          <a:blip r:embed="rId4"/>
                          <a:stretch>
                            <a:fillRect t="-19672" r="-321387" b="-2131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 smtClean="0"/>
                            <a:t>dimensionality of the node labels</a:t>
                          </a:r>
                        </a:p>
                      </a:txBody>
                      <a:tcPr marL="0" marR="144000" marT="0" marB="0">
                        <a:noFill/>
                      </a:tcPr>
                    </a:tc>
                  </a:tr>
                  <a:tr h="370431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0" marR="144000" marT="0" marB="0">
                        <a:blipFill rotWithShape="0">
                          <a:blip r:embed="rId4"/>
                          <a:stretch>
                            <a:fillRect t="-117742" r="-321387" b="-1096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 smtClean="0"/>
                            <a:t>cardinality of the </a:t>
                          </a:r>
                          <a:r>
                            <a:rPr lang="en-GB" dirty="0" smtClean="0"/>
                            <a:t>node set</a:t>
                          </a:r>
                          <a:endParaRPr lang="en-GB" dirty="0" smtClean="0"/>
                        </a:p>
                      </a:txBody>
                      <a:tcPr marL="0" marR="144000" marT="0" marB="0">
                        <a:noFill/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0" marR="144000" marT="0" marB="0">
                        <a:blipFill rotWithShape="0">
                          <a:blip r:embed="rId4"/>
                          <a:stretch>
                            <a:fillRect t="-221311" r="-321387" b="-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0" marR="144000" marT="0" marB="0">
                        <a:blipFill rotWithShape="0">
                          <a:blip r:embed="rId4"/>
                          <a:stretch>
                            <a:fillRect l="-31115" t="-221311" b="-11475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hteck 10"/>
              <p:cNvSpPr/>
              <p:nvPr/>
            </p:nvSpPr>
            <p:spPr>
              <a:xfrm>
                <a:off x="6416392" y="3652509"/>
                <a:ext cx="4310091" cy="80021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h</m:t>
                          </m:r>
                        </m:sup>
                      </m:sSup>
                      <m:d>
                        <m:d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de-DE" i="1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supHide m:val="on"/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de-DE" i="1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b>
                        <m:sup/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(</m:t>
                          </m:r>
                          <m:d>
                            <m:d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)</m:t>
                          </m:r>
                          <m:sSup>
                            <m:sSup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p>
                          </m:sSup>
                          <m:d>
                            <m:d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1" name="Rechteck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6392" y="3652509"/>
                <a:ext cx="4310091" cy="800219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hteck 11"/>
              <p:cNvSpPr/>
              <p:nvPr/>
            </p:nvSpPr>
            <p:spPr>
              <a:xfrm>
                <a:off x="0" y="2495115"/>
                <a:ext cx="3486660" cy="4157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p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h</m:t>
                          </m:r>
                        </m:sup>
                      </m:sSup>
                      <m:r>
                        <a:rPr lang="de-DE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de-DE" i="1" smtClean="0">
                          <a:latin typeface="Cambria Math" panose="02040503050406030204" pitchFamily="18" charset="0"/>
                        </a:rPr>
                        <m:t>)=</m:t>
                      </m:r>
                      <m:d>
                        <m:dPr>
                          <m:begChr m:val="{"/>
                          <m:endChr m:val="}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p>
                          </m:sSup>
                          <m:d>
                            <m:d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, …,</m:t>
                          </m:r>
                          <m:sSup>
                            <m:sSup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p>
                          </m:sSup>
                          <m:d>
                            <m:d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DE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)|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2" name="Rechteck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495115"/>
                <a:ext cx="3486660" cy="415755"/>
              </a:xfrm>
              <a:prstGeom prst="rect">
                <a:avLst/>
              </a:prstGeom>
              <a:blipFill rotWithShape="0">
                <a:blip r:embed="rId6"/>
                <a:stretch>
                  <a:fillRect b="-724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67077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D939CE78-E6B6-44BA-9946-07DBB2D9C71A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0" y="257692"/>
            <a:ext cx="10512305" cy="928958"/>
          </a:xfrm>
        </p:spPr>
        <p:txBody>
          <a:bodyPr/>
          <a:lstStyle/>
          <a:p>
            <a:r>
              <a:rPr lang="de-DE" dirty="0" smtClean="0"/>
              <a:t>1.1 </a:t>
            </a:r>
            <a:r>
              <a:rPr lang="de-DE" dirty="0" err="1" smtClean="0"/>
              <a:t>Weisfeiler</a:t>
            </a:r>
            <a:r>
              <a:rPr lang="de-DE" dirty="0" smtClean="0"/>
              <a:t>-Lehman </a:t>
            </a:r>
            <a:r>
              <a:rPr lang="de-DE" dirty="0" err="1"/>
              <a:t>node</a:t>
            </a:r>
            <a:r>
              <a:rPr lang="de-DE" dirty="0"/>
              <a:t> </a:t>
            </a:r>
            <a:r>
              <a:rPr lang="de-DE" dirty="0" err="1"/>
              <a:t>embedding</a:t>
            </a:r>
            <a:r>
              <a:rPr lang="de-DE" dirty="0"/>
              <a:t> </a:t>
            </a:r>
            <a:r>
              <a:rPr lang="de-DE" dirty="0" err="1" smtClean="0"/>
              <a:t>scheme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err="1" smtClean="0"/>
              <a:t>Theory</a:t>
            </a:r>
            <a:endParaRPr lang="de-DE" dirty="0"/>
          </a:p>
        </p:txBody>
      </p:sp>
      <p:sp>
        <p:nvSpPr>
          <p:cNvPr id="16" name="Fußzeilenplatzhalter 4">
            <a:extLst>
              <a:ext uri="{FF2B5EF4-FFF2-40B4-BE49-F238E27FC236}">
                <a16:creationId xmlns:a16="http://schemas.microsoft.com/office/drawing/2014/main" xmlns="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5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hteck 4"/>
              <p:cNvSpPr/>
              <p:nvPr/>
            </p:nvSpPr>
            <p:spPr>
              <a:xfrm>
                <a:off x="0" y="2495115"/>
                <a:ext cx="3654205" cy="41524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p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h</m:t>
                          </m:r>
                        </m:sup>
                      </m:sSup>
                      <m:r>
                        <a:rPr lang="de-DE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de-DE" i="1" smtClean="0">
                          <a:latin typeface="Cambria Math" panose="02040503050406030204" pitchFamily="18" charset="0"/>
                        </a:rPr>
                        <m:t>)=</m:t>
                      </m:r>
                      <m:d>
                        <m:dPr>
                          <m:begChr m:val="{"/>
                          <m:endChr m:val="}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p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p>
                          </m:sSup>
                          <m:d>
                            <m:d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, …,</m:t>
                          </m:r>
                          <m:sSup>
                            <m:sSup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p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p>
                          </m:sSup>
                          <m:d>
                            <m:d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DE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func>
                                    <m:funcPr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de-DE" b="0" i="0" smtClean="0">
                                          <a:latin typeface="Cambria Math" panose="02040503050406030204" pitchFamily="18" charset="0"/>
                                        </a:rPr>
                                        <m:t>deg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de-DE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b="0" i="1" smtClean="0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</m:d>
                                    </m:e>
                                  </m:func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5" name="Rechteck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495115"/>
                <a:ext cx="3654205" cy="415242"/>
              </a:xfrm>
              <a:prstGeom prst="rect">
                <a:avLst/>
              </a:prstGeom>
              <a:blipFill rotWithShape="0">
                <a:blip r:embed="rId3"/>
                <a:stretch>
                  <a:fillRect b="-882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" name="Tabelle 6"/>
          <p:cNvGraphicFramePr>
            <a:graphicFrameLocks noGrp="1"/>
          </p:cNvGraphicFramePr>
          <p:nvPr>
            <p:extLst/>
          </p:nvPr>
        </p:nvGraphicFramePr>
        <p:xfrm>
          <a:off x="21020" y="3058160"/>
          <a:ext cx="12170980" cy="1833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85490"/>
                <a:gridCol w="608549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solidFill>
                            <a:schemeClr val="bg1"/>
                          </a:solidFill>
                        </a:rPr>
                        <a:t>DISCRETE node labels</a:t>
                      </a:r>
                      <a:endParaRPr lang="en-GB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15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solidFill>
                            <a:schemeClr val="bg1"/>
                          </a:solidFill>
                        </a:rPr>
                        <a:t>CONTINUOUS node labels</a:t>
                      </a:r>
                      <a:endParaRPr lang="en-GB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150A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 smtClean="0"/>
                    </a:p>
                    <a:p>
                      <a:endParaRPr lang="en-GB" dirty="0" smtClean="0"/>
                    </a:p>
                    <a:p>
                      <a:endParaRPr lang="en-GB" dirty="0" smtClean="0"/>
                    </a:p>
                    <a:p>
                      <a:endParaRPr lang="en-GB" dirty="0" smtClean="0"/>
                    </a:p>
                    <a:p>
                      <a:endParaRPr lang="en-GB" dirty="0"/>
                    </a:p>
                  </a:txBody>
                  <a:tcPr>
                    <a:solidFill>
                      <a:srgbClr val="CFD5EA"/>
                    </a:solidFill>
                  </a:tcPr>
                </a:tc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hteck 9"/>
              <p:cNvSpPr/>
              <p:nvPr/>
            </p:nvSpPr>
            <p:spPr>
              <a:xfrm>
                <a:off x="1459323" y="3810225"/>
                <a:ext cx="3198375" cy="3742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h𝑎𝑠h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p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h</m:t>
                          </m:r>
                        </m:sup>
                      </m:sSup>
                      <m:d>
                        <m:d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p>
                      </m:s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0" name="Rechteck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9323" y="3810225"/>
                <a:ext cx="3198375" cy="374270"/>
              </a:xfrm>
              <a:prstGeom prst="rect">
                <a:avLst/>
              </a:prstGeom>
              <a:blipFill rotWithShape="0">
                <a:blip r:embed="rId4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hteck 7"/>
              <p:cNvSpPr/>
              <p:nvPr/>
            </p:nvSpPr>
            <p:spPr>
              <a:xfrm>
                <a:off x="10596980" y="4525062"/>
                <a:ext cx="78701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</m:sSup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8" name="Rechteck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96980" y="4525062"/>
                <a:ext cx="787010" cy="36933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hteck 16"/>
              <p:cNvSpPr/>
              <p:nvPr/>
            </p:nvSpPr>
            <p:spPr>
              <a:xfrm>
                <a:off x="6416392" y="3576309"/>
                <a:ext cx="5546839" cy="9840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p>
                          </m:sSup>
                          <m:d>
                            <m:d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de-DE" b="0" i="0" smtClean="0">
                                  <a:latin typeface="Cambria Math" panose="02040503050406030204" pitchFamily="18" charset="0"/>
                                </a:rPr>
                                <m:t>deg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b>
                            <m:sup/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d>
                                <m:d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d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  <m:sSup>
                            <m:sSup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p>
                          </m:sSup>
                          <m:d>
                            <m:d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7" name="Rechteck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6392" y="3576309"/>
                <a:ext cx="5546839" cy="98405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hteck 14"/>
              <p:cNvSpPr/>
              <p:nvPr/>
            </p:nvSpPr>
            <p:spPr>
              <a:xfrm>
                <a:off x="10596980" y="5876092"/>
                <a:ext cx="1616019" cy="3808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+1)</m:t>
                          </m:r>
                        </m:sup>
                      </m:sSup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5" name="Rechteck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96980" y="5876092"/>
                <a:ext cx="1616019" cy="380810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hteck 17"/>
              <p:cNvSpPr/>
              <p:nvPr/>
            </p:nvSpPr>
            <p:spPr>
              <a:xfrm>
                <a:off x="10603282" y="5198223"/>
                <a:ext cx="112421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</m:sSup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8" name="Rechteck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03282" y="5198223"/>
                <a:ext cx="1124219" cy="369332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hteck 18"/>
              <p:cNvSpPr/>
              <p:nvPr/>
            </p:nvSpPr>
            <p:spPr>
              <a:xfrm>
                <a:off x="4636556" y="5198223"/>
                <a:ext cx="2939907" cy="4694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p>
                      </m:sSub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de-D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de-D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sup>
                              </m:sSup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de-DE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𝐺</m:t>
                                      </m:r>
                                    </m:sub>
                                  </m:sSub>
                                </m:sub>
                              </m:sSub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9" name="Rechteck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6556" y="5198223"/>
                <a:ext cx="2939907" cy="469424"/>
              </a:xfrm>
              <a:prstGeom prst="rect">
                <a:avLst/>
              </a:prstGeom>
              <a:blipFill rotWithShape="0">
                <a:blip r:embed="rId9"/>
                <a:stretch>
                  <a:fillRect b="-519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hteck 19"/>
              <p:cNvSpPr/>
              <p:nvPr/>
            </p:nvSpPr>
            <p:spPr>
              <a:xfrm>
                <a:off x="4919581" y="5864005"/>
                <a:ext cx="2453620" cy="4049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𝑊𝐿</m:t>
                          </m:r>
                        </m:sub>
                        <m:sup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</m:sup>
                      </m:sSub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⟶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b>
                            <m:sup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b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…</m:t>
                          </m:r>
                          <m:sSubSup>
                            <m:sSubSup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b>
                            <m:sup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0" name="Rechteck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9581" y="5864005"/>
                <a:ext cx="2453620" cy="404983"/>
              </a:xfrm>
              <a:prstGeom prst="rect">
                <a:avLst/>
              </a:prstGeom>
              <a:blipFill rotWithShape="0">
                <a:blip r:embed="rId10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Gewinkelte Verbindung 21"/>
          <p:cNvCxnSpPr>
            <a:stCxn id="26" idx="2"/>
            <a:endCxn id="27" idx="0"/>
          </p:cNvCxnSpPr>
          <p:nvPr/>
        </p:nvCxnSpPr>
        <p:spPr>
          <a:xfrm rot="5400000">
            <a:off x="5598883" y="4115284"/>
            <a:ext cx="1124131" cy="1262553"/>
          </a:xfrm>
          <a:prstGeom prst="bentConnector3">
            <a:avLst>
              <a:gd name="adj1" fmla="val 50000"/>
            </a:avLst>
          </a:prstGeom>
          <a:ln w="38100">
            <a:solidFill>
              <a:srgbClr val="015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hteck 24"/>
          <p:cNvSpPr/>
          <p:nvPr/>
        </p:nvSpPr>
        <p:spPr>
          <a:xfrm>
            <a:off x="1604535" y="3270095"/>
            <a:ext cx="437975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hteck 25"/>
          <p:cNvSpPr/>
          <p:nvPr/>
        </p:nvSpPr>
        <p:spPr>
          <a:xfrm>
            <a:off x="6416392" y="3270095"/>
            <a:ext cx="751663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hteck 26"/>
          <p:cNvSpPr/>
          <p:nvPr/>
        </p:nvSpPr>
        <p:spPr>
          <a:xfrm>
            <a:off x="5320694" y="5308626"/>
            <a:ext cx="417954" cy="2806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hteck 27"/>
          <p:cNvSpPr/>
          <p:nvPr/>
        </p:nvSpPr>
        <p:spPr>
          <a:xfrm>
            <a:off x="4657698" y="5319136"/>
            <a:ext cx="470860" cy="2806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Rechteck 28"/>
          <p:cNvSpPr/>
          <p:nvPr/>
        </p:nvSpPr>
        <p:spPr>
          <a:xfrm>
            <a:off x="6018614" y="5926175"/>
            <a:ext cx="397778" cy="2806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0" name="Gewinkelte Verbindung 29"/>
          <p:cNvCxnSpPr>
            <a:stCxn id="25" idx="2"/>
            <a:endCxn id="27" idx="0"/>
          </p:cNvCxnSpPr>
          <p:nvPr/>
        </p:nvCxnSpPr>
        <p:spPr>
          <a:xfrm rot="16200000" flipH="1">
            <a:off x="3114532" y="2893486"/>
            <a:ext cx="1124131" cy="3706148"/>
          </a:xfrm>
          <a:prstGeom prst="bentConnector3">
            <a:avLst>
              <a:gd name="adj1" fmla="val 50000"/>
            </a:avLst>
          </a:prstGeom>
          <a:ln w="38100">
            <a:solidFill>
              <a:srgbClr val="015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winkelte Verbindung 34"/>
          <p:cNvCxnSpPr>
            <a:stCxn id="28" idx="2"/>
            <a:endCxn id="29" idx="0"/>
          </p:cNvCxnSpPr>
          <p:nvPr/>
        </p:nvCxnSpPr>
        <p:spPr>
          <a:xfrm rot="16200000" flipH="1">
            <a:off x="5392117" y="5100788"/>
            <a:ext cx="326397" cy="1324375"/>
          </a:xfrm>
          <a:prstGeom prst="bentConnector3">
            <a:avLst>
              <a:gd name="adj1" fmla="val 50000"/>
            </a:avLst>
          </a:prstGeom>
          <a:ln w="38100">
            <a:solidFill>
              <a:srgbClr val="015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feld 37"/>
          <p:cNvSpPr txBox="1"/>
          <p:nvPr/>
        </p:nvSpPr>
        <p:spPr>
          <a:xfrm>
            <a:off x="-4676" y="5264281"/>
            <a:ext cx="1349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smtClean="0">
                <a:solidFill>
                  <a:srgbClr val="0150A0"/>
                </a:solidFill>
              </a:rPr>
              <a:t>WL-features</a:t>
            </a:r>
            <a:endParaRPr lang="en-GB" b="1" dirty="0">
              <a:solidFill>
                <a:srgbClr val="0150A0"/>
              </a:solidFill>
            </a:endParaRPr>
          </a:p>
        </p:txBody>
      </p:sp>
      <p:sp>
        <p:nvSpPr>
          <p:cNvPr id="39" name="Textfeld 38"/>
          <p:cNvSpPr txBox="1"/>
          <p:nvPr/>
        </p:nvSpPr>
        <p:spPr>
          <a:xfrm>
            <a:off x="0" y="5899656"/>
            <a:ext cx="1829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smtClean="0">
                <a:solidFill>
                  <a:srgbClr val="0150A0"/>
                </a:solidFill>
              </a:rPr>
              <a:t>Node embedding</a:t>
            </a:r>
            <a:endParaRPr lang="en-GB" b="1" dirty="0">
              <a:solidFill>
                <a:srgbClr val="0150A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0" name="Tabelle 39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21020" y="1248821"/>
              <a:ext cx="4437060" cy="1112111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050149"/>
                    <a:gridCol w="3386911"/>
                  </a:tblGrid>
                  <a:tr h="370840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 xmlns:m="http://schemas.openxmlformats.org/officeDocument/2006/math">
                              <m:r>
                                <a:rPr lang="de-DE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oMath>
                          </a14:m>
                          <a:r>
                            <a:rPr lang="en-GB" dirty="0" smtClean="0"/>
                            <a:t>:</a:t>
                          </a:r>
                          <a:endParaRPr lang="en-GB" dirty="0"/>
                        </a:p>
                      </a:txBody>
                      <a:tcPr marL="0" marR="14400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 smtClean="0"/>
                            <a:t>dimensionality of the node labels</a:t>
                          </a:r>
                        </a:p>
                      </a:txBody>
                      <a:tcPr marL="0" marR="144000" marT="0" marB="0">
                        <a:noFill/>
                      </a:tcPr>
                    </a:tc>
                  </a:tr>
                  <a:tr h="370431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</m:oMath>
                          </a14:m>
                          <a:r>
                            <a:rPr lang="en-GB" dirty="0" smtClean="0"/>
                            <a:t>: </a:t>
                          </a:r>
                          <a:endParaRPr lang="en-GB" dirty="0"/>
                        </a:p>
                      </a:txBody>
                      <a:tcPr marL="0" marR="14400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 smtClean="0"/>
                            <a:t>cardinality of the vertex set</a:t>
                          </a:r>
                        </a:p>
                      </a:txBody>
                      <a:tcPr marL="0" marR="144000" marT="0" marB="0">
                        <a:noFill/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 xmlns:m="http://schemas.openxmlformats.org/officeDocument/2006/math">
                              <m:r>
                                <a:rPr lang="de-DE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de-DE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DE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de-DE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GB" dirty="0" smtClean="0"/>
                            <a:t>:</a:t>
                          </a:r>
                          <a:endParaRPr lang="en-GB" dirty="0"/>
                        </a:p>
                      </a:txBody>
                      <a:tcPr marL="0" marR="14400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 smtClean="0"/>
                            <a:t>neighbourhood </a:t>
                          </a:r>
                          <a:r>
                            <a:rPr lang="en-GB" dirty="0"/>
                            <a:t>of </a:t>
                          </a:r>
                          <a14:m>
                            <m:oMath xmlns:m="http://schemas.openxmlformats.org/officeDocument/2006/math"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oMath>
                          </a14:m>
                          <a:endParaRPr lang="en-GB" dirty="0"/>
                        </a:p>
                      </a:txBody>
                      <a:tcPr marL="0" marR="144000" marT="0" marB="0">
                        <a:noFill/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40" name="Tabelle 3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38871657"/>
                  </p:ext>
                </p:extLst>
              </p:nvPr>
            </p:nvGraphicFramePr>
            <p:xfrm>
              <a:off x="21020" y="1248821"/>
              <a:ext cx="4437060" cy="1112111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050149"/>
                    <a:gridCol w="3386911"/>
                  </a:tblGrid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0" marR="144000" marT="0" marB="0">
                        <a:blipFill rotWithShape="0">
                          <a:blip r:embed="rId11"/>
                          <a:stretch>
                            <a:fillRect t="-19672" r="-321387" b="-2131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 smtClean="0"/>
                            <a:t>dimensionality of the node labels</a:t>
                          </a:r>
                        </a:p>
                      </a:txBody>
                      <a:tcPr marL="0" marR="144000" marT="0" marB="0">
                        <a:noFill/>
                      </a:tcPr>
                    </a:tc>
                  </a:tr>
                  <a:tr h="370431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0" marR="144000" marT="0" marB="0">
                        <a:blipFill rotWithShape="0">
                          <a:blip r:embed="rId11"/>
                          <a:stretch>
                            <a:fillRect t="-117742" r="-321387" b="-1096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 smtClean="0"/>
                            <a:t>cardinality of the vertex set</a:t>
                          </a:r>
                        </a:p>
                      </a:txBody>
                      <a:tcPr marL="0" marR="144000" marT="0" marB="0">
                        <a:noFill/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0" marR="144000" marT="0" marB="0">
                        <a:blipFill rotWithShape="0">
                          <a:blip r:embed="rId11"/>
                          <a:stretch>
                            <a:fillRect t="-221311" r="-321387" b="-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0" marR="144000" marT="0" marB="0">
                        <a:blipFill rotWithShape="0">
                          <a:blip r:embed="rId11"/>
                          <a:stretch>
                            <a:fillRect l="-31115" t="-221311" b="-11475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913706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D939CE78-E6B6-44BA-9946-07DBB2D9C71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de-DE" dirty="0"/>
              <a:t>2.2 </a:t>
            </a:r>
            <a:r>
              <a:rPr lang="de-DE" dirty="0" smtClean="0"/>
              <a:t>Graph Wasserstein </a:t>
            </a:r>
            <a:r>
              <a:rPr lang="de-DE" dirty="0" err="1" smtClean="0"/>
              <a:t>distance</a:t>
            </a:r>
            <a:endParaRPr lang="de-DE" dirty="0"/>
          </a:p>
        </p:txBody>
      </p:sp>
      <p:sp>
        <p:nvSpPr>
          <p:cNvPr id="16" name="Fußzeilenplatzhalter 4">
            <a:extLst>
              <a:ext uri="{FF2B5EF4-FFF2-40B4-BE49-F238E27FC236}">
                <a16:creationId xmlns:a16="http://schemas.microsoft.com/office/drawing/2014/main" xmlns="" id="{AABBEBB3-57C4-44EE-99B2-3DE186235B1D}"/>
              </a:ext>
            </a:extLst>
          </p:cNvPr>
          <p:cNvSpPr txBox="1">
            <a:spLocks/>
          </p:cNvSpPr>
          <p:nvPr/>
        </p:nvSpPr>
        <p:spPr>
          <a:xfrm>
            <a:off x="11282879" y="6591993"/>
            <a:ext cx="836645" cy="266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5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hteck 3"/>
              <p:cNvSpPr/>
              <p:nvPr/>
            </p:nvSpPr>
            <p:spPr>
              <a:xfrm>
                <a:off x="3184113" y="3825072"/>
                <a:ext cx="5823774" cy="948273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4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40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de-DE" sz="4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de-DE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  <m:r>
                            <a:rPr lang="de-DE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  <m:r>
                            <a:rPr lang="de-DE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</m:d>
                      <m:r>
                        <a:rPr lang="de-DE" sz="4000" b="0" i="1" smtClean="0">
                          <a:latin typeface="Cambria Math" panose="02040503050406030204" pitchFamily="18" charset="0"/>
                        </a:rPr>
                        <m:t>:=</m:t>
                      </m:r>
                      <m:func>
                        <m:funcPr>
                          <m:ctrlPr>
                            <a:rPr lang="de-DE" sz="4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de-DE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de-DE" sz="4000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de-DE" sz="40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de-DE" sz="4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m:rPr>
                                  <m:sty m:val="p"/>
                                </m:rPr>
                                <a:rPr lang="el-G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Γ</m:t>
                              </m:r>
                              <m:r>
                                <a:rPr lang="de-DE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DE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de-DE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DE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de-DE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′)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de-DE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40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de-DE" sz="40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DE" sz="40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4" name="Rechteck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4113" y="3825072"/>
                <a:ext cx="5823774" cy="94827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elle 5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21020" y="1248821"/>
              <a:ext cx="6582980" cy="2068866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315780"/>
                    <a:gridCol w="4267200"/>
                  </a:tblGrid>
                  <a:tr h="370840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 xmlns:m="http://schemas.openxmlformats.org/officeDocument/2006/math"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∈[1,∞)</m:t>
                              </m:r>
                            </m:oMath>
                          </a14:m>
                          <a:r>
                            <a:rPr lang="en-GB" dirty="0" smtClean="0"/>
                            <a:t>:</a:t>
                          </a:r>
                          <a:endParaRPr lang="en-GB" dirty="0"/>
                        </a:p>
                      </a:txBody>
                      <a:tcPr marL="0" marR="14400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 smtClean="0"/>
                            <a:t>parameter for the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de-DE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b="1" i="1" smtClean="0">
                                      <a:latin typeface="Cambria Math" panose="02040503050406030204" pitchFamily="18" charset="0"/>
                                    </a:rPr>
                                    <m:t>𝑳</m:t>
                                  </m:r>
                                </m:e>
                                <m:sup>
                                  <m:r>
                                    <a:rPr lang="de-DE" b="1" i="1" smtClean="0">
                                      <a:latin typeface="Cambria Math" panose="02040503050406030204" pitchFamily="18" charset="0"/>
                                    </a:rPr>
                                    <m:t>𝒑</m:t>
                                  </m:r>
                                </m:sup>
                              </m:sSup>
                            </m:oMath>
                          </a14:m>
                          <a:r>
                            <a:rPr lang="en-GB" dirty="0" smtClean="0"/>
                            <a:t> Wasserstein distance</a:t>
                          </a:r>
                        </a:p>
                      </a:txBody>
                      <a:tcPr marL="0" marR="144000" marT="0" marB="0">
                        <a:noFill/>
                      </a:tcPr>
                    </a:tc>
                  </a:tr>
                  <a:tr h="370431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de-DE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de-DE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∈</m:t>
                                </m:r>
                                <m:sSup>
                                  <m:sSupPr>
                                    <m:ctrlPr>
                                      <a:rPr lang="de-DE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ℝ</m:t>
                                    </m:r>
                                  </m:e>
                                  <m:sup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×</m:t>
                                    </m:r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𝑚</m:t>
                                    </m:r>
                                  </m:sup>
                                </m:sSup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 </m:t>
                                </m:r>
                              </m:oMath>
                            </m:oMathPara>
                          </a14:m>
                          <a:r>
                            <a:rPr lang="de-DE" dirty="0" smtClean="0"/>
                            <a:t/>
                          </a:r>
                          <a:br>
                            <a:rPr lang="de-DE" dirty="0" smtClean="0"/>
                          </a:br>
                          <a14:m>
                            <m:oMath xmlns:m="http://schemas.openxmlformats.org/officeDocument/2006/math"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′∈</m:t>
                              </m:r>
                              <m:sSup>
                                <m:sSup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ℝ</m:t>
                                  </m:r>
                                </m:e>
                                <m:sup>
                                  <m:sSup>
                                    <m:sSupPr>
                                      <m:ctrlPr>
                                        <a:rPr lang="de-DE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p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de-D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×</m:t>
                                  </m:r>
                                  <m:r>
                                    <a:rPr lang="de-D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</m:sup>
                              </m:sSup>
                            </m:oMath>
                          </a14:m>
                          <a:r>
                            <a:rPr lang="en-GB" dirty="0" smtClean="0"/>
                            <a:t>:</a:t>
                          </a:r>
                          <a:endParaRPr lang="en-GB" dirty="0"/>
                        </a:p>
                      </a:txBody>
                      <a:tcPr marL="0" marR="14400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dirty="0" err="1" smtClean="0"/>
                            <a:t>set</a:t>
                          </a:r>
                          <a:r>
                            <a:rPr lang="de-DE" dirty="0" smtClean="0"/>
                            <a:t> </a:t>
                          </a:r>
                          <a:r>
                            <a:rPr lang="de-DE" dirty="0" err="1" smtClean="0"/>
                            <a:t>of</a:t>
                          </a:r>
                          <a:r>
                            <a:rPr lang="de-DE" dirty="0" smtClean="0"/>
                            <a:t> </a:t>
                          </a:r>
                          <a:r>
                            <a:rPr lang="de-DE" dirty="0" err="1" smtClean="0"/>
                            <a:t>vectors</a:t>
                          </a:r>
                          <a:endParaRPr lang="en-GB" b="1" dirty="0" smtClean="0"/>
                        </a:p>
                      </a:txBody>
                      <a:tcPr marL="0" marR="144000" marT="0" marB="0" anchor="b">
                        <a:noFill/>
                      </a:tcPr>
                    </a:tc>
                  </a:tr>
                  <a:tr h="370431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 xmlns:m="http://schemas.openxmlformats.org/officeDocument/2006/math"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d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de-DE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𝑋</m:t>
                                  </m:r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de-DE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𝑋</m:t>
                                  </m:r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b>
                              </m:sSub>
                            </m:oMath>
                          </a14:m>
                          <a:r>
                            <a:rPr lang="en-GB" dirty="0" smtClean="0"/>
                            <a:t>: </a:t>
                          </a:r>
                          <a:endParaRPr lang="en-GB" dirty="0"/>
                        </a:p>
                      </a:txBody>
                      <a:tcPr marL="0" marR="14400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dirty="0" err="1" smtClean="0"/>
                            <a:t>distance</a:t>
                          </a:r>
                          <a:r>
                            <a:rPr lang="de-DE" dirty="0" smtClean="0"/>
                            <a:t> </a:t>
                          </a:r>
                          <a:r>
                            <a:rPr lang="de-DE" dirty="0" err="1" smtClean="0"/>
                            <a:t>matrix</a:t>
                          </a:r>
                          <a:r>
                            <a:rPr lang="de-DE" baseline="0" dirty="0" smtClean="0"/>
                            <a:t> on a </a:t>
                          </a:r>
                          <a:r>
                            <a:rPr lang="de-DE" baseline="0" dirty="0" err="1" smtClean="0"/>
                            <a:t>ground</a:t>
                          </a:r>
                          <a:r>
                            <a:rPr lang="de-DE" baseline="0" dirty="0" smtClean="0"/>
                            <a:t> </a:t>
                          </a:r>
                          <a:r>
                            <a:rPr lang="de-DE" baseline="0" dirty="0" err="1" smtClean="0"/>
                            <a:t>distance</a:t>
                          </a:r>
                          <a:endParaRPr lang="en-GB" dirty="0" smtClean="0"/>
                        </a:p>
                      </a:txBody>
                      <a:tcPr marL="0" marR="144000" marT="0" marB="0">
                        <a:noFill/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l-GR" sz="1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Γ</m:t>
                              </m:r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de-DE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′)</m:t>
                              </m:r>
                            </m:oMath>
                          </a14:m>
                          <a:r>
                            <a:rPr lang="en-GB" dirty="0" smtClean="0"/>
                            <a:t>:</a:t>
                          </a:r>
                          <a:endParaRPr lang="en-GB" dirty="0"/>
                        </a:p>
                      </a:txBody>
                      <a:tcPr marL="0" marR="14400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 smtClean="0"/>
                            <a:t>set </a:t>
                          </a:r>
                          <a:r>
                            <a:rPr lang="de-DE" dirty="0" err="1" smtClean="0"/>
                            <a:t>of</a:t>
                          </a:r>
                          <a:r>
                            <a:rPr lang="de-DE" dirty="0" smtClean="0"/>
                            <a:t> all </a:t>
                          </a:r>
                          <a:r>
                            <a:rPr lang="de-DE" dirty="0" err="1" smtClean="0"/>
                            <a:t>transportaion</a:t>
                          </a:r>
                          <a:r>
                            <a:rPr lang="de-DE" dirty="0" smtClean="0"/>
                            <a:t> </a:t>
                          </a:r>
                          <a:r>
                            <a:rPr lang="de-DE" dirty="0" err="1" smtClean="0"/>
                            <a:t>plans</a:t>
                          </a:r>
                          <a:endParaRPr lang="en-GB" dirty="0"/>
                        </a:p>
                      </a:txBody>
                      <a:tcPr marL="0" marR="144000" marT="0" marB="0">
                        <a:noFill/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 xmlns:m="http://schemas.openxmlformats.org/officeDocument/2006/math"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GB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.,.</m:t>
                                  </m:r>
                                </m:e>
                              </m:d>
                            </m:oMath>
                          </a14:m>
                          <a:r>
                            <a:rPr lang="en-GB" dirty="0" smtClean="0"/>
                            <a:t>:</a:t>
                          </a:r>
                          <a:endParaRPr lang="en-GB" dirty="0"/>
                        </a:p>
                      </a:txBody>
                      <a:tcPr marL="0" marR="14400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 err="1" smtClean="0"/>
                            <a:t>Frobenius</a:t>
                          </a:r>
                          <a:r>
                            <a:rPr lang="en-GB" dirty="0" smtClean="0"/>
                            <a:t> dot product</a:t>
                          </a:r>
                          <a:endParaRPr lang="en-GB" dirty="0"/>
                        </a:p>
                      </a:txBody>
                      <a:tcPr marL="0" marR="144000" marT="0" marB="0">
                        <a:noFill/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elle 5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21020" y="1248821"/>
              <a:ext cx="6582980" cy="2068866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315780"/>
                    <a:gridCol w="4267200"/>
                  </a:tblGrid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0" marR="144000" marT="0" marB="0">
                        <a:blipFill rotWithShape="0">
                          <a:blip r:embed="rId4"/>
                          <a:stretch>
                            <a:fillRect t="-19672" r="-184474" b="-4704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0" marR="144000" marT="0" marB="0">
                        <a:blipFill rotWithShape="0">
                          <a:blip r:embed="rId4"/>
                          <a:stretch>
                            <a:fillRect l="-54208" t="-19672" b="-470492"/>
                          </a:stretch>
                        </a:blipFill>
                      </a:tcPr>
                    </a:tc>
                  </a:tr>
                  <a:tr h="585915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0" marR="144000" marT="0" marB="0">
                        <a:blipFill rotWithShape="0">
                          <a:blip r:embed="rId4"/>
                          <a:stretch>
                            <a:fillRect t="-75258" r="-184474" b="-1958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dirty="0" err="1" smtClean="0"/>
                            <a:t>set</a:t>
                          </a:r>
                          <a:r>
                            <a:rPr lang="de-DE" dirty="0" smtClean="0"/>
                            <a:t> </a:t>
                          </a:r>
                          <a:r>
                            <a:rPr lang="de-DE" dirty="0" err="1" smtClean="0"/>
                            <a:t>of</a:t>
                          </a:r>
                          <a:r>
                            <a:rPr lang="de-DE" dirty="0" smtClean="0"/>
                            <a:t> </a:t>
                          </a:r>
                          <a:r>
                            <a:rPr lang="de-DE" dirty="0" err="1" smtClean="0"/>
                            <a:t>vectors</a:t>
                          </a:r>
                          <a:endParaRPr lang="en-GB" b="1" dirty="0" smtClean="0"/>
                        </a:p>
                      </a:txBody>
                      <a:tcPr marL="0" marR="144000" marT="0" marB="0" anchor="b">
                        <a:noFill/>
                      </a:tcPr>
                    </a:tc>
                  </a:tr>
                  <a:tr h="370431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0" marR="144000" marT="0" marB="0">
                        <a:blipFill rotWithShape="0">
                          <a:blip r:embed="rId4"/>
                          <a:stretch>
                            <a:fillRect t="-278689" r="-184474" b="-2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dirty="0" err="1" smtClean="0"/>
                            <a:t>distance</a:t>
                          </a:r>
                          <a:r>
                            <a:rPr lang="de-DE" dirty="0" smtClean="0"/>
                            <a:t> </a:t>
                          </a:r>
                          <a:r>
                            <a:rPr lang="de-DE" dirty="0" err="1" smtClean="0"/>
                            <a:t>matrix</a:t>
                          </a:r>
                          <a:r>
                            <a:rPr lang="de-DE" baseline="0" dirty="0" smtClean="0"/>
                            <a:t> on a </a:t>
                          </a:r>
                          <a:r>
                            <a:rPr lang="de-DE" baseline="0" dirty="0" err="1" smtClean="0"/>
                            <a:t>ground</a:t>
                          </a:r>
                          <a:r>
                            <a:rPr lang="de-DE" baseline="0" dirty="0" smtClean="0"/>
                            <a:t> </a:t>
                          </a:r>
                          <a:r>
                            <a:rPr lang="de-DE" baseline="0" dirty="0" err="1" smtClean="0"/>
                            <a:t>distance</a:t>
                          </a:r>
                          <a:endParaRPr lang="en-GB" dirty="0" smtClean="0"/>
                        </a:p>
                      </a:txBody>
                      <a:tcPr marL="0" marR="144000" marT="0" marB="0">
                        <a:noFill/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0" marR="144000" marT="0" marB="0">
                        <a:blipFill rotWithShape="0">
                          <a:blip r:embed="rId4"/>
                          <a:stretch>
                            <a:fillRect t="-378689" r="-184474" b="-1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 smtClean="0"/>
                            <a:t>set </a:t>
                          </a:r>
                          <a:r>
                            <a:rPr lang="de-DE" dirty="0" err="1" smtClean="0"/>
                            <a:t>of</a:t>
                          </a:r>
                          <a:r>
                            <a:rPr lang="de-DE" dirty="0" smtClean="0"/>
                            <a:t> all </a:t>
                          </a:r>
                          <a:r>
                            <a:rPr lang="de-DE" dirty="0" err="1" smtClean="0"/>
                            <a:t>transportaion</a:t>
                          </a:r>
                          <a:r>
                            <a:rPr lang="de-DE" dirty="0" smtClean="0"/>
                            <a:t> </a:t>
                          </a:r>
                          <a:r>
                            <a:rPr lang="de-DE" dirty="0" err="1" smtClean="0"/>
                            <a:t>plans</a:t>
                          </a:r>
                          <a:endParaRPr lang="en-GB" dirty="0"/>
                        </a:p>
                      </a:txBody>
                      <a:tcPr marL="0" marR="144000" marT="0" marB="0">
                        <a:noFill/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0" marR="144000" marT="0" marB="0">
                        <a:blipFill rotWithShape="0">
                          <a:blip r:embed="rId4"/>
                          <a:stretch>
                            <a:fillRect t="-478689" r="-184474" b="-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 err="1" smtClean="0"/>
                            <a:t>Frobenius</a:t>
                          </a:r>
                          <a:r>
                            <a:rPr lang="en-GB" dirty="0" smtClean="0"/>
                            <a:t> dot product</a:t>
                          </a:r>
                          <a:endParaRPr lang="en-GB" dirty="0"/>
                        </a:p>
                      </a:txBody>
                      <a:tcPr marL="0" marR="144000" marT="0" marB="0">
                        <a:noFill/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hteck 6"/>
              <p:cNvSpPr/>
              <p:nvPr/>
            </p:nvSpPr>
            <p:spPr>
              <a:xfrm>
                <a:off x="117472" y="5791284"/>
                <a:ext cx="12333696" cy="610039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de-DE" i="1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p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de-DE" i="1"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de-DE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↣   </m:t>
                      </m:r>
                      <m:sSubSup>
                        <m:sSubSupPr>
                          <m:ctrlPr>
                            <a:rPr lang="de-DE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𝑊𝐿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</m:sup>
                      </m:sSubSup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</m:t>
                      </m:r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</m:t>
                      </m:r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p>
                        <m:sSupPr>
                          <m:ctrlP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+1)</m:t>
                          </m:r>
                        </m:sup>
                      </m:sSup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↣   </m:t>
                      </m:r>
                      <m:sSubSup>
                        <m:sSubSupPr>
                          <m:ctrlP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sub>
                        <m:sup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sup>
                      </m:sSubSup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p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:=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𝐺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),</m:t>
                          </m:r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p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de-DE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de-DE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m:rPr>
                                  <m:sty m:val="p"/>
                                </m:r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Γ</m:t>
                              </m:r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),</m:t>
                              </m:r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p>
                                  <m:r>
                                    <a:rPr lang="de-D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))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</m:d>
                        </m:e>
                      </m:func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↣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𝑊𝑊𝐿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sSubSup>
                            <m:sSubSupPr>
                              <m:ctrlP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𝑊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de-DE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𝑊𝐿</m:t>
                                  </m:r>
                                </m:sub>
                              </m:sSub>
                            </m:sup>
                          </m:sSubSup>
                          <m:d>
                            <m:d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p>
                                  <m:r>
                                    <a:rPr lang="de-D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</m:sup>
                      </m:sSup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7" name="Rechteck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472" y="5791284"/>
                <a:ext cx="12333696" cy="610039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22206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2863</Words>
  <Application>Microsoft Office PowerPoint</Application>
  <PresentationFormat>Breitbild</PresentationFormat>
  <Paragraphs>2211</Paragraphs>
  <Slides>96</Slides>
  <Notes>96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96</vt:i4>
      </vt:variant>
    </vt:vector>
  </HeadingPairs>
  <TitlesOfParts>
    <vt:vector size="103" baseType="lpstr">
      <vt:lpstr>Arial</vt:lpstr>
      <vt:lpstr>Calibri</vt:lpstr>
      <vt:lpstr>Cambria Math</vt:lpstr>
      <vt:lpstr>Courier New</vt:lpstr>
      <vt:lpstr>French Script MT</vt:lpstr>
      <vt:lpstr>Wingdings</vt:lpstr>
      <vt:lpstr>Office</vt:lpstr>
      <vt:lpstr>Wasserstein Weisfeiler-Lehman Graph Kernels Matteo Togninalli, Felipe Llinares-López, Elisabetta Ghisu, Bastian Rieck, Karsten Borgwardt – ETH ZURICH</vt:lpstr>
      <vt:lpstr>Wasserstein Weisfeiler-Lehman Graph Kernels Matteo Togninalli, Felipe Llinares-López, Elisabetta Ghisu, Bastian Rieck, Karsten Borgwardt – ETH ZURICH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Thank you  for your attention!</vt:lpstr>
      <vt:lpstr>Appendix Other slides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Paul Moosmann</dc:creator>
  <cp:lastModifiedBy>Fabrice Beaumont</cp:lastModifiedBy>
  <cp:revision>224</cp:revision>
  <dcterms:created xsi:type="dcterms:W3CDTF">2018-02-22T12:48:03Z</dcterms:created>
  <dcterms:modified xsi:type="dcterms:W3CDTF">2020-07-01T13:37:17Z</dcterms:modified>
</cp:coreProperties>
</file>